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294" r:id="rId4"/>
    <p:sldId id="286" r:id="rId5"/>
    <p:sldId id="290" r:id="rId6"/>
    <p:sldId id="291" r:id="rId7"/>
    <p:sldId id="292" r:id="rId8"/>
    <p:sldId id="293" r:id="rId9"/>
  </p:sldIdLst>
  <p:sldSz cx="9144000" cy="6858000" type="screen4x3"/>
  <p:notesSz cx="6858000" cy="91805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12"/>
    <p:restoredTop sz="94666"/>
  </p:normalViewPr>
  <p:slideViewPr>
    <p:cSldViewPr>
      <p:cViewPr varScale="1">
        <p:scale>
          <a:sx n="102" d="100"/>
          <a:sy n="102" d="100"/>
        </p:scale>
        <p:origin x="102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861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/>
              <a:t>2009 Perforce User Conference</a:t>
            </a:r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5063" y="688975"/>
            <a:ext cx="4586287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799013"/>
            <a:ext cx="5026025" cy="3652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718550"/>
            <a:ext cx="2970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721725"/>
            <a:ext cx="29686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35235E9E-BDCC-467A-9835-E5DDF7D32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7964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867B7C-0E06-4B7F-8354-9FFE5CC68C79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D348827-69BF-4E27-8A61-C4E7BD9D908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3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</p:txBody>
      </p:sp>
    </p:spTree>
    <p:extLst>
      <p:ext uri="{BB962C8B-B14F-4D97-AF65-F5344CB8AC3E}">
        <p14:creationId xmlns:p14="http://schemas.microsoft.com/office/powerpoint/2010/main" val="4249198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B1C3C5-BE17-4431-A187-7592ACD4A57E}" type="slidenum">
              <a:rPr lang="en-US"/>
              <a:pPr/>
              <a:t>4</a:t>
            </a:fld>
            <a:endParaRPr lang="en-US"/>
          </a:p>
        </p:txBody>
      </p:sp>
      <p:sp>
        <p:nvSpPr>
          <p:cNvPr id="31748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31749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p4d</a:t>
            </a:r>
            <a:r>
              <a:rPr lang="en-US" baseline="0" dirty="0"/>
              <a:t> 99.1 added ‘-z’ flag to –z.  Tested as far back as 2005.x, but should work with older versions too.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5235E9E-BDCC-467A-9835-E5DDF7D32B0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6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r>
              <a:rPr lang="en-US" dirty="0"/>
              <a:t>Snapshot will</a:t>
            </a:r>
            <a:r>
              <a:rPr lang="en-US" baseline="0" dirty="0"/>
              <a:t> give ‘point-in-time’ consistent recovery of checkpoint and versioned files.  This is only achievable in an enterprise environments if hardware-level snapshot capability is available.</a:t>
            </a:r>
          </a:p>
          <a:p>
            <a:r>
              <a:rPr lang="en-US" baseline="0" dirty="0"/>
              <a:t>Without point-in-time recovery, you still have consistent recovery, just archive files that are unknown to the database.</a:t>
            </a:r>
          </a:p>
          <a:p>
            <a:r>
              <a:rPr lang="en-US" baseline="0" dirty="0"/>
              <a:t>Stock recommendation:  Use SAN for archive files to get data safety there, and modern replication for DR purposes.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7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r>
              <a:rPr lang="en-US" dirty="0"/>
              <a:t>The Swap</a:t>
            </a:r>
            <a:r>
              <a:rPr lang="en-US" baseline="0" dirty="0"/>
              <a:t> out procedure is </a:t>
            </a:r>
            <a:r>
              <a:rPr lang="en-US" i="1" baseline="0" dirty="0"/>
              <a:t>instantaneous</a:t>
            </a:r>
            <a:r>
              <a:rPr lang="en-US" baseline="0" dirty="0"/>
              <a:t> because ‘</a:t>
            </a:r>
            <a:r>
              <a:rPr lang="en-US" baseline="0" dirty="0" err="1"/>
              <a:t>mv</a:t>
            </a:r>
            <a:r>
              <a:rPr lang="en-US" baseline="0" dirty="0"/>
              <a:t>’ commands are instantaneous.</a:t>
            </a:r>
          </a:p>
          <a:p>
            <a:r>
              <a:rPr lang="en-US" baseline="0" dirty="0"/>
              <a:t>Downtime is mainly determined by the time it takes to replay just one day’s worth of journal data (typically a slow Saturday at that) into the </a:t>
            </a:r>
            <a:r>
              <a:rPr lang="en-US" baseline="0" dirty="0" err="1"/>
              <a:t>offline_db</a:t>
            </a:r>
            <a:r>
              <a:rPr lang="en-US" baseline="0" dirty="0"/>
              <a:t>.  This should take just a few minutes.</a:t>
            </a:r>
            <a:endParaRPr lang="en-US" dirty="0"/>
          </a:p>
          <a:p>
            <a:r>
              <a:rPr lang="en-US" dirty="0"/>
              <a:t>Keeping root, save,</a:t>
            </a:r>
            <a:r>
              <a:rPr lang="en-US" baseline="0" dirty="0"/>
              <a:t> and </a:t>
            </a:r>
            <a:r>
              <a:rPr lang="en-US" baseline="0" dirty="0" err="1"/>
              <a:t>offline_db</a:t>
            </a:r>
            <a:r>
              <a:rPr lang="en-US" baseline="0" dirty="0"/>
              <a:t> folders on the same volume is essential to the ability to regenerate databases routinely with minimal downtime.</a:t>
            </a:r>
          </a:p>
          <a:p>
            <a:r>
              <a:rPr lang="en-US" baseline="0" dirty="0"/>
              <a:t>We are exceedingly comfortable with this procedure. It has it has been in place at large sites for many years.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A70F213-2BC8-4F23-A4A6-4601FFB4C0D2}" type="slidenum">
              <a:rPr lang="en-US"/>
              <a:pPr/>
              <a:t>8</a:t>
            </a:fld>
            <a:endParaRPr lang="en-US"/>
          </a:p>
        </p:txBody>
      </p:sp>
      <p:sp>
        <p:nvSpPr>
          <p:cNvPr id="54276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54277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418F534-0D31-40B8-9210-C6EEFC423D2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0"/>
            <a:ext cx="8226425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17700"/>
            <a:ext cx="8226425" cy="374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28600" y="457200"/>
            <a:ext cx="7848600" cy="1600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SDP Offline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Checkpoint Illustration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2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057400"/>
            <a:ext cx="5307013" cy="3870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3886200"/>
            <a:ext cx="609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14341" name="AutoShape 6"/>
          <p:cNvCxnSpPr>
            <a:cxnSpLocks noChangeShapeType="1"/>
            <a:endCxn id="14342" idx="1"/>
          </p:cNvCxnSpPr>
          <p:nvPr/>
        </p:nvCxnSpPr>
        <p:spPr bwMode="auto">
          <a:xfrm>
            <a:off x="4648200" y="4191000"/>
            <a:ext cx="457200" cy="2667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5105400" y="4343400"/>
            <a:ext cx="1371600" cy="2286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105400" y="3886200"/>
            <a:ext cx="1371600" cy="3048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44" name="AutoShape 9"/>
          <p:cNvCxnSpPr>
            <a:cxnSpLocks noChangeShapeType="1"/>
            <a:endCxn id="14343" idx="1"/>
          </p:cNvCxnSpPr>
          <p:nvPr/>
        </p:nvCxnSpPr>
        <p:spPr bwMode="auto">
          <a:xfrm flipV="1">
            <a:off x="4648200" y="4037013"/>
            <a:ext cx="457200" cy="1524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5" name="TextBox 10"/>
          <p:cNvSpPr txBox="1">
            <a:spLocks noChangeArrowheads="1"/>
          </p:cNvSpPr>
          <p:nvPr/>
        </p:nvSpPr>
        <p:spPr bwMode="auto">
          <a:xfrm>
            <a:off x="0" y="6488113"/>
            <a:ext cx="441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Document </a:t>
            </a:r>
            <a:r>
              <a:rPr lang="en-US" sz="1800">
                <a:solidFill>
                  <a:srgbClr val="000000"/>
                </a:solidFill>
              </a:rPr>
              <a:t>Version 2.2 </a:t>
            </a:r>
            <a:r>
              <a:rPr lang="en-US" sz="1800" dirty="0">
                <a:solidFill>
                  <a:srgbClr val="000000"/>
                </a:solidFill>
              </a:rPr>
              <a:t>(8 December, 2016)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457200" y="474615"/>
            <a:ext cx="8228013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SDP Physical Layout (Basic)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171528"/>
            <a:ext cx="4648200" cy="23622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/p4/acme/bin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etc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/p4/common/bin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  <a:latin typeface="+mj-lt"/>
              </a:rPr>
              <a:t>Backup This /hxdepots Volume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200" y="3533729"/>
            <a:ext cx="4648200" cy="1259624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/hxmetadata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/p4/acme/db1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/hxmetadata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/p4/acme/db2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</a:rPr>
              <a:t>Do NOT backup the /hxmetadata Volume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200" y="4798773"/>
            <a:ext cx="4648200" cy="996119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C000"/>
                </a:solidFill>
                <a:latin typeface="Courier New" charset="0"/>
              </a:rPr>
              <a:t>/hxlogs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/p4/acme/logs (journal)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Backup optional (Exclude Active Journal)</a:t>
            </a:r>
            <a:endParaRPr lang="en-US" sz="1600" dirty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10" name="Elbow Connector 9"/>
          <p:cNvCxnSpPr>
            <a:cxnSpLocks noChangeShapeType="1"/>
            <a:stCxn id="8194" idx="3"/>
            <a:endCxn id="4" idx="2"/>
          </p:cNvCxnSpPr>
          <p:nvPr/>
        </p:nvCxnSpPr>
        <p:spPr bwMode="auto">
          <a:xfrm>
            <a:off x="5105400" y="2352628"/>
            <a:ext cx="1295400" cy="30400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Elbow Connector 11"/>
          <p:cNvCxnSpPr>
            <a:cxnSpLocks noChangeShapeType="1"/>
            <a:stCxn id="7" idx="3"/>
            <a:endCxn id="5" idx="2"/>
          </p:cNvCxnSpPr>
          <p:nvPr/>
        </p:nvCxnSpPr>
        <p:spPr bwMode="auto">
          <a:xfrm flipV="1">
            <a:off x="5105400" y="4045334"/>
            <a:ext cx="1295400" cy="11820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Elbow Connector 14"/>
          <p:cNvCxnSpPr>
            <a:cxnSpLocks noChangeShapeType="1"/>
            <a:stCxn id="8" idx="3"/>
            <a:endCxn id="6" idx="2"/>
          </p:cNvCxnSpPr>
          <p:nvPr/>
        </p:nvCxnSpPr>
        <p:spPr bwMode="auto">
          <a:xfrm flipV="1">
            <a:off x="5105400" y="5102553"/>
            <a:ext cx="1295400" cy="19428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457200" y="5794892"/>
            <a:ext cx="4648200" cy="758308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chemeClr val="bg2"/>
                </a:solidFill>
                <a:latin typeface="Courier New" charset="0"/>
              </a:rPr>
              <a:t>/p4   </a:t>
            </a:r>
            <a:r>
              <a:rPr lang="en-US" sz="1800" b="1" dirty="0">
                <a:solidFill>
                  <a:srgbClr val="000000"/>
                </a:solidFill>
              </a:rPr>
              <a:t>Contains symlinks, </a:t>
            </a:r>
            <a:r>
              <a:rPr lang="en-US" sz="1800" b="1" dirty="0" err="1">
                <a:solidFill>
                  <a:srgbClr val="000000"/>
                </a:solidFill>
              </a:rPr>
              <a:t>ssl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b="1" dirty="0" err="1">
                <a:solidFill>
                  <a:srgbClr val="000000"/>
                </a:solidFill>
              </a:rPr>
              <a:t>dir</a:t>
            </a:r>
            <a:r>
              <a:rPr lang="en-US" sz="1800" b="1" dirty="0">
                <a:solidFill>
                  <a:srgbClr val="000000"/>
                </a:solidFill>
              </a:rPr>
              <a:t>, and instance dirs (e.g. /p4/acme)</a:t>
            </a:r>
            <a:endParaRPr lang="en-US" sz="1800" b="1" dirty="0">
              <a:solidFill>
                <a:schemeClr val="bg2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29" name="Elbow Connector 28"/>
          <p:cNvCxnSpPr>
            <a:cxnSpLocks noChangeShapeType="1"/>
            <a:stCxn id="27" idx="3"/>
            <a:endCxn id="28" idx="2"/>
          </p:cNvCxnSpPr>
          <p:nvPr/>
        </p:nvCxnSpPr>
        <p:spPr bwMode="auto">
          <a:xfrm flipV="1">
            <a:off x="5105400" y="5789472"/>
            <a:ext cx="1295400" cy="38457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Can 27"/>
          <p:cNvSpPr>
            <a:spLocks noChangeArrowheads="1"/>
          </p:cNvSpPr>
          <p:nvPr/>
        </p:nvSpPr>
        <p:spPr bwMode="auto">
          <a:xfrm>
            <a:off x="6400800" y="5294172"/>
            <a:ext cx="2438400" cy="990600"/>
          </a:xfrm>
          <a:prstGeom prst="can">
            <a:avLst>
              <a:gd name="adj" fmla="val 37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/OS</a:t>
            </a:r>
          </a:p>
        </p:txBody>
      </p:sp>
      <p:sp>
        <p:nvSpPr>
          <p:cNvPr id="6" name="Can 5"/>
          <p:cNvSpPr>
            <a:spLocks noChangeArrowheads="1"/>
          </p:cNvSpPr>
          <p:nvPr/>
        </p:nvSpPr>
        <p:spPr bwMode="auto">
          <a:xfrm>
            <a:off x="6400800" y="4447088"/>
            <a:ext cx="2438400" cy="1310929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/hxlogs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Active P4JOURNAL, various logs</a:t>
            </a:r>
            <a:endParaRPr lang="en-US" sz="1800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Can 4"/>
          <p:cNvSpPr>
            <a:spLocks noChangeArrowheads="1"/>
          </p:cNvSpPr>
          <p:nvPr/>
        </p:nvSpPr>
        <p:spPr bwMode="auto">
          <a:xfrm>
            <a:off x="6400800" y="3297316"/>
            <a:ext cx="2438400" cy="1496036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/hxmetadata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Live and offline db.* files, </a:t>
            </a:r>
            <a:r>
              <a:rPr lang="en-US" sz="1800" b="1" dirty="0" err="1">
                <a:solidFill>
                  <a:srgbClr val="000000"/>
                </a:solidFill>
              </a:rPr>
              <a:t>server.id</a:t>
            </a:r>
            <a:r>
              <a:rPr lang="en-US" sz="1800" b="1" dirty="0">
                <a:solidFill>
                  <a:srgbClr val="000000"/>
                </a:solidFill>
              </a:rPr>
              <a:t>, license</a:t>
            </a:r>
          </a:p>
        </p:txBody>
      </p:sp>
      <p:sp>
        <p:nvSpPr>
          <p:cNvPr id="4" name="Can 3"/>
          <p:cNvSpPr>
            <a:spLocks noChangeArrowheads="1"/>
          </p:cNvSpPr>
          <p:nvPr/>
        </p:nvSpPr>
        <p:spPr bwMode="auto">
          <a:xfrm>
            <a:off x="6400800" y="1587884"/>
            <a:ext cx="2438400" cy="2137496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/hxdepots 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Versioned files (depots), checkpoints, numbered journals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1" name="5-Point Star 20"/>
          <p:cNvSpPr/>
          <p:nvPr/>
        </p:nvSpPr>
        <p:spPr bwMode="auto">
          <a:xfrm>
            <a:off x="8456613" y="6258837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7" grpId="0" animBg="1"/>
      <p:bldP spid="8" grpId="0" animBg="1"/>
      <p:bldP spid="27" grpId="0" animBg="1"/>
      <p:bldP spid="28" grpId="0" animBg="1"/>
      <p:bldP spid="6" grpId="0" animBg="1"/>
      <p:bldP spid="5" grpId="0" animBg="1"/>
      <p:bldP spid="4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457200" y="474615"/>
            <a:ext cx="8228013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SDP Physical Layout (Advanced)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171528"/>
            <a:ext cx="4648200" cy="23622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/p4/acme/bin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etc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/p4/common/bin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  <a:latin typeface="+mj-lt"/>
              </a:rPr>
              <a:t>Backup This /hxdepots Volume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200" y="3533728"/>
            <a:ext cx="4648200" cy="791833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/hxmetadata2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/p4/acme/db2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</a:rPr>
              <a:t>Do NOT backup the /hxmetadata2 Volume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200" y="5119783"/>
            <a:ext cx="4648200" cy="823817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C000"/>
                </a:solidFill>
                <a:latin typeface="Courier New" charset="0"/>
              </a:rPr>
              <a:t>/hxlogs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/p4/acme/logs (journal)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Backup optional (Exclude Active Journal)</a:t>
            </a:r>
            <a:endParaRPr lang="en-US" sz="1600" dirty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10" name="Elbow Connector 9"/>
          <p:cNvCxnSpPr>
            <a:cxnSpLocks noChangeShapeType="1"/>
            <a:stCxn id="8194" idx="3"/>
            <a:endCxn id="4" idx="2"/>
          </p:cNvCxnSpPr>
          <p:nvPr/>
        </p:nvCxnSpPr>
        <p:spPr bwMode="auto">
          <a:xfrm flipV="1">
            <a:off x="5105400" y="2095500"/>
            <a:ext cx="1295400" cy="25712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Elbow Connector 11"/>
          <p:cNvCxnSpPr>
            <a:cxnSpLocks noChangeShapeType="1"/>
            <a:stCxn id="7" idx="3"/>
            <a:endCxn id="5" idx="2"/>
          </p:cNvCxnSpPr>
          <p:nvPr/>
        </p:nvCxnSpPr>
        <p:spPr bwMode="auto">
          <a:xfrm flipV="1">
            <a:off x="5105400" y="3328526"/>
            <a:ext cx="1295400" cy="60111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Elbow Connector 14"/>
          <p:cNvCxnSpPr>
            <a:cxnSpLocks noChangeShapeType="1"/>
            <a:stCxn id="8" idx="3"/>
            <a:endCxn id="6" idx="2"/>
          </p:cNvCxnSpPr>
          <p:nvPr/>
        </p:nvCxnSpPr>
        <p:spPr bwMode="auto">
          <a:xfrm flipV="1">
            <a:off x="5105400" y="5240345"/>
            <a:ext cx="1295400" cy="29134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457200" y="5943600"/>
            <a:ext cx="4648200" cy="6096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chemeClr val="bg2"/>
                </a:solidFill>
                <a:latin typeface="Courier New" charset="0"/>
              </a:rPr>
              <a:t>/p4   </a:t>
            </a:r>
            <a:r>
              <a:rPr lang="en-US" sz="1800" b="1" dirty="0">
                <a:solidFill>
                  <a:srgbClr val="000000"/>
                </a:solidFill>
              </a:rPr>
              <a:t>Contains symlinks, </a:t>
            </a:r>
            <a:r>
              <a:rPr lang="en-US" sz="1800" b="1" dirty="0" err="1">
                <a:solidFill>
                  <a:srgbClr val="000000"/>
                </a:solidFill>
              </a:rPr>
              <a:t>ssl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b="1" dirty="0" err="1">
                <a:solidFill>
                  <a:srgbClr val="000000"/>
                </a:solidFill>
              </a:rPr>
              <a:t>dir</a:t>
            </a:r>
            <a:r>
              <a:rPr lang="en-US" sz="1800" b="1" dirty="0">
                <a:solidFill>
                  <a:srgbClr val="000000"/>
                </a:solidFill>
              </a:rPr>
              <a:t>, and instance dirs (e.g. /p4/acme)</a:t>
            </a:r>
            <a:endParaRPr lang="en-US" sz="1800" b="1" dirty="0">
              <a:solidFill>
                <a:schemeClr val="bg2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29" name="Elbow Connector 28"/>
          <p:cNvCxnSpPr>
            <a:cxnSpLocks noChangeShapeType="1"/>
            <a:stCxn id="27" idx="3"/>
            <a:endCxn id="28" idx="2"/>
          </p:cNvCxnSpPr>
          <p:nvPr/>
        </p:nvCxnSpPr>
        <p:spPr bwMode="auto">
          <a:xfrm flipV="1">
            <a:off x="5105400" y="5789472"/>
            <a:ext cx="1295400" cy="45892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Can 27"/>
          <p:cNvSpPr>
            <a:spLocks noChangeArrowheads="1"/>
          </p:cNvSpPr>
          <p:nvPr/>
        </p:nvSpPr>
        <p:spPr bwMode="auto">
          <a:xfrm>
            <a:off x="6400800" y="5294172"/>
            <a:ext cx="2438400" cy="990600"/>
          </a:xfrm>
          <a:prstGeom prst="can">
            <a:avLst>
              <a:gd name="adj" fmla="val 37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/OS</a:t>
            </a:r>
          </a:p>
        </p:txBody>
      </p:sp>
      <p:sp>
        <p:nvSpPr>
          <p:cNvPr id="6" name="Can 5"/>
          <p:cNvSpPr>
            <a:spLocks noChangeArrowheads="1"/>
          </p:cNvSpPr>
          <p:nvPr/>
        </p:nvSpPr>
        <p:spPr bwMode="auto">
          <a:xfrm>
            <a:off x="6400800" y="4722672"/>
            <a:ext cx="2438400" cy="1035345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/hxlogs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Active P4JOURNAL, various logs</a:t>
            </a:r>
            <a:endParaRPr lang="en-US" sz="1800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9" name="Can 18"/>
          <p:cNvSpPr>
            <a:spLocks noChangeArrowheads="1"/>
          </p:cNvSpPr>
          <p:nvPr/>
        </p:nvSpPr>
        <p:spPr bwMode="auto">
          <a:xfrm>
            <a:off x="6400800" y="3465371"/>
            <a:ext cx="2438400" cy="1654412"/>
          </a:xfrm>
          <a:prstGeom prst="can">
            <a:avLst>
              <a:gd name="adj" fmla="val 35519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/hxmetadata1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Live OR offline db.* files, server.id, license</a:t>
            </a:r>
          </a:p>
        </p:txBody>
      </p:sp>
      <p:sp>
        <p:nvSpPr>
          <p:cNvPr id="5" name="Can 4"/>
          <p:cNvSpPr>
            <a:spLocks noChangeArrowheads="1"/>
          </p:cNvSpPr>
          <p:nvPr/>
        </p:nvSpPr>
        <p:spPr bwMode="auto">
          <a:xfrm>
            <a:off x="6400800" y="2590800"/>
            <a:ext cx="2438400" cy="1475452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/hxmetadata2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Live OR offline db.* files, server.id, license</a:t>
            </a:r>
          </a:p>
        </p:txBody>
      </p:sp>
      <p:sp>
        <p:nvSpPr>
          <p:cNvPr id="4" name="Can 3"/>
          <p:cNvSpPr>
            <a:spLocks noChangeArrowheads="1"/>
          </p:cNvSpPr>
          <p:nvPr/>
        </p:nvSpPr>
        <p:spPr bwMode="auto">
          <a:xfrm>
            <a:off x="6400800" y="1219200"/>
            <a:ext cx="2438400" cy="17526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/hxdepots 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Versioned files (depots), checkpoints, numbered journals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457200" y="4325561"/>
            <a:ext cx="4648200" cy="794222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/hxmetadata1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/p4/acme/db1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</a:rPr>
              <a:t>Do NOT backup the /hxmetada1 Volume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cxnSp>
        <p:nvCxnSpPr>
          <p:cNvPr id="31" name="Elbow Connector 30"/>
          <p:cNvCxnSpPr>
            <a:cxnSpLocks noChangeShapeType="1"/>
            <a:stCxn id="26" idx="3"/>
            <a:endCxn id="19" idx="2"/>
          </p:cNvCxnSpPr>
          <p:nvPr/>
        </p:nvCxnSpPr>
        <p:spPr bwMode="auto">
          <a:xfrm flipV="1">
            <a:off x="5105400" y="4292577"/>
            <a:ext cx="1295400" cy="43009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" name="TextBox 19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1" name="5-Point Star 20"/>
          <p:cNvSpPr/>
          <p:nvPr/>
        </p:nvSpPr>
        <p:spPr bwMode="auto">
          <a:xfrm>
            <a:off x="8456613" y="6258837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425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7" grpId="0" animBg="1"/>
      <p:bldP spid="8" grpId="0" animBg="1"/>
      <p:bldP spid="27" grpId="0" animBg="1"/>
      <p:bldP spid="28" grpId="0" animBg="1"/>
      <p:bldP spid="6" grpId="0" animBg="1"/>
      <p:bldP spid="19" grpId="0" animBg="1"/>
      <p:bldP spid="5" grpId="0" animBg="1"/>
      <p:bldP spid="4" grpId="0" animBg="1"/>
      <p:bldP spid="26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304800" y="6096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SDP Logical Layout (symlinks)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80688" y="1447800"/>
            <a:ext cx="4782312" cy="1591977"/>
          </a:xfrm>
          <a:prstGeom prst="rect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/hxdepots/p4/acme/checkpoints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/hxdepots/p4/acme/depots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/hxdepots/p4/acme/bin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/hxdepots/p4/common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3980688" y="3039777"/>
            <a:ext cx="4782312" cy="842892"/>
          </a:xfrm>
          <a:prstGeom prst="rect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3366FF"/>
                </a:solidFill>
                <a:latin typeface="Courier New" charset="0"/>
              </a:rPr>
              <a:t> /hxmetadata[1,2]/p4/acme/</a:t>
            </a:r>
            <a:r>
              <a:rPr lang="en-US" sz="1800" dirty="0" err="1">
                <a:solidFill>
                  <a:srgbClr val="3366FF"/>
                </a:solidFill>
                <a:latin typeface="Courier New" charset="0"/>
              </a:rPr>
              <a:t>db</a:t>
            </a:r>
            <a:r>
              <a:rPr lang="en-US" sz="1800" dirty="0">
                <a:solidFill>
                  <a:srgbClr val="3366FF"/>
                </a:solidFill>
                <a:latin typeface="Courier New" charset="0"/>
              </a:rPr>
              <a:t>{1,2}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3366FF"/>
              </a:solidFill>
              <a:latin typeface="Courier New" charset="0"/>
            </a:endParaRPr>
          </a:p>
        </p:txBody>
      </p:sp>
      <p:sp>
        <p:nvSpPr>
          <p:cNvPr id="30725" name="Text Box 2"/>
          <p:cNvSpPr txBox="1">
            <a:spLocks noChangeArrowheads="1"/>
          </p:cNvSpPr>
          <p:nvPr/>
        </p:nvSpPr>
        <p:spPr bwMode="auto">
          <a:xfrm>
            <a:off x="3980688" y="4625660"/>
            <a:ext cx="4782312" cy="1030968"/>
          </a:xfrm>
          <a:prstGeom prst="rect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/hxlogs/p4/acme/logs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/hxlogs/p4/acme/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b="1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30726" name="Text Box 2"/>
          <p:cNvSpPr txBox="1">
            <a:spLocks noChangeArrowheads="1"/>
          </p:cNvSpPr>
          <p:nvPr/>
        </p:nvSpPr>
        <p:spPr bwMode="auto">
          <a:xfrm>
            <a:off x="533400" y="1447800"/>
            <a:ext cx="2895600" cy="41148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acme/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	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bin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dirty="0">
                <a:solidFill>
                  <a:srgbClr val="3366FF"/>
                </a:solidFill>
                <a:latin typeface="Courier New" charset="0"/>
              </a:rPr>
              <a:t>root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7030A0"/>
                </a:solidFill>
                <a:latin typeface="Courier New" charset="0"/>
              </a:rPr>
              <a:t>  </a:t>
            </a:r>
            <a:r>
              <a:rPr lang="en-US" sz="1800" dirty="0" err="1">
                <a:solidFill>
                  <a:srgbClr val="7030A0"/>
                </a:solidFill>
                <a:latin typeface="Courier New" charset="0"/>
              </a:rPr>
              <a:t>offline_db</a:t>
            </a:r>
            <a:endParaRPr lang="en-US" sz="1800" dirty="0">
              <a:solidFill>
                <a:srgbClr val="7030A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/p4/common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30727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30728" name="Straight Arrow Connector 17"/>
          <p:cNvCxnSpPr>
            <a:cxnSpLocks noChangeShapeType="1"/>
          </p:cNvCxnSpPr>
          <p:nvPr/>
        </p:nvCxnSpPr>
        <p:spPr bwMode="auto">
          <a:xfrm flipV="1">
            <a:off x="2514600" y="1671904"/>
            <a:ext cx="1600200" cy="309296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29" name="Straight Arrow Connector 31"/>
          <p:cNvCxnSpPr>
            <a:cxnSpLocks noChangeShapeType="1"/>
          </p:cNvCxnSpPr>
          <p:nvPr/>
        </p:nvCxnSpPr>
        <p:spPr bwMode="auto">
          <a:xfrm flipV="1">
            <a:off x="1828800" y="2006918"/>
            <a:ext cx="2286000" cy="355282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30" name="Straight Arrow Connector 33"/>
          <p:cNvCxnSpPr>
            <a:cxnSpLocks noChangeShapeType="1"/>
          </p:cNvCxnSpPr>
          <p:nvPr/>
        </p:nvCxnSpPr>
        <p:spPr bwMode="auto">
          <a:xfrm flipV="1">
            <a:off x="1447800" y="2426598"/>
            <a:ext cx="2667000" cy="316602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32" name="Straight Arrow Connector 38"/>
          <p:cNvCxnSpPr>
            <a:cxnSpLocks noChangeShapeType="1"/>
          </p:cNvCxnSpPr>
          <p:nvPr/>
        </p:nvCxnSpPr>
        <p:spPr bwMode="auto">
          <a:xfrm>
            <a:off x="1660017" y="3108429"/>
            <a:ext cx="2454783" cy="85732"/>
          </a:xfrm>
          <a:prstGeom prst="straightConnector1">
            <a:avLst/>
          </a:prstGeom>
          <a:noFill/>
          <a:ln w="9525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30735" name="Straight Arrow Connector 58"/>
          <p:cNvCxnSpPr>
            <a:cxnSpLocks noChangeShapeType="1"/>
          </p:cNvCxnSpPr>
          <p:nvPr/>
        </p:nvCxnSpPr>
        <p:spPr bwMode="auto">
          <a:xfrm flipV="1">
            <a:off x="2133600" y="2743200"/>
            <a:ext cx="1981200" cy="2217736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3980688" y="3871813"/>
            <a:ext cx="4782312" cy="746960"/>
          </a:xfrm>
          <a:prstGeom prst="rect">
            <a:avLst/>
          </a:prstGeom>
          <a:noFill/>
          <a:ln w="9525">
            <a:solidFill>
              <a:srgbClr val="7030A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3366FF"/>
                </a:solidFill>
                <a:latin typeface="Courier New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ourier New" charset="0"/>
              </a:rPr>
              <a:t>/hxmetadata[1,2]/p4/acme/</a:t>
            </a:r>
            <a:r>
              <a:rPr lang="en-US" sz="1800" dirty="0" err="1">
                <a:solidFill>
                  <a:srgbClr val="7030A0"/>
                </a:solidFill>
                <a:latin typeface="Courier New" charset="0"/>
              </a:rPr>
              <a:t>db</a:t>
            </a:r>
            <a:r>
              <a:rPr lang="en-US" sz="1800" dirty="0">
                <a:solidFill>
                  <a:srgbClr val="7030A0"/>
                </a:solidFill>
                <a:latin typeface="Courier New" charset="0"/>
              </a:rPr>
              <a:t>{1,2}</a:t>
            </a:r>
          </a:p>
        </p:txBody>
      </p:sp>
      <p:cxnSp>
        <p:nvCxnSpPr>
          <p:cNvPr id="21" name="Straight Arrow Connector 48"/>
          <p:cNvCxnSpPr>
            <a:cxnSpLocks noChangeShapeType="1"/>
          </p:cNvCxnSpPr>
          <p:nvPr/>
        </p:nvCxnSpPr>
        <p:spPr bwMode="auto">
          <a:xfrm>
            <a:off x="1660017" y="3875992"/>
            <a:ext cx="2454783" cy="877318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cxnSp>
        <p:nvCxnSpPr>
          <p:cNvPr id="24" name="Straight Arrow Connector 38"/>
          <p:cNvCxnSpPr>
            <a:cxnSpLocks noChangeShapeType="1"/>
          </p:cNvCxnSpPr>
          <p:nvPr/>
        </p:nvCxnSpPr>
        <p:spPr bwMode="auto">
          <a:xfrm>
            <a:off x="2362200" y="3510763"/>
            <a:ext cx="1752600" cy="513233"/>
          </a:xfrm>
          <a:prstGeom prst="straightConnector1">
            <a:avLst/>
          </a:prstGeom>
          <a:noFill/>
          <a:ln w="9525">
            <a:solidFill>
              <a:srgbClr val="7030A0"/>
            </a:solidFill>
            <a:round/>
            <a:headEnd/>
            <a:tailEnd type="arrow" w="med" len="med"/>
          </a:ln>
        </p:spPr>
      </p:cxnSp>
      <p:cxnSp>
        <p:nvCxnSpPr>
          <p:cNvPr id="19" name="Straight Arrow Connector 48">
            <a:extLst>
              <a:ext uri="{FF2B5EF4-FFF2-40B4-BE49-F238E27FC236}">
                <a16:creationId xmlns:a16="http://schemas.microsoft.com/office/drawing/2014/main" id="{9D70727C-BF2F-C44B-BEFC-2E4B5EA5CE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36573" y="4302349"/>
            <a:ext cx="2578227" cy="895124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3628"/>
            <a:ext cx="8382000" cy="526297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SDP Offline Checkpoint Procedure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Key Features</a:t>
            </a:r>
          </a:p>
          <a:p>
            <a:pPr algn="ctr"/>
            <a:endParaRPr lang="en-US" sz="3200" dirty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No daily downtime.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Can use Snapshot capability </a:t>
            </a:r>
            <a:r>
              <a:rPr lang="en-US" sz="2800" b="1" dirty="0">
                <a:solidFill>
                  <a:srgbClr val="002060"/>
                </a:solidFill>
              </a:rPr>
              <a:t>/hxdepots</a:t>
            </a:r>
            <a:r>
              <a:rPr lang="en-US" sz="2800" dirty="0">
                <a:solidFill>
                  <a:srgbClr val="002060"/>
                </a:solidFill>
              </a:rPr>
              <a:t> volume.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Incorporates database integrity checks (not shown).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Routine database regeneration.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Requires only a few minutes of downtime when run.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Does not require reset of attached replication.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Usually run weekly, quarterly, or with p4d upgrades.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Works with older versions of p4d (99.1+?).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Does not rely on new replication functionality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Sample Daily Procedure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0"/>
            <a:ext cx="88392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 -r /p4/1/root -J /p4/1/logs/journal –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jj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/p4/1/checkpoints/p4_1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/p4/1/checkpoints/p4_1.jnl.3240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jd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-z /p4/1/checkpoints/p4_1.ckp.3241.gz</a:t>
            </a:r>
            <a:endParaRPr lang="en-US" sz="2000" dirty="0">
              <a:solidFill>
                <a:srgbClr val="002060"/>
              </a:solidFill>
              <a:latin typeface="+mj-lt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/hxdepots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err="1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/db.*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-z /p4/1/checkpoints/p4_1.ckp.3241.gz</a:t>
            </a:r>
          </a:p>
          <a:p>
            <a:endParaRPr lang="en-US" sz="1800" dirty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0" name="Can 19"/>
          <p:cNvSpPr>
            <a:spLocks noChangeArrowheads="1"/>
          </p:cNvSpPr>
          <p:nvPr/>
        </p:nvSpPr>
        <p:spPr bwMode="auto">
          <a:xfrm>
            <a:off x="609600" y="3657600"/>
            <a:ext cx="2743200" cy="2438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/hxmetadata</a:t>
            </a:r>
          </a:p>
          <a:p>
            <a:r>
              <a:rPr lang="en-US" b="1" dirty="0">
                <a:solidFill>
                  <a:srgbClr val="002060"/>
                </a:solidFill>
              </a:rPr>
              <a:t>/p4/1/root</a:t>
            </a:r>
          </a:p>
          <a:p>
            <a:r>
              <a:rPr lang="en-US" b="1" dirty="0">
                <a:solidFill>
                  <a:srgbClr val="002060"/>
                </a:solidFill>
              </a:rPr>
              <a:t>/p4/1/</a:t>
            </a:r>
            <a:r>
              <a:rPr lang="en-US" b="1" dirty="0" err="1">
                <a:solidFill>
                  <a:srgbClr val="002060"/>
                </a:solidFill>
              </a:rPr>
              <a:t>offline_db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3810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/hxdepots</a:t>
            </a:r>
          </a:p>
          <a:p>
            <a:r>
              <a:rPr lang="en-US" b="1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3810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/hxdepots</a:t>
            </a:r>
          </a:p>
          <a:p>
            <a:r>
              <a:rPr lang="en-US" b="1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57800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p4_1.jnl.3240</a:t>
            </a:r>
          </a:p>
        </p:txBody>
      </p:sp>
      <p:sp>
        <p:nvSpPr>
          <p:cNvPr id="30" name="Down Arrow 29"/>
          <p:cNvSpPr/>
          <p:nvPr/>
        </p:nvSpPr>
        <p:spPr bwMode="auto">
          <a:xfrm rot="16624238">
            <a:off x="3606768" y="3496021"/>
            <a:ext cx="139996" cy="323484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5565079">
            <a:off x="3996620" y="4066568"/>
            <a:ext cx="152400" cy="2502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486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p4_1.ckp.3241.gz</a:t>
            </a:r>
          </a:p>
        </p:txBody>
      </p:sp>
      <p:sp>
        <p:nvSpPr>
          <p:cNvPr id="34" name="Down Arrow 33"/>
          <p:cNvSpPr/>
          <p:nvPr/>
        </p:nvSpPr>
        <p:spPr bwMode="auto">
          <a:xfrm rot="16772057">
            <a:off x="3932996" y="4259098"/>
            <a:ext cx="140259" cy="2377054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7800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33158" y="548639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p4_1.ckp.3241.gz</a:t>
            </a:r>
          </a:p>
        </p:txBody>
      </p:sp>
      <p:sp>
        <p:nvSpPr>
          <p:cNvPr id="16" name="Down Arrow 15"/>
          <p:cNvSpPr/>
          <p:nvPr/>
        </p:nvSpPr>
        <p:spPr bwMode="auto">
          <a:xfrm rot="5958091">
            <a:off x="3832832" y="4346471"/>
            <a:ext cx="217290" cy="2248041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" name="5-Point Star 18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0" y="6279777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07 -0.03656 0.00139 -0.07913 0 -0.118 C 0.00139 -0.12032 0.00173 -0.12517 0.00399 -0.12517 C 0.13646 -0.12795 0.6335 -0.09625 0.6335 -0.1217 " pathEditMode="relative" ptsTypes="fffA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2014 -0.00069 -0.03542 -0.00191 -0.05394 C -0.00243 -0.06158 -0.00226 -0.06181 -0.0033 -0.0676 C -0.00382 -0.07014 -0.00469 -0.075 -0.00469 -0.075 C 0.02431 -0.08079 0.05764 -0.07315 0.08698 -0.07223 C 0.21806 -0.06343 0.34896 -0.05718 0.48021 -0.04838 C 0.52882 -0.04514 0.62604 -0.03843 0.62604 -0.03843 C 0.66007 -0.01366 0.6474 -0.0338 0.6474 0.03472 " pathEditMode="relative" ptsTypes="fffffffA">
                                      <p:cBhvr>
                                        <p:cTn id="6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2014 -0.00069 -0.03542 -0.00191 -0.05394 C -0.00243 -0.06158 -0.00226 -0.06181 -0.0033 -0.0676 C -0.00382 -0.07014 -0.00469 -0.075 -0.00469 -0.075 C 0.02431 -0.08079 0.05764 -0.07315 0.08698 -0.07223 C 0.21806 -0.06343 0.34896 -0.05718 0.48021 -0.04838 C 0.52882 -0.04514 0.62604 -0.03843 0.62604 -0.03843 C 0.66007 -0.01366 0.6474 -0.0338 0.6474 0.03472 " pathEditMode="relative" ptsTypes="fffffffA">
                                      <p:cBhvr>
                                        <p:cTn id="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Sample Rebuild Procedure (On Demand)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1"/>
            <a:ext cx="8839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 admin stop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 -r /p4/1/root -J /p4/1/logs/journal –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jj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/p4/1/checkpoints/p4_1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-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/p4/1/checkpoints/p4_1.jnl.3245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Swap out live and offline db.* files (</a:t>
            </a:r>
            <a:r>
              <a:rPr lang="en-US" sz="1800" dirty="0" err="1">
                <a:solidFill>
                  <a:srgbClr val="002060"/>
                </a:solidFill>
                <a:latin typeface="+mj-lt"/>
                <a:cs typeface="Courier New" pitchFamily="49" charset="0"/>
              </a:rPr>
              <a:t>mv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root -&gt; save, </a:t>
            </a:r>
            <a:r>
              <a:rPr lang="en-US" sz="1800" dirty="0" err="1">
                <a:solidFill>
                  <a:srgbClr val="002060"/>
                </a:solidFill>
                <a:latin typeface="+mj-lt"/>
                <a:cs typeface="Courier New" pitchFamily="49" charset="0"/>
              </a:rPr>
              <a:t>mv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+mj-lt"/>
                <a:cs typeface="Courier New" pitchFamily="49" charset="0"/>
              </a:rPr>
              <a:t>offline_db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-&gt; root).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Start p4d.</a:t>
            </a:r>
            <a:endParaRPr lang="en-US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 -r /p4/1/root/save -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jd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-z /p4/1/checkpoints/p4_1.ckp.3246.gz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/hxdepots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/p4/1/root/save/db.*</a:t>
            </a:r>
            <a:endParaRPr lang="en-US" sz="20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-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-z /p4/1/checkpoints/p4_1.ckp.3246.gz</a:t>
            </a:r>
            <a:endParaRPr lang="en-US" sz="1800" dirty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0" name="Can 19"/>
          <p:cNvSpPr>
            <a:spLocks noChangeArrowheads="1"/>
          </p:cNvSpPr>
          <p:nvPr/>
        </p:nvSpPr>
        <p:spPr bwMode="auto">
          <a:xfrm>
            <a:off x="609600" y="4038600"/>
            <a:ext cx="2743200" cy="2438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/hxmetadata</a:t>
            </a:r>
          </a:p>
          <a:p>
            <a:r>
              <a:rPr lang="en-US" b="1" dirty="0">
                <a:solidFill>
                  <a:srgbClr val="002060"/>
                </a:solidFill>
              </a:rPr>
              <a:t>/p4/1/root</a:t>
            </a:r>
          </a:p>
          <a:p>
            <a:r>
              <a:rPr lang="en-US" b="1" dirty="0">
                <a:solidFill>
                  <a:srgbClr val="002060"/>
                </a:solidFill>
              </a:rPr>
              <a:t>/p4/1/</a:t>
            </a:r>
            <a:r>
              <a:rPr lang="en-US" b="1" dirty="0" err="1">
                <a:solidFill>
                  <a:srgbClr val="002060"/>
                </a:solidFill>
              </a:rPr>
              <a:t>offline_db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/p4/1/root/save</a:t>
            </a: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4191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/hxdepots</a:t>
            </a:r>
          </a:p>
          <a:p>
            <a:r>
              <a:rPr lang="en-US" b="1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4191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/hxdepots</a:t>
            </a:r>
          </a:p>
          <a:p>
            <a:r>
              <a:rPr lang="en-US" b="1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57800" y="5486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</a:p>
        </p:txBody>
      </p:sp>
      <p:sp>
        <p:nvSpPr>
          <p:cNvPr id="30" name="Down Arrow 29"/>
          <p:cNvSpPr/>
          <p:nvPr/>
        </p:nvSpPr>
        <p:spPr bwMode="auto">
          <a:xfrm rot="16624238">
            <a:off x="3606768" y="3877021"/>
            <a:ext cx="139996" cy="323484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5565079">
            <a:off x="3996620" y="4447568"/>
            <a:ext cx="152400" cy="2502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867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</a:p>
        </p:txBody>
      </p:sp>
      <p:sp>
        <p:nvSpPr>
          <p:cNvPr id="34" name="Down Arrow 33"/>
          <p:cNvSpPr/>
          <p:nvPr/>
        </p:nvSpPr>
        <p:spPr bwMode="auto">
          <a:xfrm rot="16378518">
            <a:off x="3805424" y="4786323"/>
            <a:ext cx="190261" cy="2471953"/>
          </a:xfrm>
          <a:prstGeom prst="downArrow">
            <a:avLst>
              <a:gd name="adj1" fmla="val 43942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7800" y="5486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29200" y="5867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</a:p>
        </p:txBody>
      </p:sp>
      <p:sp>
        <p:nvSpPr>
          <p:cNvPr id="16" name="Down Arrow 15"/>
          <p:cNvSpPr/>
          <p:nvPr/>
        </p:nvSpPr>
        <p:spPr bwMode="auto">
          <a:xfrm rot="5958091">
            <a:off x="3867885" y="4697693"/>
            <a:ext cx="171726" cy="226544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5105400"/>
            <a:ext cx="76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db.*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3200" y="5486400"/>
            <a:ext cx="76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db.*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5" name="5-Point Star 24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91 0.00995 0.00711 0.01736 0.01163 0.02546 C 0.01562 0.03263 0.01267 0.02939 0.01649 0.03287 C 0.0177 0.03773 0.01684 0.03495 0.01996 0.04097 C 0.02465 0.05 0.01562 0.03634 0.02135 0.04745 C 0.02274 0.05 0.02621 0.05208 0.02812 0.0537 C 0.0302 0.05787 0.02864 0.05555 0.03159 0.05833 C 0.03316 0.05995 0.03628 0.06296 0.03628 0.06296 C 0.03836 0.06712 0.03993 0.07129 0.04253 0.07476 C 0.04461 0.08287 0.04878 0.09282 0.05416 0.09768 C 0.0559 0.0993 0.05816 0.10023 0.05972 0.10231 " pathEditMode="relative" ptsTypes="ffffffffffA"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C -0.00277 -0.00486 -0.01007 -0.00856 -0.01632 -0.01227 C -0.02205 -0.01597 -0.01788 -0.01435 -0.02309 -0.01597 C -0.02482 -0.01829 -0.02361 -0.0169 -0.02795 -0.01991 C -0.03455 -0.02407 -0.02205 -0.01782 -0.02986 -0.02315 C -0.03194 -0.02407 -0.03663 -0.02523 -0.03941 -0.02593 C -0.04236 -0.02801 -0.0401 -0.02685 -0.04427 -0.02824 C -0.04652 -0.02893 -0.05069 -0.03055 -0.05069 -0.03032 C -0.05382 -0.03241 -0.0559 -0.03426 -0.05955 -0.03611 C -0.0625 -0.04005 -0.06823 -0.04491 -0.07569 -0.04722 C -0.07812 -0.04792 -0.08142 -0.04838 -0.08333 -0.04907 " pathEditMode="relative" rAng="0" ptsTypes="ffffffffffA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-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07 -0.03656 0.00139 -0.07913 0 -0.118 C 0.00139 -0.12032 0.00173 -0.12517 0.00399 -0.12517 C 0.13646 -0.12795 0.6335 -0.09625 0.6335 -0.1217 " pathEditMode="relative" ptsTypes="fffA">
                                      <p:cBhvr>
                                        <p:cTn id="10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2014 -0.00069 -0.03542 -0.00191 -0.05394 C -0.00243 -0.06158 -0.00226 -0.06181 -0.0033 -0.0676 C -0.00382 -0.07014 -0.00469 -0.075 -0.00469 -0.075 C 0.02431 -0.08079 0.05764 -0.07315 0.08698 -0.07223 C 0.21806 -0.06343 0.34896 -0.05718 0.48021 -0.04838 C 0.52882 -0.04514 0.62604 -0.03843 0.62604 -0.03843 C 0.66007 -0.01366 0.6474 -0.0338 0.6474 0.03472 " pathEditMode="relative" ptsTypes="fffffffA">
                                      <p:cBhvr>
                                        <p:cTn id="10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2014 -0.00069 -0.03542 -0.00191 -0.05394 C -0.00243 -0.06158 -0.00226 -0.06181 -0.0033 -0.0676 C -0.00382 -0.07014 -0.00469 -0.075 -0.00469 -0.075 C 0.02431 -0.08079 0.05764 -0.07315 0.08698 -0.07223 C 0.21806 -0.06343 0.34896 -0.05718 0.48021 -0.04838 C 0.52882 -0.04514 0.62604 -0.03843 0.62604 -0.03843 C 0.66007 -0.01366 0.6474 -0.0338 0.6474 0.03472 " pathEditMode="relative" ptsTypes="fffffffA">
                                      <p:cBhvr>
                                        <p:cTn id="10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18" grpId="0"/>
      <p:bldP spid="18" grpId="1"/>
      <p:bldP spid="18" grpId="2"/>
      <p:bldP spid="19" grpId="0"/>
      <p:bldP spid="19" grpId="1"/>
      <p:bldP spid="19" grpId="2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304800" y="2286000"/>
            <a:ext cx="7848600" cy="69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5400" b="1">
                <a:solidFill>
                  <a:srgbClr val="000000"/>
                </a:solidFill>
                <a:latin typeface="Arial" charset="0"/>
              </a:rPr>
              <a:t>Questions?</a:t>
            </a: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304800" y="1917700"/>
            <a:ext cx="8229600" cy="359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38765</TotalTime>
  <Words>1181</Words>
  <Application>Microsoft Macintosh PowerPoint</Application>
  <PresentationFormat>On-screen Show (4:3)</PresentationFormat>
  <Paragraphs>169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Courier New</vt:lpstr>
      <vt:lpstr>Lucida Sans Unicode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Perforce Training</dc:title>
  <dc:creator>jo</dc:creator>
  <cp:lastModifiedBy>Tom Tyler</cp:lastModifiedBy>
  <cp:revision>2643</cp:revision>
  <cp:lastPrinted>2001-03-01T00:38:32Z</cp:lastPrinted>
  <dcterms:created xsi:type="dcterms:W3CDTF">2009-04-29T01:09:24Z</dcterms:created>
  <dcterms:modified xsi:type="dcterms:W3CDTF">2018-04-03T21:31:51Z</dcterms:modified>
</cp:coreProperties>
</file>