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44"/>
  </p:notesMasterIdLst>
  <p:handoutMasterIdLst>
    <p:handoutMasterId r:id="rId45"/>
  </p:handoutMasterIdLst>
  <p:sldIdLst>
    <p:sldId id="267" r:id="rId2"/>
    <p:sldId id="333" r:id="rId3"/>
    <p:sldId id="268" r:id="rId4"/>
    <p:sldId id="295" r:id="rId5"/>
    <p:sldId id="292" r:id="rId6"/>
    <p:sldId id="293" r:id="rId7"/>
    <p:sldId id="271" r:id="rId8"/>
    <p:sldId id="294" r:id="rId9"/>
    <p:sldId id="296" r:id="rId10"/>
    <p:sldId id="273" r:id="rId11"/>
    <p:sldId id="274" r:id="rId12"/>
    <p:sldId id="297" r:id="rId13"/>
    <p:sldId id="310" r:id="rId14"/>
    <p:sldId id="276" r:id="rId15"/>
    <p:sldId id="277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2" r:id="rId25"/>
    <p:sldId id="281" r:id="rId26"/>
    <p:sldId id="324" r:id="rId27"/>
    <p:sldId id="282" r:id="rId28"/>
    <p:sldId id="283" r:id="rId29"/>
    <p:sldId id="284" r:id="rId30"/>
    <p:sldId id="305" r:id="rId31"/>
    <p:sldId id="303" r:id="rId32"/>
    <p:sldId id="299" r:id="rId33"/>
    <p:sldId id="285" r:id="rId34"/>
    <p:sldId id="286" r:id="rId35"/>
    <p:sldId id="321" r:id="rId36"/>
    <p:sldId id="300" r:id="rId37"/>
    <p:sldId id="308" r:id="rId38"/>
    <p:sldId id="322" r:id="rId39"/>
    <p:sldId id="323" r:id="rId40"/>
    <p:sldId id="307" r:id="rId41"/>
    <p:sldId id="334" r:id="rId42"/>
    <p:sldId id="262" r:id="rId43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42"/>
    <a:srgbClr val="153A7E"/>
    <a:srgbClr val="000000"/>
    <a:srgbClr val="B88400"/>
    <a:srgbClr val="0B0B0B"/>
    <a:srgbClr val="EDC125"/>
    <a:srgbClr val="A19700"/>
    <a:srgbClr val="FBE369"/>
    <a:srgbClr val="CB3725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3" autoAdjust="0"/>
    <p:restoredTop sz="71451" autoAdjust="0"/>
  </p:normalViewPr>
  <p:slideViewPr>
    <p:cSldViewPr snapToGrid="0" snapToObjects="1">
      <p:cViewPr varScale="1">
        <p:scale>
          <a:sx n="65" d="100"/>
          <a:sy n="65" d="100"/>
        </p:scale>
        <p:origin x="-786" y="-108"/>
      </p:cViewPr>
      <p:guideLst>
        <p:guide orient="horz" pos="1215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9/12/2016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9/12/2016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makes the</a:t>
            </a:r>
            <a:r>
              <a:rPr lang="en-US" baseline="0" dirty="0" smtClean="0"/>
              <a:t> perfect </a:t>
            </a:r>
            <a:r>
              <a:rPr lang="en-US" baseline="0" dirty="0" err="1" smtClean="0"/>
              <a:t>monorepo</a:t>
            </a:r>
            <a:endParaRPr lang="en-US" baseline="0" dirty="0" smtClean="0"/>
          </a:p>
          <a:p>
            <a:r>
              <a:rPr lang="en-US" baseline="0" dirty="0" smtClean="0"/>
              <a:t>The P4 Plugin</a:t>
            </a:r>
          </a:p>
          <a:p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20minutes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3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57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- appears in the workspace and you can submit and integrate to the parent</a:t>
            </a:r>
          </a:p>
          <a:p>
            <a:r>
              <a:rPr lang="en-US" baseline="0" dirty="0" smtClean="0"/>
              <a:t>isolate - appears in the workspace and you can submit, isolated from parent</a:t>
            </a:r>
          </a:p>
          <a:p>
            <a:r>
              <a:rPr lang="en-US" baseline="0" dirty="0" smtClean="0"/>
              <a:t>import - appears in the workspace only, cannot submit changes (import+)</a:t>
            </a:r>
          </a:p>
          <a:p>
            <a:r>
              <a:rPr lang="en-US" baseline="0" dirty="0" smtClean="0"/>
              <a:t>exclude - will not appear in the workspace, cannot get submitted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10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Preview Check Only – sync -k to</a:t>
            </a:r>
            <a:r>
              <a:rPr lang="en-GB" baseline="0" dirty="0" smtClean="0"/>
              <a:t> trigger polling</a:t>
            </a:r>
            <a:endParaRPr lang="en-GB" dirty="0" smtClean="0"/>
          </a:p>
          <a:p>
            <a:r>
              <a:rPr lang="en-GB" dirty="0" smtClean="0"/>
              <a:t>Sync</a:t>
            </a:r>
            <a:r>
              <a:rPr lang="en-GB" baseline="0" dirty="0" smtClean="0"/>
              <a:t> Only – no </a:t>
            </a:r>
            <a:r>
              <a:rPr lang="en-GB" baseline="0" dirty="0" err="1" smtClean="0"/>
              <a:t>cleanup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41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6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storage limits</a:t>
            </a:r>
          </a:p>
          <a:p>
            <a:r>
              <a:rPr lang="en-GB" dirty="0" smtClean="0"/>
              <a:t>	Any</a:t>
            </a:r>
            <a:r>
              <a:rPr lang="en-GB" baseline="0" dirty="0" smtClean="0"/>
              <a:t> size any type, users with Petabytes of data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 project Mapping,</a:t>
            </a:r>
            <a:r>
              <a:rPr lang="en-GB" baseline="0" dirty="0" smtClean="0"/>
              <a:t> map any file from any repo in your view.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Global sequential identifier</a:t>
            </a:r>
          </a:p>
          <a:p>
            <a:r>
              <a:rPr lang="en-GB" dirty="0" smtClean="0"/>
              <a:t>	Global change number across all repos;</a:t>
            </a:r>
            <a:r>
              <a:rPr lang="en-GB" baseline="0" dirty="0" smtClean="0"/>
              <a:t> sequential so you know what happened when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64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distribution</a:t>
            </a:r>
          </a:p>
          <a:p>
            <a:r>
              <a:rPr lang="en-GB" dirty="0" smtClean="0"/>
              <a:t>	Distributed replicas (edge/commit)</a:t>
            </a:r>
            <a:r>
              <a:rPr lang="en-GB" baseline="0" dirty="0" smtClean="0"/>
              <a:t> and build servers, not to forget proxies (some sites proxies per-switch per-floor)</a:t>
            </a:r>
          </a:p>
          <a:p>
            <a:endParaRPr lang="en-GB" dirty="0" smtClean="0"/>
          </a:p>
          <a:p>
            <a:r>
              <a:rPr lang="en-GB" dirty="0" smtClean="0"/>
              <a:t>Fine grain protection</a:t>
            </a:r>
          </a:p>
          <a:p>
            <a:r>
              <a:rPr lang="en-GB" dirty="0" smtClean="0"/>
              <a:t>	Any level</a:t>
            </a:r>
            <a:r>
              <a:rPr lang="en-GB" baseline="0" dirty="0" smtClean="0"/>
              <a:t>, from none to fully encrypted traffic.  Access level as fine as you like even down to the individual file and restricted to user/group IP even proxy.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Distributed Client</a:t>
            </a:r>
          </a:p>
          <a:p>
            <a:r>
              <a:rPr lang="en-GB" baseline="0" dirty="0" smtClean="0"/>
              <a:t>	Little known fact that we have DVCS support built in.  Take any portion of the server and its history off-line and push you changes back later.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01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24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</a:t>
            </a:r>
            <a:r>
              <a:rPr lang="en-US" baseline="0" dirty="0" smtClean="0"/>
              <a:t> plugin was designed to allow you to access all the power of the Perforce </a:t>
            </a:r>
            <a:r>
              <a:rPr lang="en-US" baseline="0" dirty="0" err="1" smtClean="0"/>
              <a:t>MonoRepo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Allowing Jenkins to fetch source and artifacts from Perforce and version the resulting build artifacts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85254-8E2D-4BA5-ABD8-827924C9521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839128"/>
            <a:ext cx="9144000" cy="304372"/>
          </a:xfrm>
          <a:prstGeom prst="rect">
            <a:avLst/>
          </a:prstGeom>
          <a:solidFill>
            <a:srgbClr val="0E1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850223" y="4943927"/>
            <a:ext cx="176971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Perforce Software Inc.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1" y="4931048"/>
            <a:ext cx="956651" cy="1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342731" y="2231128"/>
            <a:ext cx="261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153A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8" r:id="rId4"/>
    <p:sldLayoutId id="214748386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153A7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53A7E"/>
        </a:buClr>
        <a:buFont typeface="LucidaGrande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53A7E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Perforce</a:t>
            </a:r>
            <a:r>
              <a:rPr lang="en-US" baseline="0" dirty="0" smtClean="0"/>
              <a:t> Plugin for Jenkins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An introduction to the ‘P4’ Plugin and update </a:t>
            </a:r>
          </a:p>
          <a:p>
            <a:pPr algn="l"/>
            <a:r>
              <a:rPr lang="en-US" dirty="0" smtClean="0"/>
              <a:t>on the latest features.</a:t>
            </a:r>
          </a:p>
          <a:p>
            <a:endParaRPr lang="en-US" dirty="0"/>
          </a:p>
          <a:p>
            <a:pPr algn="l"/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72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1848603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2999157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Access the power of Perforce from within Jenkins</a:t>
            </a:r>
          </a:p>
          <a:p>
            <a:r>
              <a:rPr lang="en-US" dirty="0" smtClean="0"/>
              <a:t> P4Java</a:t>
            </a:r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solution</a:t>
            </a:r>
          </a:p>
          <a:p>
            <a:pPr marL="342900" lvl="1" indent="0">
              <a:buNone/>
            </a:pPr>
            <a:r>
              <a:rPr lang="en-US" dirty="0" smtClean="0"/>
              <a:t>No ‘P4’ executable to install and keep up-to-date.</a:t>
            </a:r>
          </a:p>
          <a:p>
            <a:r>
              <a:rPr lang="en-US" dirty="0" smtClean="0"/>
              <a:t> Latest 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Credentials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Connecting to Perforce</a:t>
            </a:r>
            <a:r>
              <a:rPr lang="is-IS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Perforce Credentials</a:t>
            </a:r>
            <a:endParaRPr lang="en-US" baseline="0" dirty="0" smtClean="0"/>
          </a:p>
          <a:p>
            <a:pPr marL="342900" lvl="1" indent="0">
              <a:buNone/>
            </a:pPr>
            <a:r>
              <a:rPr lang="en-US" dirty="0" smtClean="0"/>
              <a:t>Shared Credentials</a:t>
            </a:r>
          </a:p>
          <a:p>
            <a:pPr marL="342900" lvl="1" indent="0">
              <a:buNone/>
            </a:pPr>
            <a:r>
              <a:rPr lang="en-US" baseline="0" dirty="0" smtClean="0"/>
              <a:t>Managed from one location</a:t>
            </a:r>
          </a:p>
          <a:p>
            <a:pPr marL="342900" lvl="1" indent="0">
              <a:buNone/>
            </a:pPr>
            <a:r>
              <a:rPr lang="en-US" dirty="0" smtClean="0"/>
              <a:t>Independent from the Job configuration</a:t>
            </a:r>
          </a:p>
          <a:p>
            <a:pPr marL="342900" lvl="1" indent="0">
              <a:buNone/>
            </a:pPr>
            <a:r>
              <a:rPr lang="en-US" dirty="0" smtClean="0"/>
              <a:t>Update connection details in one location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Credential Types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Password Credential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Perforce Ticket Credential</a:t>
            </a:r>
            <a:endParaRPr lang="en-US" dirty="0"/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Username/Password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based</a:t>
            </a:r>
            <a:r>
              <a:rPr lang="en-US" baseline="0" dirty="0" smtClean="0"/>
              <a:t> 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</a:p>
          <a:p>
            <a:pPr marL="342900" lvl="1" indent="0">
              <a:buNone/>
            </a:pP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</a:p>
        </p:txBody>
      </p:sp>
    </p:spTree>
    <p:extLst>
      <p:ext uri="{BB962C8B-B14F-4D97-AF65-F5344CB8AC3E}">
        <p14:creationId xmlns:p14="http://schemas.microsoft.com/office/powerpoint/2010/main" val="38930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Workspace Configuration</a:t>
            </a:r>
          </a:p>
          <a:p>
            <a:pPr marL="342900" lvl="1" indent="0">
              <a:buNone/>
            </a:pPr>
            <a:r>
              <a:rPr lang="en-US" dirty="0" smtClean="0"/>
              <a:t>Streams Workspace</a:t>
            </a:r>
          </a:p>
          <a:p>
            <a:pPr marL="342900" lvl="1" indent="0">
              <a:buNone/>
            </a:pPr>
            <a:r>
              <a:rPr lang="en-US" dirty="0" smtClean="0"/>
              <a:t>Manual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Template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 Workspace (predefined) 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 Workspace (spec depot or file)</a:t>
            </a:r>
          </a:p>
          <a:p>
            <a:pPr marL="342900" lvl="1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workspace: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format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'//streams/st1-main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7287"/>
            <a:ext cx="3917903" cy="1144077"/>
          </a:xfrm>
        </p:spPr>
        <p:txBody>
          <a:bodyPr>
            <a:normAutofit/>
          </a:bodyPr>
          <a:lstStyle/>
          <a:p>
            <a:r>
              <a:rPr lang="en-US" dirty="0" smtClean="0"/>
              <a:t>Paul Allen</a:t>
            </a:r>
            <a:br>
              <a:rPr lang="en-US" dirty="0" smtClean="0"/>
            </a:br>
            <a:r>
              <a:rPr lang="en-US" dirty="0" smtClean="0"/>
              <a:t>Senior Integration Engineer</a:t>
            </a:r>
            <a:br>
              <a:rPr lang="en-US" dirty="0" smtClean="0"/>
            </a:br>
            <a:r>
              <a:rPr lang="en-US" dirty="0" smtClean="0"/>
              <a:t>Perforce</a:t>
            </a:r>
            <a:endParaRPr lang="en-US" dirty="0"/>
          </a:p>
        </p:txBody>
      </p:sp>
      <p:pic>
        <p:nvPicPr>
          <p:cNvPr id="6" name="Picture 5" descr="all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2" y="162885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Depot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smtClean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 err="1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3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</a:t>
            </a:r>
            <a:r>
              <a:rPr lang="en-US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strike="sngStrike" dirty="0">
                <a:solidFill>
                  <a:schemeClr val="accent3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Virtual Streams to manage files </a:t>
            </a:r>
          </a:p>
          <a:p>
            <a:r>
              <a:rPr lang="en-US" dirty="0" smtClean="0"/>
              <a:t> Configured outside of Jenkins</a:t>
            </a:r>
          </a:p>
          <a:p>
            <a:r>
              <a:rPr lang="en-US" dirty="0" smtClean="0"/>
              <a:t> Check the Generated </a:t>
            </a:r>
            <a:r>
              <a:rPr lang="en-US" dirty="0"/>
              <a:t>M</a:t>
            </a:r>
            <a:r>
              <a:rPr lang="en-US" dirty="0" smtClean="0"/>
              <a:t>apping</a:t>
            </a:r>
          </a:p>
          <a:p>
            <a:pPr marL="3429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8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Built in Variables</a:t>
            </a:r>
          </a:p>
          <a:p>
            <a:pPr marL="342900" lvl="1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env-vars.html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Perforce Variables</a:t>
            </a:r>
          </a:p>
          <a:p>
            <a:pPr marL="342900" lvl="1" indent="0">
              <a:buNone/>
            </a:pPr>
            <a:r>
              <a:rPr lang="en-US" dirty="0" smtClean="0"/>
              <a:t>P4_CHANGELIST		P4_CLIENT</a:t>
            </a:r>
          </a:p>
          <a:p>
            <a:pPr marL="342900" lvl="1" indent="0">
              <a:buNone/>
            </a:pPr>
            <a:r>
              <a:rPr lang="en-US" dirty="0" smtClean="0"/>
              <a:t>P4_PORT			P4_USER</a:t>
            </a:r>
          </a:p>
          <a:p>
            <a:pPr marL="342900" lvl="1" indent="0">
              <a:buNone/>
            </a:pPr>
            <a:r>
              <a:rPr lang="en-US" dirty="0" smtClean="0"/>
              <a:t>P4_TICKET</a:t>
            </a:r>
          </a:p>
          <a:p>
            <a:r>
              <a:rPr lang="en-US" dirty="0"/>
              <a:t> </a:t>
            </a: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r>
              <a:rPr lang="en-US" dirty="0"/>
              <a:t>Name </a:t>
            </a:r>
            <a:r>
              <a:rPr lang="en-US" dirty="0" smtClean="0"/>
              <a:t>	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</a:t>
            </a:r>
            <a:r>
              <a:rPr lang="en-US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endParaRPr lang="en-US" dirty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View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//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is-I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 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${NODE_NAME}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is-I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Perforce Operations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Checkout, Build and Post Build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8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711549"/>
          </a:xfrm>
        </p:spPr>
        <p:txBody>
          <a:bodyPr/>
          <a:lstStyle/>
          <a:p>
            <a:r>
              <a:rPr lang="en-US" dirty="0" smtClean="0"/>
              <a:t> SCM Operations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6410" y="2631132"/>
            <a:ext cx="7570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Artifact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60555" y="3488293"/>
            <a:ext cx="599985" cy="957471"/>
            <a:chOff x="2214733" y="1995773"/>
            <a:chExt cx="599985" cy="957471"/>
          </a:xfrm>
        </p:grpSpPr>
        <p:sp>
          <p:nvSpPr>
            <p:cNvPr id="14" name="Can 13"/>
            <p:cNvSpPr/>
            <p:nvPr/>
          </p:nvSpPr>
          <p:spPr>
            <a:xfrm>
              <a:off x="2214733" y="2378384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018" y="2691636"/>
              <a:ext cx="498479" cy="261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chemeClr val="bg1"/>
                  </a:solidFill>
                  <a:latin typeface="Verdana"/>
                  <a:cs typeface="Verdana"/>
                </a:rPr>
                <a:t>SCM</a:t>
              </a:r>
              <a:endParaRPr lang="en-GB" dirty="0" smtClean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  <p:sp>
          <p:nvSpPr>
            <p:cNvPr id="16" name="Can 15"/>
            <p:cNvSpPr/>
            <p:nvPr/>
          </p:nvSpPr>
          <p:spPr>
            <a:xfrm>
              <a:off x="2214733" y="2187078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Can 16"/>
            <p:cNvSpPr/>
            <p:nvPr/>
          </p:nvSpPr>
          <p:spPr>
            <a:xfrm>
              <a:off x="2214733" y="1995773"/>
              <a:ext cx="599985" cy="306090"/>
            </a:xfrm>
            <a:prstGeom prst="can">
              <a:avLst>
                <a:gd name="adj" fmla="val 50000"/>
              </a:avLst>
            </a:prstGeom>
            <a:solidFill>
              <a:schemeClr val="accent5">
                <a:lumMod val="95000"/>
              </a:schemeClr>
            </a:solidFill>
            <a:ln w="127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415" y="2991448"/>
            <a:ext cx="804794" cy="661583"/>
            <a:chOff x="496985" y="1783429"/>
            <a:chExt cx="804794" cy="661583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id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:[{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name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: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bob</a:t>
              </a:r>
              <a:r>
                <a:rPr lang="ru-RU" sz="500" dirty="0">
                  <a:latin typeface="Andale Mono" charset="0"/>
                  <a:ea typeface="Andale Mono" charset="0"/>
                  <a:cs typeface="Andale Mono" charset="0"/>
                </a:rPr>
                <a:t>"</a:t>
              </a:r>
              <a:r>
                <a:rPr lang="en-US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}]}</a:t>
              </a:r>
              <a:endParaRPr lang="en-US" sz="100" dirty="0">
                <a:solidFill>
                  <a:schemeClr val="bg1"/>
                </a:solidFill>
                <a:latin typeface="Andale Mono" charset="0"/>
                <a:ea typeface="Andale Mono" charset="0"/>
                <a:cs typeface="Andale Mono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06165" y="2140736"/>
            <a:ext cx="3740868" cy="298451"/>
            <a:chOff x="4023000" y="2236692"/>
            <a:chExt cx="2953871" cy="298451"/>
          </a:xfrm>
        </p:grpSpPr>
        <p:sp>
          <p:nvSpPr>
            <p:cNvPr id="37" name="Can 36"/>
            <p:cNvSpPr/>
            <p:nvPr/>
          </p:nvSpPr>
          <p:spPr>
            <a:xfrm rot="5400000">
              <a:off x="4261441" y="1998252"/>
              <a:ext cx="298450" cy="77533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Can 37"/>
            <p:cNvSpPr/>
            <p:nvPr/>
          </p:nvSpPr>
          <p:spPr>
            <a:xfrm rot="5400000">
              <a:off x="5271529" y="1455032"/>
              <a:ext cx="298450" cy="186177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  <a:latin typeface="+mn-lt"/>
                  <a:ea typeface="+mn-ea"/>
                </a:rPr>
                <a:t>CI Build pipeline</a:t>
              </a:r>
              <a:endParaRPr lang="en-US" sz="11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Can 38"/>
            <p:cNvSpPr/>
            <p:nvPr/>
          </p:nvSpPr>
          <p:spPr>
            <a:xfrm rot="5400000">
              <a:off x="6383146" y="1941416"/>
              <a:ext cx="298450" cy="889001"/>
            </a:xfrm>
            <a:prstGeom prst="can">
              <a:avLst>
                <a:gd name="adj" fmla="val 85106"/>
              </a:avLst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39108" y="1991981"/>
            <a:ext cx="633048" cy="537308"/>
            <a:chOff x="7729414" y="2842846"/>
            <a:chExt cx="636957" cy="488462"/>
          </a:xfrm>
        </p:grpSpPr>
        <p:sp>
          <p:nvSpPr>
            <p:cNvPr id="41" name="Trapezoid 40"/>
            <p:cNvSpPr/>
            <p:nvPr/>
          </p:nvSpPr>
          <p:spPr>
            <a:xfrm rot="16200000">
              <a:off x="7643445" y="2928815"/>
              <a:ext cx="488462" cy="316523"/>
            </a:xfrm>
            <a:prstGeom prst="trapezoid">
              <a:avLst/>
            </a:prstGeom>
            <a:solidFill>
              <a:schemeClr val="accent5">
                <a:lumMod val="7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rapezoid 41"/>
            <p:cNvSpPr/>
            <p:nvPr/>
          </p:nvSpPr>
          <p:spPr>
            <a:xfrm rot="5400000">
              <a:off x="7963740" y="2928677"/>
              <a:ext cx="488462" cy="316800"/>
            </a:xfrm>
            <a:prstGeom prst="trapezoid">
              <a:avLst/>
            </a:prstGeom>
            <a:solidFill>
              <a:schemeClr val="accent5">
                <a:lumMod val="95000"/>
              </a:schemeClr>
            </a:solidFill>
            <a:ln w="19050" cmpd="sng">
              <a:solidFill>
                <a:schemeClr val="bg1">
                  <a:lumMod val="90000"/>
                  <a:lumOff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637556" y="3653031"/>
            <a:ext cx="448235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47296" y="2287056"/>
            <a:ext cx="67110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850004" y="3001722"/>
            <a:ext cx="5103686" cy="1012208"/>
            <a:chOff x="4093308" y="2713048"/>
            <a:chExt cx="581086" cy="623878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85415" y="3794723"/>
            <a:ext cx="804794" cy="661583"/>
            <a:chOff x="496985" y="1783429"/>
            <a:chExt cx="804794" cy="661583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720395" y="1868158"/>
              <a:ext cx="546258" cy="2148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496985" y="1783429"/>
              <a:ext cx="804794" cy="552470"/>
            </a:xfrm>
            <a:prstGeom prst="roundRect">
              <a:avLst>
                <a:gd name="adj" fmla="val 9673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05529" y="1791669"/>
              <a:ext cx="787707" cy="458036"/>
            </a:xfrm>
            <a:prstGeom prst="roundRect">
              <a:avLst>
                <a:gd name="adj" fmla="val 11182"/>
              </a:avLst>
            </a:prstGeom>
            <a:solidFill>
              <a:schemeClr val="tx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package main</a:t>
              </a:r>
            </a:p>
            <a:p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import "</a:t>
              </a:r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fmt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”</a:t>
              </a:r>
            </a:p>
            <a:p>
              <a:r>
                <a:rPr lang="en-GB" sz="500" dirty="0" err="1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func</a:t>
              </a:r>
              <a:r>
                <a:rPr lang="en-GB" sz="500" dirty="0" smtClean="0">
                  <a:solidFill>
                    <a:schemeClr val="bg1"/>
                  </a:solidFill>
                  <a:latin typeface="Andale Mono" charset="0"/>
                  <a:ea typeface="Andale Mono" charset="0"/>
                  <a:cs typeface="Andale Mono" charset="0"/>
                </a:rPr>
                <a:t> main() {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877983" y="2276454"/>
              <a:ext cx="42799" cy="427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6349" y="2376650"/>
              <a:ext cx="326066" cy="68362"/>
            </a:xfrm>
            <a:prstGeom prst="roundRect">
              <a:avLst>
                <a:gd name="adj" fmla="val 34001"/>
              </a:avLst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10800000">
            <a:off x="2443022" y="2287056"/>
            <a:ext cx="484556" cy="1070033"/>
            <a:chOff x="4093308" y="2713048"/>
            <a:chExt cx="581086" cy="623878"/>
          </a:xfrm>
        </p:grpSpPr>
        <p:cxnSp>
          <p:nvCxnSpPr>
            <p:cNvPr id="63" name="Straight Arrow Connector 62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881245" y="2529289"/>
            <a:ext cx="1665667" cy="1161726"/>
            <a:chOff x="4093308" y="2713048"/>
            <a:chExt cx="581086" cy="623878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86766" y="2529289"/>
            <a:ext cx="2976153" cy="1304691"/>
            <a:chOff x="4093308" y="2713048"/>
            <a:chExt cx="581086" cy="623878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flipV="1">
            <a:off x="3336483" y="4012626"/>
            <a:ext cx="2" cy="204303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4544636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4712054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@change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 flipV="1">
            <a:off x="5858852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6017398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@label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4" name="Snip Same Side Corner Rectangle 73"/>
          <p:cNvSpPr/>
          <p:nvPr/>
        </p:nvSpPr>
        <p:spPr>
          <a:xfrm rot="18901896">
            <a:off x="3351225" y="4155286"/>
            <a:ext cx="230436" cy="567765"/>
          </a:xfrm>
          <a:prstGeom prst="snip2SameRect">
            <a:avLst>
              <a:gd name="adj1" fmla="val 28432"/>
              <a:gd name="adj2" fmla="val 0"/>
            </a:avLst>
          </a:prstGeom>
          <a:solidFill>
            <a:schemeClr val="accent2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Label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0622" y="2536427"/>
            <a:ext cx="274372" cy="1020105"/>
            <a:chOff x="4093308" y="2713048"/>
            <a:chExt cx="581086" cy="623878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4674394" y="2713048"/>
              <a:ext cx="0" cy="623074"/>
            </a:xfrm>
            <a:prstGeom prst="straightConnector1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093308" y="3336926"/>
              <a:ext cx="580292" cy="0"/>
            </a:xfrm>
            <a:prstGeom prst="line">
              <a:avLst/>
            </a:prstGeom>
            <a:ln w="31750" cap="rnd">
              <a:solidFill>
                <a:schemeClr val="bg1">
                  <a:lumMod val="90000"/>
                  <a:lumOff val="1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/>
          <p:nvPr/>
        </p:nvCxnSpPr>
        <p:spPr>
          <a:xfrm flipH="1" flipV="1">
            <a:off x="3153387" y="2813556"/>
            <a:ext cx="167507" cy="0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317909" y="2694275"/>
            <a:ext cx="609600" cy="2385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bg1"/>
                </a:solidFill>
              </a:rPr>
              <a:t>@review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16200000">
            <a:off x="1911381" y="2644698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2627638" y="2930473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unshelve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264790" y="4716977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label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49722" y="4025366"/>
            <a:ext cx="82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p</a:t>
            </a:r>
            <a:r>
              <a:rPr lang="en-GB" sz="1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ndale Mono" charset="0"/>
                <a:ea typeface="Andale Mono" charset="0"/>
                <a:cs typeface="Andale Mono" charset="0"/>
              </a:rPr>
              <a:t>ublish</a:t>
            </a:r>
            <a:endParaRPr lang="en-GB" sz="1000" dirty="0">
              <a:solidFill>
                <a:schemeClr val="accent2">
                  <a:lumMod val="40000"/>
                  <a:lumOff val="60000"/>
                </a:schemeClr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Populate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p4sync / checkout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Synchronize the files in the Workspace</a:t>
            </a:r>
            <a:r>
              <a:rPr lang="en-US" dirty="0"/>
              <a:t> prior to </a:t>
            </a:r>
            <a:r>
              <a:rPr lang="en-US" dirty="0" smtClean="0"/>
              <a:t>build.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code into the Workspace prior to build.</a:t>
            </a:r>
          </a:p>
          <a:p>
            <a:r>
              <a:rPr lang="en-US" dirty="0" smtClean="0"/>
              <a:t> Publish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/>
              <a:t>Submit files back into Perforce, post build.</a:t>
            </a:r>
          </a:p>
          <a:p>
            <a:r>
              <a:rPr lang="en-US" dirty="0" smtClean="0"/>
              <a:t> Label  </a:t>
            </a: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</a:t>
            </a:r>
          </a:p>
          <a:p>
            <a:pPr marL="342900" lvl="1" indent="0">
              <a:buNone/>
            </a:pPr>
            <a:r>
              <a:rPr lang="en-US" dirty="0" smtClean="0"/>
              <a:t>Automatic label against the populated files in the Workspace, post build.</a:t>
            </a:r>
          </a:p>
        </p:txBody>
      </p:sp>
    </p:spTree>
    <p:extLst>
      <p:ext uri="{BB962C8B-B14F-4D97-AF65-F5344CB8AC3E}">
        <p14:creationId xmlns:p14="http://schemas.microsoft.com/office/powerpoint/2010/main" val="122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Auto Cleanup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:[$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AutoCleanImpl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replace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modtime:</a:t>
            </a:r>
            <a:r>
              <a:rPr lang="en-US" dirty="0" err="1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Force Clean and Sync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populate: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ForceCleanImpl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have: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pin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quiet:</a:t>
            </a:r>
            <a:r>
              <a:rPr lang="en-US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true</a:t>
            </a:r>
            <a:endParaRPr lang="en-US" dirty="0" smtClean="0">
              <a:solidFill>
                <a:schemeClr val="accent2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2" y="3391722"/>
            <a:ext cx="2851150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2" y="1641817"/>
            <a:ext cx="2825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Unshelve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Unshelve</a:t>
            </a:r>
            <a:r>
              <a:rPr lang="en-US" dirty="0" smtClean="0"/>
              <a:t> Build Step</a:t>
            </a:r>
          </a:p>
          <a:p>
            <a:pPr marL="342900" lvl="1" indent="0">
              <a:buNone/>
            </a:pPr>
            <a:r>
              <a:rPr lang="en-US" dirty="0" err="1" smtClean="0"/>
              <a:t>Unshelve</a:t>
            </a:r>
            <a:r>
              <a:rPr lang="en-US" dirty="0" smtClean="0"/>
              <a:t> the change as a Build step defined in the Job</a:t>
            </a:r>
          </a:p>
          <a:p>
            <a:pPr marL="342900" lvl="1" indent="0">
              <a:buNone/>
            </a:pPr>
            <a:r>
              <a:rPr lang="en-US" dirty="0" smtClean="0"/>
              <a:t>Files are </a:t>
            </a:r>
            <a:r>
              <a:rPr lang="en-US" dirty="0" err="1" smtClean="0"/>
              <a:t>unshelved</a:t>
            </a:r>
            <a:r>
              <a:rPr lang="en-US" dirty="0" smtClean="0"/>
              <a:t> and resolved prior build.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p4unshelve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resolve: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'at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shelf: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'12345'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76697" y="3199238"/>
            <a:ext cx="2502190" cy="1123950"/>
            <a:chOff x="3530184" y="3450445"/>
            <a:chExt cx="2502190" cy="1123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634"/>
            <a:stretch/>
          </p:blipFill>
          <p:spPr>
            <a:xfrm>
              <a:off x="3530184" y="3450445"/>
              <a:ext cx="1791324" cy="1123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92"/>
            <a:stretch/>
          </p:blipFill>
          <p:spPr>
            <a:xfrm>
              <a:off x="5394772" y="3450445"/>
              <a:ext cx="637602" cy="11239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24" r="51888"/>
            <a:stretch/>
          </p:blipFill>
          <p:spPr>
            <a:xfrm>
              <a:off x="5310118" y="3450445"/>
              <a:ext cx="134913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Shelve or Submit a change</a:t>
            </a:r>
          </a:p>
          <a:p>
            <a:r>
              <a:rPr lang="en-US" dirty="0"/>
              <a:t> </a:t>
            </a:r>
            <a:r>
              <a:rPr lang="en-US" dirty="0" smtClean="0"/>
              <a:t>Connection &amp; Workspace </a:t>
            </a:r>
          </a:p>
          <a:p>
            <a:r>
              <a:rPr lang="en-US" dirty="0" smtClean="0"/>
              <a:t> Use a narrow</a:t>
            </a:r>
            <a:r>
              <a:rPr lang="en-US" baseline="0" dirty="0" smtClean="0"/>
              <a:t> view</a:t>
            </a:r>
            <a:endParaRPr lang="en-US" dirty="0" smtClean="0"/>
          </a:p>
          <a:p>
            <a:r>
              <a:rPr lang="en-US" baseline="0" dirty="0" smtClean="0"/>
              <a:t> Virtual stream</a:t>
            </a:r>
          </a:p>
          <a:p>
            <a:r>
              <a:rPr lang="en-US" dirty="0" smtClean="0"/>
              <a:t> Read/Write</a:t>
            </a:r>
            <a:r>
              <a:rPr lang="en-US" baseline="0" dirty="0" smtClean="0"/>
              <a:t> access for</a:t>
            </a:r>
            <a:r>
              <a:rPr lang="en-US" dirty="0" smtClean="0"/>
              <a:t> files</a:t>
            </a:r>
          </a:p>
          <a:p>
            <a:pPr marL="342900" lvl="1" indent="0">
              <a:buNone/>
            </a:pPr>
            <a:r>
              <a:rPr lang="en-US" baseline="0" dirty="0" smtClean="0"/>
              <a:t>Set Workspace option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ALLWRITE</a:t>
            </a:r>
            <a:r>
              <a:rPr lang="en-US" dirty="0" smtClean="0"/>
              <a:t> or use </a:t>
            </a:r>
            <a:r>
              <a:rPr lang="en-US" dirty="0" err="1" smtClean="0"/>
              <a:t>filetype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+w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plugin</a:t>
            </a:r>
          </a:p>
          <a:p>
            <a:r>
              <a:rPr lang="en-US" dirty="0" smtClean="0"/>
              <a:t> Credentials</a:t>
            </a:r>
          </a:p>
          <a:p>
            <a:r>
              <a:rPr lang="en-US" dirty="0" smtClean="0"/>
              <a:t> Workspace management</a:t>
            </a:r>
          </a:p>
          <a:p>
            <a:r>
              <a:rPr lang="en-US" dirty="0" smtClean="0"/>
              <a:t> Perforce Operations</a:t>
            </a:r>
          </a:p>
          <a:p>
            <a:r>
              <a:rPr lang="en-US" dirty="0" smtClean="0"/>
              <a:t> Polling, triggers and reviews</a:t>
            </a:r>
          </a:p>
          <a:p>
            <a:r>
              <a:rPr lang="en-US" dirty="0" smtClean="0"/>
              <a:t> 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51" y="1171038"/>
            <a:ext cx="3819785" cy="3456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p4publish 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credential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'phooey1666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publish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SubmitImpl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delete: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description: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'Build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: ${BUILD_TAG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onlyOnSuccess: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reopen: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workspace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$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class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charset: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format: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}-publish'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pinHost:</a:t>
            </a:r>
            <a:r>
              <a:rPr lang="en-US" sz="1200" dirty="0" err="1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sz="120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streams/st1-main'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  <a:endParaRPr lang="en-US" sz="1200" baseline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58" y="1311219"/>
            <a:ext cx="4258756" cy="33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5312479" cy="3456159"/>
          </a:xfrm>
        </p:spPr>
        <p:txBody>
          <a:bodyPr/>
          <a:lstStyle/>
          <a:p>
            <a:pPr lvl="0"/>
            <a:r>
              <a:rPr lang="en-US" dirty="0" smtClean="0"/>
              <a:t> Automatic</a:t>
            </a:r>
            <a:r>
              <a:rPr lang="en-US" baseline="0" dirty="0" smtClean="0"/>
              <a:t> label</a:t>
            </a:r>
          </a:p>
          <a:p>
            <a:pPr marL="342900" lvl="1" indent="0">
              <a:buNone/>
            </a:pPr>
            <a:r>
              <a:rPr lang="en-US" baseline="0" dirty="0" smtClean="0"/>
              <a:t>Label on success option</a:t>
            </a:r>
          </a:p>
          <a:p>
            <a:pPr marL="342900" lvl="1" indent="0">
              <a:buNone/>
            </a:pPr>
            <a:r>
              <a:rPr lang="en-US" baseline="0" dirty="0" smtClean="0"/>
              <a:t>Uses Populate Client’s View</a:t>
            </a:r>
          </a:p>
          <a:p>
            <a:pPr lvl="0"/>
            <a:r>
              <a:rPr lang="en-US" baseline="0" dirty="0" smtClean="0"/>
              <a:t> Name &amp; Description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p4tag 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rawLabelName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JOB_NAME}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-passed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</a:t>
            </a:r>
          </a:p>
          <a:p>
            <a:pPr marL="342900" lvl="1" indent="0">
              <a:buNone/>
            </a:pP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rawLabelDesc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'Jenkins job: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${JOB_NAME}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${BUILD_TAG}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date: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${BUILD_ID}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 build number: </a:t>
            </a:r>
            <a:r>
              <a:rPr lang="en-US" sz="1200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${BUILD_NUMBER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'''</a:t>
            </a:r>
            <a:endParaRPr lang="en-US" sz="12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436" y="2281610"/>
            <a:ext cx="3569179" cy="1930400"/>
            <a:chOff x="1354301" y="2737433"/>
            <a:chExt cx="3569179" cy="1930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06"/>
            <a:stretch/>
          </p:blipFill>
          <p:spPr>
            <a:xfrm>
              <a:off x="4305093" y="2737433"/>
              <a:ext cx="618387" cy="193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35"/>
            <a:stretch/>
          </p:blipFill>
          <p:spPr>
            <a:xfrm>
              <a:off x="1354301" y="2737433"/>
              <a:ext cx="3015048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952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</a:t>
            </a:r>
            <a:r>
              <a:rPr lang="is-IS" dirty="0" smtClean="0"/>
              <a:t>… if you must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Polling build Filters</a:t>
            </a:r>
          </a:p>
          <a:p>
            <a:pPr marL="342900" lvl="1" indent="0">
              <a:buNone/>
            </a:pPr>
            <a:r>
              <a:rPr lang="en-US" dirty="0" smtClean="0"/>
              <a:t>Exclude changes from Depot path</a:t>
            </a:r>
          </a:p>
          <a:p>
            <a:pPr marL="342900" lvl="1" indent="0">
              <a:buNone/>
            </a:pPr>
            <a:r>
              <a:rPr lang="en-US" dirty="0" smtClean="0"/>
              <a:t>Exclude changes from user</a:t>
            </a:r>
          </a:p>
          <a:p>
            <a:pPr marL="342900" lvl="1" indent="0">
              <a:buNone/>
            </a:pPr>
            <a:r>
              <a:rPr lang="en-US" dirty="0" smtClean="0"/>
              <a:t>Exclude changes outside view mask</a:t>
            </a:r>
          </a:p>
          <a:p>
            <a:pPr marL="342900" lvl="1" indent="0">
              <a:buNone/>
            </a:pPr>
            <a:r>
              <a:rPr lang="en-US" dirty="0" smtClean="0"/>
              <a:t>Poll on Master using Latest Build</a:t>
            </a:r>
          </a:p>
          <a:p>
            <a:pPr marL="342900" lvl="1" indent="0">
              <a:buNone/>
            </a:pPr>
            <a:r>
              <a:rPr lang="en-US" dirty="0" smtClean="0"/>
              <a:t>Polling per Change</a:t>
            </a:r>
          </a:p>
          <a:p>
            <a:r>
              <a:rPr lang="en-US" dirty="0" smtClean="0"/>
              <a:t> Workspace modes</a:t>
            </a:r>
          </a:p>
          <a:p>
            <a:pPr marL="342900" lvl="1" indent="0">
              <a:buNone/>
            </a:pPr>
            <a:r>
              <a:rPr lang="en-US" dirty="0" smtClean="0"/>
              <a:t>Workspace to check the build - Preview check Only (sync –k)</a:t>
            </a:r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711738"/>
          </a:xfrm>
        </p:spPr>
        <p:txBody>
          <a:bodyPr>
            <a:normAutofit/>
          </a:bodyPr>
          <a:lstStyle/>
          <a:p>
            <a:r>
              <a:rPr lang="en-US" dirty="0" smtClean="0"/>
              <a:t> Perforce triggered build</a:t>
            </a:r>
          </a:p>
          <a:p>
            <a:r>
              <a:rPr lang="en-US" dirty="0" smtClean="0"/>
              <a:t> Subscribe Job (P4 Trigger)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curl --header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'Content-Type: application/</a:t>
            </a:r>
            <a:r>
              <a:rPr lang="en-US" sz="1200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json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request POST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--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data 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"payload={change:200,p4port:\"perforce.com:1666\"}"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\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http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jenkins:8080/p4/change</a:t>
            </a:r>
          </a:p>
          <a:p>
            <a:r>
              <a:rPr lang="en-US" dirty="0" smtClean="0"/>
              <a:t> Swarm (P4 Review)</a:t>
            </a:r>
          </a:p>
          <a:p>
            <a:pPr marL="342900" lvl="1" indent="0">
              <a:buNone/>
            </a:pPr>
            <a:r>
              <a:rPr lang="en-US" dirty="0"/>
              <a:t>Build triggered by Perforce Swarm.</a:t>
            </a:r>
          </a:p>
          <a:p>
            <a:pPr marL="342900" lvl="1" indent="0">
              <a:buNone/>
            </a:pPr>
            <a:r>
              <a:rPr lang="en-US" dirty="0"/>
              <a:t>Review or Change </a:t>
            </a:r>
            <a:r>
              <a:rPr lang="en-US" dirty="0" err="1"/>
              <a:t>unshelved</a:t>
            </a:r>
            <a:r>
              <a:rPr lang="en-US" dirty="0"/>
              <a:t> into workspace prior to </a:t>
            </a:r>
            <a:r>
              <a:rPr lang="en-US" dirty="0" smtClean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t="16419"/>
          <a:stretch/>
        </p:blipFill>
        <p:spPr>
          <a:xfrm>
            <a:off x="405805" y="1160317"/>
            <a:ext cx="2987040" cy="3299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10" y="2574722"/>
            <a:ext cx="3459480" cy="1884680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38000"/>
              </a:prst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481951" y="1160317"/>
            <a:ext cx="5538061" cy="1105545"/>
          </a:xfrm>
        </p:spPr>
        <p:txBody>
          <a:bodyPr>
            <a:normAutofit lnSpcReduction="10000"/>
          </a:bodyPr>
          <a:lstStyle/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[POST]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https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://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swarm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sz="1200" dirty="0" smtClean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deadbeef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@perforce.com:8443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/job/</a:t>
            </a:r>
            <a:r>
              <a:rPr lang="en-US" sz="1200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myJob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/review/build</a:t>
            </a:r>
          </a:p>
          <a:p>
            <a:pPr marL="342900" lvl="1" indent="0">
              <a:buNone/>
            </a:pP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?change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{change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&amp;status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{status}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&amp;review=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{review</a:t>
            </a:r>
            <a:r>
              <a:rPr lang="en-US" sz="1200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342900" lvl="1" indent="0">
              <a:buNone/>
            </a:pP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	</a:t>
            </a:r>
            <a:r>
              <a:rPr lang="en-US" sz="12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pass=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{pass}</a:t>
            </a:r>
            <a:r>
              <a:rPr lang="en-US" sz="1200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&amp;fail=</a:t>
            </a:r>
            <a:r>
              <a:rPr lang="en-US" sz="1200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{fail}</a:t>
            </a:r>
          </a:p>
        </p:txBody>
      </p:sp>
    </p:spTree>
    <p:extLst>
      <p:ext uri="{BB962C8B-B14F-4D97-AF65-F5344CB8AC3E}">
        <p14:creationId xmlns:p14="http://schemas.microsoft.com/office/powerpoint/2010/main" val="2091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P4Groovy </a:t>
            </a:r>
            <a:r>
              <a:rPr lang="en-US" dirty="0" smtClean="0"/>
              <a:t>object</a:t>
            </a:r>
          </a:p>
          <a:p>
            <a:pPr marL="342900" lvl="1" indent="0">
              <a:buNone/>
            </a:pPr>
            <a:r>
              <a:rPr lang="en-US" dirty="0" smtClean="0"/>
              <a:t>Credential</a:t>
            </a:r>
          </a:p>
          <a:p>
            <a:pPr marL="342900" lvl="1" indent="0">
              <a:buNone/>
            </a:pPr>
            <a:r>
              <a:rPr lang="en-US" dirty="0" smtClean="0"/>
              <a:t>Workspace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[$class: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StreamWorkspaceImpl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charset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'none'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format: 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jenkins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-${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JOB_NAME}'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pinHost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2"/>
                </a:solidFill>
                <a:latin typeface="Andale Mono" charset="0"/>
                <a:ea typeface="Andale Mono" charset="0"/>
                <a:cs typeface="Andale Mono" charset="0"/>
              </a:rPr>
              <a:t>false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streamName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'//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streams/</a:t>
            </a:r>
            <a:r>
              <a:rPr lang="en-US" dirty="0" err="1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projAce</a:t>
            </a:r>
            <a:r>
              <a:rPr lang="en-US" dirty="0" smtClean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]</a:t>
            </a: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= 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p4(credential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'phooey'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, workspace: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ws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Run</a:t>
            </a:r>
          </a:p>
          <a:p>
            <a:pPr marL="342900" lvl="1" indent="0">
              <a:buNone/>
            </a:pPr>
            <a:r>
              <a:rPr lang="en-US" dirty="0" smtClean="0"/>
              <a:t>Requires: command, arguments (‘,’ separated String)</a:t>
            </a:r>
          </a:p>
          <a:p>
            <a:pPr marL="342900" lvl="1" indent="0">
              <a:buNone/>
            </a:pPr>
            <a:r>
              <a:rPr lang="en-US" dirty="0" smtClean="0"/>
              <a:t>Returns: tagged output (specifically Map&lt;String, Object&gt;[])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p4.run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(’changes', '-m5,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//...')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Getters</a:t>
            </a:r>
          </a:p>
          <a:p>
            <a:pPr marL="342900" lvl="1" indent="0">
              <a:buNone/>
            </a:pPr>
            <a:r>
              <a:rPr lang="en-US" sz="150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p4.getUserName()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p4.getClientName()</a:t>
            </a:r>
            <a:endParaRPr lang="en-US" sz="1500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P4Groovy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Fetch</a:t>
            </a:r>
          </a:p>
          <a:p>
            <a:pPr marL="342900" lvl="1" indent="0">
              <a:buNone/>
            </a:pPr>
            <a:r>
              <a:rPr lang="en-US" dirty="0"/>
              <a:t>Requires: </a:t>
            </a:r>
            <a:r>
              <a:rPr lang="en-US" dirty="0" smtClean="0"/>
              <a:t>spec type, spec id</a:t>
            </a:r>
            <a:endParaRPr lang="en-US" dirty="0"/>
          </a:p>
          <a:p>
            <a:pPr marL="342900" lvl="1" indent="0">
              <a:buNone/>
            </a:pPr>
            <a:r>
              <a:rPr lang="en-US" dirty="0"/>
              <a:t>Returns: a </a:t>
            </a:r>
            <a:r>
              <a:rPr lang="en-US" dirty="0" smtClean="0"/>
              <a:t>spec as a Map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client = p4.fetch(‘client’, ‘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my_ws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’)</a:t>
            </a:r>
            <a:endParaRPr lang="en-US" dirty="0" smtClean="0"/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 Save </a:t>
            </a:r>
          </a:p>
          <a:p>
            <a:pPr marL="342900" lvl="1" indent="0">
              <a:buNone/>
            </a:pPr>
            <a:r>
              <a:rPr lang="en-US" dirty="0" smtClean="0"/>
              <a:t>Requires: spec type, the spec as a Map</a:t>
            </a:r>
          </a:p>
          <a:p>
            <a:pPr marL="342900" lvl="1" indent="0">
              <a:buNone/>
            </a:pPr>
            <a:r>
              <a:rPr lang="en-US" dirty="0" smtClean="0"/>
              <a:t>Returns</a:t>
            </a:r>
            <a:r>
              <a:rPr lang="en-US" dirty="0"/>
              <a:t>: tagged output (specifically Map&lt;String, Object&gt;[])</a:t>
            </a:r>
          </a:p>
          <a:p>
            <a:pPr marL="342900" lvl="1" indent="0"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p4.save(‘client’, client)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Combine Steps with P4Groovy</a:t>
            </a:r>
          </a:p>
          <a:p>
            <a:pPr marL="342900" lvl="1" indent="0">
              <a:buNone/>
            </a:pPr>
            <a:r>
              <a:rPr lang="en-US" dirty="0" smtClean="0"/>
              <a:t>Populate is made up of several steps not just sync</a:t>
            </a:r>
          </a:p>
          <a:p>
            <a:pPr marL="342900" lvl="1" indent="0">
              <a:buNone/>
            </a:pPr>
            <a:r>
              <a:rPr lang="en-US" dirty="0" smtClean="0"/>
              <a:t>Use P4Groove for custom operations e.g.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node() {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job = p4.fetch('job', 'job000006')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job.get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('Description')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=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+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env.BUILD_URL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job.put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('Description',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desc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   p4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.save('job', job)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93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2280516"/>
            <a:ext cx="6858000" cy="577029"/>
          </a:xfrm>
        </p:spPr>
        <p:txBody>
          <a:bodyPr/>
          <a:lstStyle/>
          <a:p>
            <a:r>
              <a:rPr lang="en-US" dirty="0" smtClean="0"/>
              <a:t>Thanks for Joining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Store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960887"/>
            <a:ext cx="8229600" cy="704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One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Boldly go across 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1060" y="1179606"/>
            <a:ext cx="4059678" cy="32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241039"/>
            <a:ext cx="8229600" cy="1659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 smtClean="0"/>
              <a:t>Any file any where</a:t>
            </a:r>
          </a:p>
          <a:p>
            <a:endParaRPr lang="en-US" dirty="0" smtClean="0"/>
          </a:p>
          <a:p>
            <a:r>
              <a:rPr lang="en-US" dirty="0" smtClean="0"/>
              <a:t>Fast Global Distribution</a:t>
            </a:r>
            <a:endParaRPr lang="en-US" dirty="0"/>
          </a:p>
          <a:p>
            <a:r>
              <a:rPr lang="en-US" dirty="0"/>
              <a:t>Fine grain protections </a:t>
            </a:r>
          </a:p>
        </p:txBody>
      </p:sp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5233</TotalTime>
  <Words>1396</Words>
  <Application>Microsoft Office PowerPoint</Application>
  <PresentationFormat>On-screen Show (16:9)</PresentationFormat>
  <Paragraphs>379</Paragraphs>
  <Slides>42</Slides>
  <Notes>13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JW slide master</vt:lpstr>
      <vt:lpstr>Perforce Plugin for Jenkins</vt:lpstr>
      <vt:lpstr>Paul Allen Senior Integration Engineer Perforce</vt:lpstr>
      <vt:lpstr>Introduction</vt:lpstr>
      <vt:lpstr>The Perfect Monorepo</vt:lpstr>
      <vt:lpstr>PowerPoint Presentation</vt:lpstr>
      <vt:lpstr>PowerPoint Presentation</vt:lpstr>
      <vt:lpstr>One History</vt:lpstr>
      <vt:lpstr>PowerPoint Presentation</vt:lpstr>
      <vt:lpstr>P4 Plugin</vt:lpstr>
      <vt:lpstr>Disambiguation</vt:lpstr>
      <vt:lpstr>The ‘P4’ plugin</vt:lpstr>
      <vt:lpstr>Credentials</vt:lpstr>
      <vt:lpstr>Credentials</vt:lpstr>
      <vt:lpstr>Credentials</vt:lpstr>
      <vt:lpstr>Credentials</vt:lpstr>
      <vt:lpstr>Workspace Management</vt:lpstr>
      <vt:lpstr>Workspaces</vt:lpstr>
      <vt:lpstr>Workspaces</vt:lpstr>
      <vt:lpstr>Workspace</vt:lpstr>
      <vt:lpstr>Workspace</vt:lpstr>
      <vt:lpstr>Workspace</vt:lpstr>
      <vt:lpstr>Streams</vt:lpstr>
      <vt:lpstr>Variable expansion</vt:lpstr>
      <vt:lpstr>Perforce Operations</vt:lpstr>
      <vt:lpstr>CD Pipe</vt:lpstr>
      <vt:lpstr>SCM Operations</vt:lpstr>
      <vt:lpstr>Populate</vt:lpstr>
      <vt:lpstr>Unshelve</vt:lpstr>
      <vt:lpstr>Publish</vt:lpstr>
      <vt:lpstr>Publish</vt:lpstr>
      <vt:lpstr>Label</vt:lpstr>
      <vt:lpstr>Polling, Triggers and Reviews</vt:lpstr>
      <vt:lpstr>Polling… if you must</vt:lpstr>
      <vt:lpstr>Triggers</vt:lpstr>
      <vt:lpstr>Swarm</vt:lpstr>
      <vt:lpstr>P4 Groovy</vt:lpstr>
      <vt:lpstr>P4Groovy</vt:lpstr>
      <vt:lpstr>P4Groovy Methods</vt:lpstr>
      <vt:lpstr>P4Groovy Methods</vt:lpstr>
      <vt:lpstr>Example</vt:lpstr>
      <vt:lpstr>Thanks for Joining us!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Eval Demo</cp:lastModifiedBy>
  <cp:revision>113</cp:revision>
  <dcterms:created xsi:type="dcterms:W3CDTF">2016-08-25T09:49:34Z</dcterms:created>
  <dcterms:modified xsi:type="dcterms:W3CDTF">2016-09-12T22:05:49Z</dcterms:modified>
</cp:coreProperties>
</file>