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79" r:id="rId2"/>
    <p:sldId id="323" r:id="rId3"/>
    <p:sldId id="293" r:id="rId4"/>
    <p:sldId id="294" r:id="rId5"/>
    <p:sldId id="296" r:id="rId6"/>
    <p:sldId id="298" r:id="rId7"/>
    <p:sldId id="318" r:id="rId8"/>
    <p:sldId id="299" r:id="rId9"/>
    <p:sldId id="300" r:id="rId10"/>
    <p:sldId id="314" r:id="rId11"/>
    <p:sldId id="313" r:id="rId12"/>
    <p:sldId id="325" r:id="rId13"/>
    <p:sldId id="327" r:id="rId14"/>
    <p:sldId id="302" r:id="rId15"/>
    <p:sldId id="312" r:id="rId16"/>
    <p:sldId id="303" r:id="rId17"/>
    <p:sldId id="304" r:id="rId18"/>
    <p:sldId id="319" r:id="rId19"/>
    <p:sldId id="321" r:id="rId20"/>
    <p:sldId id="305" r:id="rId21"/>
    <p:sldId id="315" r:id="rId22"/>
    <p:sldId id="316" r:id="rId23"/>
    <p:sldId id="309" r:id="rId24"/>
    <p:sldId id="328" r:id="rId25"/>
    <p:sldId id="311" r:id="rId2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42">
          <p15:clr>
            <a:srgbClr val="A4A3A4"/>
          </p15:clr>
        </p15:guide>
        <p15:guide id="2" orient="horz" pos="735">
          <p15:clr>
            <a:srgbClr val="A4A3A4"/>
          </p15:clr>
        </p15:guide>
        <p15:guide id="3" pos="2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BA720"/>
    <a:srgbClr val="A91F08"/>
    <a:srgbClr val="FDECED"/>
    <a:srgbClr val="FF2600"/>
    <a:srgbClr val="FFFFFF"/>
    <a:srgbClr val="7AC474"/>
    <a:srgbClr val="002453"/>
    <a:srgbClr val="282B38"/>
    <a:srgbClr val="002400"/>
    <a:srgbClr val="3E66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0"/>
    <p:restoredTop sz="78410"/>
  </p:normalViewPr>
  <p:slideViewPr>
    <p:cSldViewPr snapToGrid="0" showGuides="1">
      <p:cViewPr varScale="1">
        <p:scale>
          <a:sx n="153" d="100"/>
          <a:sy n="153" d="100"/>
        </p:scale>
        <p:origin x="952" y="168"/>
      </p:cViewPr>
      <p:guideLst>
        <p:guide orient="horz" pos="3142"/>
        <p:guide orient="horz" pos="735"/>
        <p:guide pos="24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76BD60-BA4B-F246-A2EB-B77A6BAFBC83}" type="datetime1">
              <a:rPr lang="en-US" smtClean="0"/>
              <a:t>4/11/16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A956FF-3BAF-8E48-93AE-39CCB686F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726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31FCE0-8F9E-EE46-A42B-13B88BE502F6}" type="datetime1">
              <a:rPr lang="en-US" smtClean="0"/>
              <a:t>4/11/16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6B06D-7F0D-2C49-B2A1-A797A9513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4553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6B06D-7F0D-2C49-B2A1-A797A95137A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57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600F3-9E46-4F47-9211-230593E6D9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502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6B06D-7F0D-2C49-B2A1-A797A95137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41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RESTful</a:t>
            </a:r>
            <a:r>
              <a:rPr lang="en-US" dirty="0" smtClean="0"/>
              <a:t> API for each artifact type, currently:</a:t>
            </a:r>
          </a:p>
          <a:p>
            <a:pPr lvl="1"/>
            <a:r>
              <a:rPr lang="en-US" dirty="0" smtClean="0"/>
              <a:t>Generic</a:t>
            </a:r>
          </a:p>
          <a:p>
            <a:pPr lvl="1"/>
            <a:r>
              <a:rPr lang="en-US" dirty="0" smtClean="0"/>
              <a:t>Maven</a:t>
            </a:r>
          </a:p>
          <a:p>
            <a:pPr lvl="1"/>
            <a:r>
              <a:rPr lang="en-US" dirty="0" err="1" smtClean="0"/>
              <a:t>Docker</a:t>
            </a:r>
            <a:r>
              <a:rPr lang="en-US" dirty="0" smtClean="0"/>
              <a:t> (under development)</a:t>
            </a:r>
          </a:p>
          <a:p>
            <a:pPr lvl="1"/>
            <a:r>
              <a:rPr lang="en-US" dirty="0" smtClean="0"/>
              <a:t>Gem (under development)</a:t>
            </a:r>
          </a:p>
          <a:p>
            <a:endParaRPr lang="en-US" dirty="0" smtClean="0"/>
          </a:p>
          <a:p>
            <a:r>
              <a:rPr lang="en-US" dirty="0" smtClean="0"/>
              <a:t>Web Management tool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6B06D-7F0D-2C49-B2A1-A797A95137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045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6B06D-7F0D-2C49-B2A1-A797A95137A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882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6B06D-7F0D-2C49-B2A1-A797A95137A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94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6B06D-7F0D-2C49-B2A1-A797A95137A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906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6B06D-7F0D-2C49-B2A1-A797A95137A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126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Relationship Id="rId3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Relationship Id="rId3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itySkyline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35694"/>
          <a:stretch/>
        </p:blipFill>
        <p:spPr>
          <a:xfrm>
            <a:off x="2185666" y="3076956"/>
            <a:ext cx="6971034" cy="2066544"/>
          </a:xfrm>
          <a:prstGeom prst="rect">
            <a:avLst/>
          </a:prstGeom>
        </p:spPr>
      </p:pic>
      <p:pic>
        <p:nvPicPr>
          <p:cNvPr id="9" name="Picture 8" descr="MergeRings-2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135" y="0"/>
            <a:ext cx="4246865" cy="391878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370123" y="1683380"/>
            <a:ext cx="7227924" cy="1186076"/>
          </a:xfrm>
        </p:spPr>
        <p:txBody>
          <a:bodyPr lIns="91440" tIns="0" rIns="0" bIns="0">
            <a:noAutofit/>
          </a:bodyPr>
          <a:lstStyle>
            <a:lvl1pPr algn="l">
              <a:defRPr sz="3500" b="1" baseline="0">
                <a:ln>
                  <a:noFill/>
                </a:ln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95524" y="3040675"/>
            <a:ext cx="4961931" cy="83498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11125" indent="0" algn="l">
              <a:buNone/>
              <a:defRPr sz="1900" b="1">
                <a:solidFill>
                  <a:schemeClr val="tx1"/>
                </a:solidFill>
              </a:defRPr>
            </a:lvl1pPr>
            <a:lvl2pPr marL="346075" indent="0">
              <a:buNone/>
              <a:defRPr>
                <a:solidFill>
                  <a:schemeClr val="bg1"/>
                </a:solidFill>
              </a:defRPr>
            </a:lvl2pPr>
            <a:lvl3pPr marL="574675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Subtitle</a:t>
            </a:r>
            <a:endParaRPr lang="en-US" dirty="0"/>
          </a:p>
        </p:txBody>
      </p:sp>
      <p:pic>
        <p:nvPicPr>
          <p:cNvPr id="7" name="Picture 6" descr="MERGE_Logo-TextOnly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69" y="1051704"/>
            <a:ext cx="2007184" cy="44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263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itySkyline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35694"/>
          <a:stretch/>
        </p:blipFill>
        <p:spPr>
          <a:xfrm>
            <a:off x="2185666" y="3076956"/>
            <a:ext cx="6971034" cy="2066544"/>
          </a:xfrm>
          <a:prstGeom prst="rect">
            <a:avLst/>
          </a:prstGeom>
        </p:spPr>
      </p:pic>
      <p:pic>
        <p:nvPicPr>
          <p:cNvPr id="9" name="Picture 8" descr="MergeRings-2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135" y="0"/>
            <a:ext cx="4246865" cy="391878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70123" y="1949174"/>
            <a:ext cx="7227924" cy="754630"/>
          </a:xfrm>
        </p:spPr>
        <p:txBody>
          <a:bodyPr lIns="91440" tIns="0" rIns="0" bIns="0">
            <a:noAutofit/>
          </a:bodyPr>
          <a:lstStyle>
            <a:lvl1pPr algn="l">
              <a:defRPr sz="4000" b="1" baseline="0">
                <a:ln>
                  <a:noFill/>
                </a:ln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95524" y="2875023"/>
            <a:ext cx="4961931" cy="56502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11125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346075" indent="0">
              <a:buNone/>
              <a:defRPr>
                <a:solidFill>
                  <a:schemeClr val="bg1"/>
                </a:solidFill>
              </a:defRPr>
            </a:lvl2pPr>
            <a:lvl3pPr marL="574675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(Insert call to action such as Contact: Watch Demo: Download: etc)</a:t>
            </a:r>
            <a:endParaRPr lang="en-US" dirty="0"/>
          </a:p>
        </p:txBody>
      </p:sp>
      <p:pic>
        <p:nvPicPr>
          <p:cNvPr id="7" name="Picture 6" descr="MERGE_Logo-TextOnly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69" y="1051704"/>
            <a:ext cx="2007184" cy="445595"/>
          </a:xfrm>
          <a:prstGeom prst="rect">
            <a:avLst/>
          </a:prstGeom>
        </p:spPr>
      </p:pic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95525" y="3506304"/>
            <a:ext cx="4391824" cy="129761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11125" indent="0" algn="l">
              <a:buNone/>
              <a:defRPr sz="1400" b="1" baseline="0">
                <a:solidFill>
                  <a:schemeClr val="tx1"/>
                </a:solidFill>
              </a:defRPr>
            </a:lvl1pPr>
            <a:lvl2pPr marL="346075" indent="0">
              <a:buNone/>
              <a:defRPr>
                <a:solidFill>
                  <a:schemeClr val="bg1"/>
                </a:solidFill>
              </a:defRPr>
            </a:lvl2pPr>
            <a:lvl3pPr marL="574675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(Insert email address, Twitter username, URL, etc)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264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D78F1D1-97C2-FD4F-AE50-5EE0F3CCF5EA}" type="datetimeFigureOut">
              <a:rPr lang="en-US" smtClean="0"/>
              <a:t>4/11/16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0CD64FE-BA5B-CF42-9B16-CB8DA0C2B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448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Bullet Slide">
    <p:bg>
      <p:bgPr>
        <a:blipFill rotWithShape="1">
          <a:blip r:embed="rId2">
            <a:alphaModFix amt="3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loudBackground-1-HEADE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92"/>
            <a:ext cx="9144000" cy="950976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8458346" y="4701193"/>
            <a:ext cx="511889" cy="24622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fld id="{3A9BF494-2B90-A14D-9276-B188E3C6A050}" type="slidenum">
              <a:rPr lang="en-US" sz="1000" smtClean="0">
                <a:solidFill>
                  <a:schemeClr val="tx1"/>
                </a:solidFill>
                <a:latin typeface="Verdana"/>
                <a:cs typeface="Verdana"/>
              </a:rPr>
              <a:pPr algn="ctr"/>
              <a:t>‹#›</a:t>
            </a:fld>
            <a:endParaRPr lang="en-US" sz="1000" dirty="0" smtClean="0">
              <a:solidFill>
                <a:schemeClr val="tx1"/>
              </a:solidFill>
              <a:latin typeface="Verdana"/>
              <a:cs typeface="Verdana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5138" y="0"/>
            <a:ext cx="8229600" cy="937198"/>
          </a:xfrm>
        </p:spPr>
        <p:txBody>
          <a:bodyPr anchor="ctr" anchorCtr="0"/>
          <a:lstStyle>
            <a:lvl1pPr>
              <a:lnSpc>
                <a:spcPct val="90000"/>
              </a:lnSpc>
              <a:defRPr sz="2700" b="1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06442" y="1175652"/>
            <a:ext cx="8371319" cy="3288518"/>
          </a:xfrm>
          <a:prstGeom prst="rect">
            <a:avLst/>
          </a:prstGeom>
        </p:spPr>
        <p:txBody>
          <a:bodyPr/>
          <a:lstStyle>
            <a:lvl1pPr marL="347663" marR="0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>
                <a:solidFill>
                  <a:schemeClr val="bg1"/>
                </a:solidFill>
                <a:latin typeface="Verdana"/>
                <a:cs typeface="Verdana"/>
              </a:defRPr>
            </a:lvl1pPr>
            <a:lvl2pPr>
              <a:buClr>
                <a:schemeClr val="tx1"/>
              </a:buClr>
              <a:defRPr>
                <a:solidFill>
                  <a:schemeClr val="bg1"/>
                </a:solidFill>
                <a:latin typeface="Verdana"/>
                <a:cs typeface="Verdana"/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  <a:latin typeface="Verdana"/>
                <a:cs typeface="Verdana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  <a:p>
            <a:pPr lvl="1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  <a:p>
            <a:pPr lvl="2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  <a:p>
            <a:pPr lvl="0"/>
            <a:endParaRPr lang="en-US" dirty="0" smtClean="0"/>
          </a:p>
        </p:txBody>
      </p:sp>
      <p:pic>
        <p:nvPicPr>
          <p:cNvPr id="3" name="Picture 2" descr="MergeRings-3-HEADER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90" y="0"/>
            <a:ext cx="2095009" cy="944571"/>
          </a:xfrm>
          <a:prstGeom prst="rect">
            <a:avLst/>
          </a:prstGeom>
        </p:spPr>
      </p:pic>
      <p:pic>
        <p:nvPicPr>
          <p:cNvPr id="15" name="Picture 14" descr="MERGE_Logo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4615433"/>
            <a:ext cx="1530350" cy="39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4278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Bullet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ERG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4615433"/>
            <a:ext cx="1530350" cy="397891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8458346" y="4701193"/>
            <a:ext cx="5118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A9BF494-2B90-A14D-9276-B188E3C6A050}" type="slidenum">
              <a:rPr lang="en-US" sz="1000" smtClean="0">
                <a:solidFill>
                  <a:schemeClr val="tx1"/>
                </a:solidFill>
                <a:latin typeface="Verdana"/>
                <a:cs typeface="Verdana"/>
              </a:rPr>
              <a:pPr algn="ctr"/>
              <a:t>‹#›</a:t>
            </a:fld>
            <a:endParaRPr lang="en-US" sz="1000" dirty="0" smtClean="0">
              <a:solidFill>
                <a:schemeClr val="tx1"/>
              </a:solidFill>
              <a:latin typeface="Verdana"/>
              <a:cs typeface="Verdana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06442" y="1166813"/>
            <a:ext cx="8371319" cy="3297357"/>
          </a:xfrm>
          <a:prstGeom prst="rect">
            <a:avLst/>
          </a:prstGeom>
        </p:spPr>
        <p:txBody>
          <a:bodyPr/>
          <a:lstStyle>
            <a:lvl1pPr marL="347663" marR="0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>
                <a:solidFill>
                  <a:schemeClr val="bg1"/>
                </a:solidFill>
                <a:latin typeface="Verdana"/>
                <a:cs typeface="Verdana"/>
              </a:defRPr>
            </a:lvl1pPr>
            <a:lvl2pPr>
              <a:buClr>
                <a:schemeClr val="tx1"/>
              </a:buClr>
              <a:defRPr>
                <a:solidFill>
                  <a:schemeClr val="bg1"/>
                </a:solidFill>
                <a:latin typeface="Verdana"/>
                <a:cs typeface="Verdana"/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  <a:latin typeface="Verdana"/>
                <a:cs typeface="Verdana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  <a:p>
            <a:pPr lvl="1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  <a:p>
            <a:pPr lvl="2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65138" y="0"/>
            <a:ext cx="8229600" cy="947738"/>
          </a:xfrm>
        </p:spPr>
        <p:txBody>
          <a:bodyPr anchor="ctr" anchorCtr="0"/>
          <a:lstStyle>
            <a:lvl1pPr>
              <a:lnSpc>
                <a:spcPct val="90000"/>
              </a:lnSpc>
              <a:defRPr sz="2700" b="1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1458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- Blue Bkgd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MERGE_Logo-REV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4" y="4618544"/>
            <a:ext cx="1530593" cy="397955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458346" y="4701193"/>
            <a:ext cx="5118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A9BF494-2B90-A14D-9276-B188E3C6A050}" type="slidenum">
              <a:rPr lang="en-US" sz="1000" smtClean="0">
                <a:solidFill>
                  <a:schemeClr val="tx2"/>
                </a:solidFill>
                <a:latin typeface="Verdana"/>
                <a:cs typeface="Verdana"/>
              </a:rPr>
              <a:pPr algn="ctr"/>
              <a:t>‹#›</a:t>
            </a:fld>
            <a:endParaRPr lang="en-US" sz="1000" dirty="0" smtClean="0">
              <a:solidFill>
                <a:schemeClr val="tx2"/>
              </a:solidFill>
              <a:latin typeface="Verdana"/>
              <a:cs typeface="Verdana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5138" y="0"/>
            <a:ext cx="8229600" cy="947738"/>
          </a:xfrm>
        </p:spPr>
        <p:txBody>
          <a:bodyPr anchor="ctr" anchorCtr="0"/>
          <a:lstStyle>
            <a:lvl1pPr>
              <a:lnSpc>
                <a:spcPct val="90000"/>
              </a:lnSpc>
              <a:defRPr sz="2700" b="1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06442" y="1166813"/>
            <a:ext cx="8371319" cy="3297357"/>
          </a:xfrm>
          <a:prstGeom prst="rect">
            <a:avLst/>
          </a:prstGeom>
        </p:spPr>
        <p:txBody>
          <a:bodyPr/>
          <a:lstStyle>
            <a:lvl1pPr marL="347663" marR="0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>
                <a:solidFill>
                  <a:srgbClr val="FFFFFF"/>
                </a:solidFill>
                <a:latin typeface="Verdana"/>
                <a:cs typeface="Verdana"/>
              </a:defRPr>
            </a:lvl1pPr>
            <a:lvl2pPr>
              <a:buClr>
                <a:schemeClr val="accent3"/>
              </a:buClr>
              <a:defRPr>
                <a:solidFill>
                  <a:srgbClr val="FFFFFF"/>
                </a:solidFill>
                <a:latin typeface="Verdana"/>
                <a:cs typeface="Verdana"/>
              </a:defRPr>
            </a:lvl2pPr>
            <a:lvl3pPr>
              <a:buClr>
                <a:schemeClr val="accent1"/>
              </a:buClr>
              <a:defRPr>
                <a:solidFill>
                  <a:srgbClr val="FFFFFF"/>
                </a:solidFill>
                <a:latin typeface="Verdana"/>
                <a:cs typeface="Verdana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  <a:p>
            <a:pPr lvl="1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  <a:p>
            <a:pPr lvl="2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692401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RGE_Logo-TextOnly-REV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1047751"/>
            <a:ext cx="2016125" cy="44758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370123" y="1683380"/>
            <a:ext cx="7227924" cy="1186076"/>
          </a:xfrm>
        </p:spPr>
        <p:txBody>
          <a:bodyPr lIns="91440" tIns="0" rIns="0" bIns="0">
            <a:noAutofit/>
          </a:bodyPr>
          <a:lstStyle>
            <a:lvl1pPr algn="l">
              <a:defRPr sz="3500" b="1" baseline="0">
                <a:ln>
                  <a:noFill/>
                </a:ln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95524" y="3040675"/>
            <a:ext cx="4961931" cy="83498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11125" indent="0" algn="l">
              <a:buNone/>
              <a:defRPr sz="1900" b="1">
                <a:solidFill>
                  <a:schemeClr val="tx2"/>
                </a:solidFill>
              </a:defRPr>
            </a:lvl1pPr>
            <a:lvl2pPr marL="346075" indent="0">
              <a:buNone/>
              <a:defRPr>
                <a:solidFill>
                  <a:schemeClr val="bg1"/>
                </a:solidFill>
              </a:defRPr>
            </a:lvl2pPr>
            <a:lvl3pPr marL="574675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8232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layout - light bkgd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ERGE_Logo-TextOnly-White2016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4" y="1050924"/>
            <a:ext cx="1987953" cy="44132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70123" y="1683380"/>
            <a:ext cx="7227924" cy="1186076"/>
          </a:xfrm>
        </p:spPr>
        <p:txBody>
          <a:bodyPr lIns="91440" tIns="0" rIns="0" bIns="0">
            <a:noAutofit/>
          </a:bodyPr>
          <a:lstStyle>
            <a:lvl1pPr algn="l">
              <a:defRPr sz="3500" b="1" baseline="0">
                <a:ln>
                  <a:noFill/>
                </a:ln>
                <a:solidFill>
                  <a:schemeClr val="bg2"/>
                </a:solidFill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95524" y="3040675"/>
            <a:ext cx="4961931" cy="83498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11125" indent="0" algn="l">
              <a:buNone/>
              <a:defRPr sz="1900" b="1">
                <a:solidFill>
                  <a:srgbClr val="FFFFFF"/>
                </a:solidFill>
              </a:defRPr>
            </a:lvl1pPr>
            <a:lvl2pPr marL="346075" indent="0">
              <a:buNone/>
              <a:defRPr>
                <a:solidFill>
                  <a:schemeClr val="bg1"/>
                </a:solidFill>
              </a:defRPr>
            </a:lvl2pPr>
            <a:lvl3pPr marL="574675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070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Slide - yellow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ERGE_Logo-forLtBlueBkg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4617084"/>
            <a:ext cx="1524000" cy="39624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577849" y="1016000"/>
            <a:ext cx="8007351" cy="2838450"/>
          </a:xfrm>
        </p:spPr>
        <p:txBody>
          <a:bodyPr lIns="91440" tIns="0" rIns="0" bIns="0" anchor="ctr" anchorCtr="0">
            <a:noAutofit/>
          </a:bodyPr>
          <a:lstStyle>
            <a:lvl1pPr algn="ctr">
              <a:defRPr sz="4500" b="1" baseline="0">
                <a:ln>
                  <a:noFill/>
                </a:ln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Big Picture Message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28988320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Slide - ligh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ERGE_Logo-forLtBlueBkg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4617084"/>
            <a:ext cx="1524000" cy="39624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77849" y="1016000"/>
            <a:ext cx="8007351" cy="2838450"/>
          </a:xfrm>
        </p:spPr>
        <p:txBody>
          <a:bodyPr lIns="91440" tIns="0" rIns="0" bIns="0" anchor="ctr" anchorCtr="0">
            <a:noAutofit/>
          </a:bodyPr>
          <a:lstStyle>
            <a:lvl1pPr algn="ctr">
              <a:defRPr sz="4500" b="1" baseline="0">
                <a:ln>
                  <a:noFill/>
                </a:ln>
                <a:solidFill>
                  <a:schemeClr val="bg2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Big Picture Message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2396074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Slide - grey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77849" y="1016000"/>
            <a:ext cx="8007351" cy="2838450"/>
          </a:xfrm>
        </p:spPr>
        <p:txBody>
          <a:bodyPr lIns="91440" tIns="0" rIns="0" bIns="0" anchor="ctr" anchorCtr="0">
            <a:noAutofit/>
          </a:bodyPr>
          <a:lstStyle>
            <a:lvl1pPr algn="ctr">
              <a:defRPr sz="4500" b="1" baseline="0">
                <a:ln>
                  <a:noFill/>
                </a:ln>
                <a:solidFill>
                  <a:schemeClr val="bg2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Big Picture Message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pic>
        <p:nvPicPr>
          <p:cNvPr id="8" name="Picture 7" descr="MERGE_Logo-REV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4" y="4618544"/>
            <a:ext cx="1530593" cy="39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8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3510" y="1"/>
            <a:ext cx="8229600" cy="9398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lvl="0"/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08348" y="1166813"/>
            <a:ext cx="8313664" cy="3459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29183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50" r:id="rId2"/>
    <p:sldLayoutId id="2147483684" r:id="rId3"/>
    <p:sldLayoutId id="2147483674" r:id="rId4"/>
    <p:sldLayoutId id="2147483660" r:id="rId5"/>
    <p:sldLayoutId id="2147483688" r:id="rId6"/>
    <p:sldLayoutId id="2147483685" r:id="rId7"/>
    <p:sldLayoutId id="2147483686" r:id="rId8"/>
    <p:sldLayoutId id="2147483687" r:id="rId9"/>
    <p:sldLayoutId id="2147483689" r:id="rId10"/>
    <p:sldLayoutId id="2147483690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lang="en-US" sz="2700" b="1" kern="1200" dirty="0">
          <a:solidFill>
            <a:schemeClr val="tx2"/>
          </a:solidFill>
          <a:latin typeface="Verdana"/>
          <a:ea typeface="+mj-ea"/>
          <a:cs typeface="Verdana"/>
        </a:defRPr>
      </a:lvl1pPr>
    </p:titleStyle>
    <p:bodyStyle>
      <a:lvl1pPr marL="347663" marR="0" indent="-236538" algn="l" defTabSz="457200" rtl="0" eaLnBrk="1" fontAlgn="auto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SzTx/>
        <a:buFont typeface="Wingdings" charset="2"/>
        <a:buChar char="§"/>
        <a:tabLst/>
        <a:defRPr lang="en-US" sz="2000" kern="1200" dirty="0" smtClean="0">
          <a:solidFill>
            <a:srgbClr val="002453"/>
          </a:solidFill>
          <a:latin typeface="Verdana"/>
          <a:ea typeface="+mn-ea"/>
          <a:cs typeface="Verdana"/>
        </a:defRPr>
      </a:lvl1pPr>
      <a:lvl2pPr marL="512763" indent="-166688" algn="l" defTabSz="576263" rtl="0" eaLnBrk="1" latinLnBrk="0" hangingPunct="1">
        <a:spcBef>
          <a:spcPts val="0"/>
        </a:spcBef>
        <a:spcAft>
          <a:spcPts val="600"/>
        </a:spcAft>
        <a:buClr>
          <a:srgbClr val="002453"/>
        </a:buClr>
        <a:buFont typeface="Arial"/>
        <a:buChar char="•"/>
        <a:defRPr lang="en-US" sz="1600" kern="1200" dirty="0" smtClean="0">
          <a:solidFill>
            <a:srgbClr val="002453"/>
          </a:solidFill>
          <a:latin typeface="Verdana"/>
          <a:ea typeface="+mn-ea"/>
          <a:cs typeface="Verdana"/>
        </a:defRPr>
      </a:lvl2pPr>
      <a:lvl3pPr marL="744538" indent="-169863" algn="l" defTabSz="457200" rtl="0" eaLnBrk="1" latinLnBrk="0" hangingPunct="1">
        <a:spcBef>
          <a:spcPts val="300"/>
        </a:spcBef>
        <a:spcAft>
          <a:spcPts val="600"/>
        </a:spcAft>
        <a:buFont typeface="Lucida Grande"/>
        <a:buChar char="-"/>
        <a:tabLst/>
        <a:defRPr lang="en-US" sz="1400" kern="1200" dirty="0" smtClean="0">
          <a:solidFill>
            <a:srgbClr val="002453"/>
          </a:solidFill>
          <a:latin typeface="Verdana"/>
          <a:ea typeface="+mn-ea"/>
          <a:cs typeface="Verdana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1200" kern="1200">
          <a:solidFill>
            <a:schemeClr val="tx1"/>
          </a:solidFill>
          <a:latin typeface="Avenir Book"/>
          <a:ea typeface="+mn-ea"/>
          <a:cs typeface="Avenir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venir Book"/>
          <a:ea typeface="+mn-ea"/>
          <a:cs typeface="Avenir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Relationship Id="rId3" Type="http://schemas.openxmlformats.org/officeDocument/2006/relationships/image" Target="../media/image16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16.tiff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Relationship Id="rId3" Type="http://schemas.openxmlformats.org/officeDocument/2006/relationships/image" Target="../media/image17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Hive</a:t>
            </a:r>
            <a:br>
              <a:rPr lang="en-US" dirty="0" smtClean="0"/>
            </a:br>
            <a:r>
              <a:rPr lang="en-US" dirty="0" smtClean="0"/>
              <a:t>Helix Artifact Manager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95522" y="3040675"/>
            <a:ext cx="5575167" cy="832747"/>
          </a:xfrm>
        </p:spPr>
        <p:txBody>
          <a:bodyPr>
            <a:normAutofit/>
          </a:bodyPr>
          <a:lstStyle/>
          <a:p>
            <a:r>
              <a:rPr lang="en-US" sz="1600" dirty="0" smtClean="0"/>
              <a:t>Paul </a:t>
            </a:r>
            <a:r>
              <a:rPr lang="en-US" sz="1600" dirty="0" smtClean="0"/>
              <a:t>Allen </a:t>
            </a:r>
            <a:r>
              <a:rPr lang="en-US" sz="1600" b="0" dirty="0"/>
              <a:t>Senior Integration </a:t>
            </a:r>
            <a:r>
              <a:rPr lang="en-US" sz="1600" b="0" dirty="0" smtClean="0"/>
              <a:t>Engineer </a:t>
            </a:r>
            <a:endParaRPr lang="en-US" sz="1600" b="0" dirty="0"/>
          </a:p>
          <a:p>
            <a:r>
              <a:rPr lang="en-US" sz="1600" dirty="0" smtClean="0"/>
              <a:t>Sven </a:t>
            </a:r>
            <a:r>
              <a:rPr lang="en-US" sz="1600" dirty="0" smtClean="0"/>
              <a:t>Erik </a:t>
            </a:r>
            <a:r>
              <a:rPr lang="en-US" sz="1600" dirty="0" smtClean="0"/>
              <a:t>Knop </a:t>
            </a:r>
            <a:r>
              <a:rPr lang="en-US" sz="1600" b="0" dirty="0" smtClean="0"/>
              <a:t>Technical Marketin</a:t>
            </a:r>
            <a:r>
              <a:rPr lang="en-US" sz="1600" b="0" dirty="0" smtClean="0"/>
              <a:t>g Manager</a:t>
            </a:r>
            <a:endParaRPr lang="en-US" sz="1600" b="0" dirty="0" smtClean="0"/>
          </a:p>
        </p:txBody>
      </p:sp>
    </p:spTree>
    <p:extLst>
      <p:ext uri="{BB962C8B-B14F-4D97-AF65-F5344CB8AC3E}">
        <p14:creationId xmlns:p14="http://schemas.microsoft.com/office/powerpoint/2010/main" val="255122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Generic Artifacts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Basic Curl for retrieval and deployment</a:t>
            </a:r>
          </a:p>
          <a:p>
            <a:pPr marL="346075" lvl="2" indent="0">
              <a:spcAft>
                <a:spcPts val="800"/>
              </a:spcAft>
              <a:buNone/>
            </a:pPr>
            <a:endParaRPr lang="en-US" sz="1200" dirty="0" smtClean="0">
              <a:latin typeface="Menlo" charset="0"/>
              <a:ea typeface="Menlo" charset="0"/>
              <a:cs typeface="Menlo" charset="0"/>
            </a:endParaRPr>
          </a:p>
          <a:p>
            <a:pPr marL="346075" lvl="2" indent="0">
              <a:spcAft>
                <a:spcPts val="800"/>
              </a:spcAft>
              <a:buNone/>
            </a:pPr>
            <a:r>
              <a:rPr lang="en-US" sz="1200" dirty="0" smtClean="0">
                <a:latin typeface="Menlo" charset="0"/>
                <a:ea typeface="Menlo" charset="0"/>
                <a:cs typeface="Menlo" charset="0"/>
              </a:rPr>
              <a:t>curl </a:t>
            </a:r>
            <a:r>
              <a:rPr lang="en-US" sz="1200" dirty="0">
                <a:latin typeface="Menlo" charset="0"/>
                <a:ea typeface="Menlo" charset="0"/>
                <a:cs typeface="Menlo" charset="0"/>
              </a:rPr>
              <a:t>-o </a:t>
            </a:r>
            <a:r>
              <a:rPr lang="en-US" sz="1200" dirty="0" smtClean="0">
                <a:latin typeface="Menlo" charset="0"/>
                <a:ea typeface="Menlo" charset="0"/>
                <a:cs typeface="Menlo" charset="0"/>
              </a:rPr>
              <a:t>p4java.jar http</a:t>
            </a:r>
            <a:r>
              <a:rPr lang="en-US" sz="1200" dirty="0">
                <a:latin typeface="Menlo" charset="0"/>
                <a:ea typeface="Menlo" charset="0"/>
                <a:cs typeface="Menlo" charset="0"/>
              </a:rPr>
              <a:t>://localhost:4567/view/test/p4java.jar</a:t>
            </a:r>
            <a:endParaRPr lang="en-US" sz="1200" dirty="0"/>
          </a:p>
          <a:p>
            <a:pPr marL="346075" lvl="2" indent="0">
              <a:spcAft>
                <a:spcPts val="800"/>
              </a:spcAft>
              <a:buNone/>
            </a:pPr>
            <a:endParaRPr lang="en-US" sz="1200" dirty="0">
              <a:latin typeface="Menlo" charset="0"/>
              <a:ea typeface="Menlo" charset="0"/>
              <a:cs typeface="Menlo" charset="0"/>
            </a:endParaRPr>
          </a:p>
          <a:p>
            <a:pPr marL="346075" lvl="2" indent="0">
              <a:spcAft>
                <a:spcPts val="800"/>
              </a:spcAft>
              <a:buNone/>
            </a:pPr>
            <a:r>
              <a:rPr lang="en-US" sz="1200" dirty="0">
                <a:latin typeface="Menlo" charset="0"/>
                <a:ea typeface="Menlo" charset="0"/>
                <a:cs typeface="Menlo" charset="0"/>
              </a:rPr>
              <a:t>curl </a:t>
            </a:r>
            <a:r>
              <a:rPr lang="en-US" sz="1200" dirty="0" smtClean="0">
                <a:latin typeface="Menlo" charset="0"/>
                <a:ea typeface="Menlo" charset="0"/>
                <a:cs typeface="Menlo" charset="0"/>
              </a:rPr>
              <a:t>-</a:t>
            </a:r>
            <a:r>
              <a:rPr lang="en-US" sz="1200" dirty="0">
                <a:latin typeface="Menlo" charset="0"/>
                <a:ea typeface="Menlo" charset="0"/>
                <a:cs typeface="Menlo" charset="0"/>
              </a:rPr>
              <a:t>u </a:t>
            </a:r>
            <a:r>
              <a:rPr lang="en-US" sz="1200" dirty="0" err="1">
                <a:latin typeface="Menlo" charset="0"/>
                <a:ea typeface="Menlo" charset="0"/>
                <a:cs typeface="Menlo" charset="0"/>
              </a:rPr>
              <a:t>admin:Password</a:t>
            </a:r>
            <a:r>
              <a:rPr lang="en-US" sz="1200" dirty="0">
                <a:latin typeface="Menlo" charset="0"/>
                <a:ea typeface="Menlo" charset="0"/>
                <a:cs typeface="Menlo" charset="0"/>
              </a:rPr>
              <a:t> --upload-file \</a:t>
            </a:r>
          </a:p>
          <a:p>
            <a:pPr marL="346075" lvl="2" indent="0">
              <a:spcAft>
                <a:spcPts val="800"/>
              </a:spcAft>
              <a:buNone/>
            </a:pPr>
            <a:r>
              <a:rPr lang="en-US" sz="1200" dirty="0">
                <a:latin typeface="Menlo" charset="0"/>
                <a:ea typeface="Menlo" charset="0"/>
                <a:cs typeface="Menlo" charset="0"/>
              </a:rPr>
              <a:t>	p4java.jar \</a:t>
            </a:r>
          </a:p>
          <a:p>
            <a:pPr marL="346075" lvl="2" indent="0">
              <a:spcAft>
                <a:spcPts val="800"/>
              </a:spcAft>
              <a:buNone/>
            </a:pPr>
            <a:r>
              <a:rPr lang="en-US" sz="1200" dirty="0">
                <a:latin typeface="Menlo" charset="0"/>
                <a:ea typeface="Menlo" charset="0"/>
                <a:cs typeface="Menlo" charset="0"/>
              </a:rPr>
              <a:t>	http://</a:t>
            </a:r>
            <a:r>
              <a:rPr lang="en-US" sz="1200" dirty="0" smtClean="0">
                <a:latin typeface="Menlo" charset="0"/>
                <a:ea typeface="Menlo" charset="0"/>
                <a:cs typeface="Menlo" charset="0"/>
              </a:rPr>
              <a:t>localhost:4567/view/test/p4java.jar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7215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Maven API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s-IS" dirty="0" smtClean="0"/>
              <a:t>…</a:t>
            </a:r>
            <a:r>
              <a:rPr lang="en-US" dirty="0" smtClean="0"/>
              <a:t>or perhaps more useful, Maven:</a:t>
            </a:r>
          </a:p>
          <a:p>
            <a:pPr marL="279400" lvl="1" indent="0">
              <a:buNone/>
            </a:pPr>
            <a:endParaRPr lang="en-US" sz="1200" dirty="0" smtClean="0">
              <a:latin typeface="Menlo" charset="0"/>
              <a:ea typeface="Menlo" charset="0"/>
              <a:cs typeface="Menlo" charset="0"/>
            </a:endParaRPr>
          </a:p>
          <a:p>
            <a:pPr marL="279400" lvl="1" indent="0">
              <a:buNone/>
            </a:pPr>
            <a:r>
              <a:rPr lang="en-US" sz="1200" dirty="0" err="1" smtClean="0">
                <a:latin typeface="Menlo" charset="0"/>
                <a:ea typeface="Menlo" charset="0"/>
                <a:cs typeface="Menlo" charset="0"/>
              </a:rPr>
              <a:t>mvn</a:t>
            </a:r>
            <a:r>
              <a:rPr lang="en-US" sz="1200" dirty="0" smtClean="0">
                <a:latin typeface="Menlo" charset="0"/>
                <a:ea typeface="Menlo" charset="0"/>
                <a:cs typeface="Menlo" charset="0"/>
              </a:rPr>
              <a:t> package</a:t>
            </a:r>
          </a:p>
          <a:p>
            <a:pPr marL="279400" lvl="1" indent="0">
              <a:buNone/>
            </a:pPr>
            <a:endParaRPr lang="en-US" sz="1200" dirty="0" smtClean="0">
              <a:latin typeface="Menlo" charset="0"/>
              <a:ea typeface="Menlo" charset="0"/>
              <a:cs typeface="Menlo" charset="0"/>
            </a:endParaRPr>
          </a:p>
          <a:p>
            <a:pPr marL="279400" lvl="1" indent="0">
              <a:buNone/>
            </a:pPr>
            <a:r>
              <a:rPr lang="en-US" sz="1200" dirty="0" err="1" smtClean="0">
                <a:latin typeface="Menlo" charset="0"/>
                <a:ea typeface="Menlo" charset="0"/>
                <a:cs typeface="Menlo" charset="0"/>
              </a:rPr>
              <a:t>mvn</a:t>
            </a:r>
            <a:r>
              <a:rPr lang="en-US" sz="1200" dirty="0" smtClean="0"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1200" dirty="0" err="1">
                <a:latin typeface="Menlo" charset="0"/>
                <a:ea typeface="Menlo" charset="0"/>
                <a:cs typeface="Menlo" charset="0"/>
              </a:rPr>
              <a:t>deploy:deploy-file</a:t>
            </a:r>
            <a:r>
              <a:rPr lang="en-US" sz="1200" dirty="0">
                <a:latin typeface="Menlo" charset="0"/>
                <a:ea typeface="Menlo" charset="0"/>
                <a:cs typeface="Menlo" charset="0"/>
              </a:rPr>
              <a:t> </a:t>
            </a:r>
            <a:endParaRPr lang="en-US" sz="1200" dirty="0" smtClean="0">
              <a:latin typeface="Menlo" charset="0"/>
              <a:ea typeface="Menlo" charset="0"/>
              <a:cs typeface="Menlo" charset="0"/>
            </a:endParaRPr>
          </a:p>
          <a:p>
            <a:pPr marL="279400" lvl="1" indent="0">
              <a:buNone/>
            </a:pPr>
            <a:r>
              <a:rPr lang="en-US" sz="1200" dirty="0">
                <a:latin typeface="Menlo" charset="0"/>
                <a:ea typeface="Menlo" charset="0"/>
                <a:cs typeface="Menlo" charset="0"/>
              </a:rPr>
              <a:t>	</a:t>
            </a:r>
            <a:r>
              <a:rPr lang="en-US" sz="1200" dirty="0" smtClean="0">
                <a:latin typeface="Menlo" charset="0"/>
                <a:ea typeface="Menlo" charset="0"/>
                <a:cs typeface="Menlo" charset="0"/>
              </a:rPr>
              <a:t>-</a:t>
            </a:r>
            <a:r>
              <a:rPr lang="en-US" sz="1200" dirty="0" err="1" smtClean="0">
                <a:latin typeface="Menlo" charset="0"/>
                <a:ea typeface="Menlo" charset="0"/>
                <a:cs typeface="Menlo" charset="0"/>
              </a:rPr>
              <a:t>DgroupId</a:t>
            </a:r>
            <a:r>
              <a:rPr lang="en-US" sz="1200" dirty="0" smtClean="0">
                <a:latin typeface="Menlo" charset="0"/>
                <a:ea typeface="Menlo" charset="0"/>
                <a:cs typeface="Menlo" charset="0"/>
              </a:rPr>
              <a:t>=</a:t>
            </a:r>
            <a:r>
              <a:rPr lang="en-US" sz="1200" dirty="0" err="1" smtClean="0">
                <a:latin typeface="Menlo" charset="0"/>
                <a:ea typeface="Menlo" charset="0"/>
                <a:cs typeface="Menlo" charset="0"/>
              </a:rPr>
              <a:t>com.perforce</a:t>
            </a:r>
            <a:r>
              <a:rPr lang="en-US" sz="1200" dirty="0" smtClean="0">
                <a:latin typeface="Menlo" charset="0"/>
                <a:ea typeface="Menlo" charset="0"/>
                <a:cs typeface="Menlo" charset="0"/>
              </a:rPr>
              <a:t> </a:t>
            </a:r>
          </a:p>
          <a:p>
            <a:pPr marL="279400" lvl="1" indent="0">
              <a:buNone/>
            </a:pPr>
            <a:r>
              <a:rPr lang="en-US" sz="1200" dirty="0">
                <a:latin typeface="Menlo" charset="0"/>
                <a:ea typeface="Menlo" charset="0"/>
                <a:cs typeface="Menlo" charset="0"/>
              </a:rPr>
              <a:t>	</a:t>
            </a:r>
            <a:r>
              <a:rPr lang="en-US" sz="1200" dirty="0" smtClean="0">
                <a:latin typeface="Menlo" charset="0"/>
                <a:ea typeface="Menlo" charset="0"/>
                <a:cs typeface="Menlo" charset="0"/>
              </a:rPr>
              <a:t>-</a:t>
            </a:r>
            <a:r>
              <a:rPr lang="en-US" sz="1200" dirty="0" err="1" smtClean="0">
                <a:latin typeface="Menlo" charset="0"/>
                <a:ea typeface="Menlo" charset="0"/>
                <a:cs typeface="Menlo" charset="0"/>
              </a:rPr>
              <a:t>DartifactId</a:t>
            </a:r>
            <a:r>
              <a:rPr lang="en-US" sz="1200" dirty="0" smtClean="0">
                <a:latin typeface="Menlo" charset="0"/>
                <a:ea typeface="Menlo" charset="0"/>
                <a:cs typeface="Menlo" charset="0"/>
              </a:rPr>
              <a:t>=p4java </a:t>
            </a:r>
          </a:p>
          <a:p>
            <a:pPr marL="279400" lvl="1" indent="0">
              <a:buNone/>
            </a:pPr>
            <a:r>
              <a:rPr lang="en-US" sz="1200" dirty="0">
                <a:latin typeface="Menlo" charset="0"/>
                <a:ea typeface="Menlo" charset="0"/>
                <a:cs typeface="Menlo" charset="0"/>
              </a:rPr>
              <a:t>	</a:t>
            </a:r>
            <a:r>
              <a:rPr lang="en-US" sz="1200" dirty="0" smtClean="0">
                <a:latin typeface="Menlo" charset="0"/>
                <a:ea typeface="Menlo" charset="0"/>
                <a:cs typeface="Menlo" charset="0"/>
              </a:rPr>
              <a:t>-</a:t>
            </a:r>
            <a:r>
              <a:rPr lang="en-US" sz="1200" dirty="0" err="1" smtClean="0">
                <a:latin typeface="Menlo" charset="0"/>
                <a:ea typeface="Menlo" charset="0"/>
                <a:cs typeface="Menlo" charset="0"/>
              </a:rPr>
              <a:t>Dversion</a:t>
            </a:r>
            <a:r>
              <a:rPr lang="en-US" sz="1200" dirty="0" smtClean="0">
                <a:latin typeface="Menlo" charset="0"/>
                <a:ea typeface="Menlo" charset="0"/>
                <a:cs typeface="Menlo" charset="0"/>
              </a:rPr>
              <a:t>=</a:t>
            </a:r>
            <a:r>
              <a:rPr lang="hr-HR" sz="1200" dirty="0">
                <a:latin typeface="Menlo" charset="0"/>
                <a:ea typeface="Menlo" charset="0"/>
                <a:cs typeface="Menlo" charset="0"/>
              </a:rPr>
              <a:t>2015.1.1067177</a:t>
            </a:r>
            <a:r>
              <a:rPr lang="en-US" sz="1200" dirty="0" smtClean="0">
                <a:latin typeface="Menlo" charset="0"/>
                <a:ea typeface="Menlo" charset="0"/>
                <a:cs typeface="Menlo" charset="0"/>
              </a:rPr>
              <a:t> </a:t>
            </a:r>
          </a:p>
          <a:p>
            <a:pPr marL="279400" lvl="1" indent="0">
              <a:buNone/>
            </a:pPr>
            <a:r>
              <a:rPr lang="en-US" sz="1200" dirty="0">
                <a:latin typeface="Menlo" charset="0"/>
                <a:ea typeface="Menlo" charset="0"/>
                <a:cs typeface="Menlo" charset="0"/>
              </a:rPr>
              <a:t>	</a:t>
            </a:r>
            <a:r>
              <a:rPr lang="en-US" sz="1200" dirty="0" smtClean="0">
                <a:latin typeface="Menlo" charset="0"/>
                <a:ea typeface="Menlo" charset="0"/>
                <a:cs typeface="Menlo" charset="0"/>
              </a:rPr>
              <a:t>-</a:t>
            </a:r>
            <a:r>
              <a:rPr lang="en-US" sz="1200" dirty="0" err="1">
                <a:latin typeface="Menlo" charset="0"/>
                <a:ea typeface="Menlo" charset="0"/>
                <a:cs typeface="Menlo" charset="0"/>
              </a:rPr>
              <a:t>DrepositoryId</a:t>
            </a:r>
            <a:r>
              <a:rPr lang="en-US" sz="1200" dirty="0">
                <a:latin typeface="Menlo" charset="0"/>
                <a:ea typeface="Menlo" charset="0"/>
                <a:cs typeface="Menlo" charset="0"/>
              </a:rPr>
              <a:t>=</a:t>
            </a:r>
            <a:r>
              <a:rPr lang="en-US" sz="1200" dirty="0">
                <a:solidFill>
                  <a:srgbClr val="C00000"/>
                </a:solidFill>
                <a:latin typeface="Menlo" charset="0"/>
                <a:ea typeface="Menlo" charset="0"/>
                <a:cs typeface="Menlo" charset="0"/>
              </a:rPr>
              <a:t>hive</a:t>
            </a:r>
            <a:r>
              <a:rPr lang="en-US" sz="1200" dirty="0">
                <a:latin typeface="Menlo" charset="0"/>
                <a:ea typeface="Menlo" charset="0"/>
                <a:cs typeface="Menlo" charset="0"/>
              </a:rPr>
              <a:t> </a:t>
            </a:r>
            <a:endParaRPr lang="en-US" sz="1200" dirty="0" smtClean="0">
              <a:latin typeface="Menlo" charset="0"/>
              <a:ea typeface="Menlo" charset="0"/>
              <a:cs typeface="Menlo" charset="0"/>
            </a:endParaRPr>
          </a:p>
          <a:p>
            <a:pPr marL="279400" lvl="1" indent="0">
              <a:buNone/>
            </a:pPr>
            <a:r>
              <a:rPr lang="en-US" sz="1200" dirty="0">
                <a:latin typeface="Menlo" charset="0"/>
                <a:ea typeface="Menlo" charset="0"/>
                <a:cs typeface="Menlo" charset="0"/>
              </a:rPr>
              <a:t>	</a:t>
            </a:r>
            <a:r>
              <a:rPr lang="en-US" sz="1200" dirty="0" smtClean="0">
                <a:latin typeface="Menlo" charset="0"/>
                <a:ea typeface="Menlo" charset="0"/>
                <a:cs typeface="Menlo" charset="0"/>
              </a:rPr>
              <a:t>-</a:t>
            </a:r>
            <a:r>
              <a:rPr lang="en-US" sz="1200" dirty="0" err="1">
                <a:latin typeface="Menlo" charset="0"/>
                <a:ea typeface="Menlo" charset="0"/>
                <a:cs typeface="Menlo" charset="0"/>
              </a:rPr>
              <a:t>Durl</a:t>
            </a:r>
            <a:r>
              <a:rPr lang="en-US" sz="1200" dirty="0">
                <a:latin typeface="Menlo" charset="0"/>
                <a:ea typeface="Menlo" charset="0"/>
                <a:cs typeface="Menlo" charset="0"/>
              </a:rPr>
              <a:t>=</a:t>
            </a:r>
            <a:r>
              <a:rPr lang="en-US" sz="1200" dirty="0">
                <a:solidFill>
                  <a:srgbClr val="C00000"/>
                </a:solidFill>
                <a:latin typeface="Menlo" charset="0"/>
                <a:ea typeface="Menlo" charset="0"/>
                <a:cs typeface="Menlo" charset="0"/>
              </a:rPr>
              <a:t>http://</a:t>
            </a:r>
            <a:r>
              <a:rPr lang="en-US" sz="1200" dirty="0" smtClean="0">
                <a:solidFill>
                  <a:srgbClr val="C00000"/>
                </a:solidFill>
                <a:latin typeface="Menlo" charset="0"/>
                <a:ea typeface="Menlo" charset="0"/>
                <a:cs typeface="Menlo" charset="0"/>
              </a:rPr>
              <a:t>localhost:4567/view/test</a:t>
            </a:r>
            <a:r>
              <a:rPr lang="en-US" sz="1200" dirty="0" smtClean="0">
                <a:latin typeface="Menlo" charset="0"/>
                <a:ea typeface="Menlo" charset="0"/>
                <a:cs typeface="Menlo" charset="0"/>
              </a:rPr>
              <a:t> </a:t>
            </a:r>
          </a:p>
          <a:p>
            <a:pPr marL="279400" lvl="1" indent="0">
              <a:buNone/>
            </a:pPr>
            <a:r>
              <a:rPr lang="en-US" sz="1200" dirty="0">
                <a:latin typeface="Menlo" charset="0"/>
                <a:ea typeface="Menlo" charset="0"/>
                <a:cs typeface="Menlo" charset="0"/>
              </a:rPr>
              <a:t>	</a:t>
            </a:r>
            <a:r>
              <a:rPr lang="en-US" sz="1200" dirty="0" smtClean="0">
                <a:latin typeface="Menlo" charset="0"/>
                <a:ea typeface="Menlo" charset="0"/>
                <a:cs typeface="Menlo" charset="0"/>
              </a:rPr>
              <a:t>-</a:t>
            </a:r>
            <a:r>
              <a:rPr lang="en-US" sz="1200" dirty="0" err="1" smtClean="0">
                <a:latin typeface="Menlo" charset="0"/>
                <a:ea typeface="Menlo" charset="0"/>
                <a:cs typeface="Menlo" charset="0"/>
              </a:rPr>
              <a:t>Dfile</a:t>
            </a:r>
            <a:r>
              <a:rPr lang="en-US" sz="1200" dirty="0" smtClean="0">
                <a:latin typeface="Menlo" charset="0"/>
                <a:ea typeface="Menlo" charset="0"/>
                <a:cs typeface="Menlo" charset="0"/>
              </a:rPr>
              <a:t>=</a:t>
            </a:r>
            <a:r>
              <a:rPr lang="hr-HR" sz="1200" dirty="0" smtClean="0">
                <a:latin typeface="Menlo" charset="0"/>
                <a:ea typeface="Menlo" charset="0"/>
                <a:cs typeface="Menlo" charset="0"/>
              </a:rPr>
              <a:t>p4java-2015.1.1067177.jar</a:t>
            </a:r>
            <a:endParaRPr lang="en-US" sz="1200" dirty="0">
              <a:latin typeface="Menlo" charset="0"/>
              <a:ea typeface="Menlo" charset="0"/>
              <a:cs typeface="Menl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13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Hive Pipeline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4672427" y="2715849"/>
            <a:ext cx="0" cy="623074"/>
          </a:xfrm>
          <a:prstGeom prst="straightConnector1">
            <a:avLst/>
          </a:prstGeom>
          <a:ln w="31750">
            <a:solidFill>
              <a:srgbClr val="3B343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/>
          <p:cNvGrpSpPr/>
          <p:nvPr/>
        </p:nvGrpSpPr>
        <p:grpSpPr>
          <a:xfrm>
            <a:off x="5927563" y="3771367"/>
            <a:ext cx="978142" cy="874609"/>
            <a:chOff x="2775853" y="1527648"/>
            <a:chExt cx="978142" cy="874609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75853" y="2080368"/>
              <a:ext cx="978142" cy="321889"/>
            </a:xfrm>
            <a:prstGeom prst="rect">
              <a:avLst/>
            </a:prstGeom>
          </p:spPr>
        </p:pic>
        <p:sp>
          <p:nvSpPr>
            <p:cNvPr id="55" name="Can 54"/>
            <p:cNvSpPr/>
            <p:nvPr/>
          </p:nvSpPr>
          <p:spPr>
            <a:xfrm>
              <a:off x="2929780" y="1527648"/>
              <a:ext cx="670289" cy="420422"/>
            </a:xfrm>
            <a:prstGeom prst="can">
              <a:avLst>
                <a:gd name="adj" fmla="val 41681"/>
              </a:avLst>
            </a:prstGeom>
            <a:solidFill>
              <a:schemeClr val="accent5">
                <a:lumMod val="95000"/>
              </a:schemeClr>
            </a:solidFill>
            <a:ln w="12700" cmpd="sng">
              <a:solidFill>
                <a:srgbClr val="535A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716425" y="3592472"/>
            <a:ext cx="1923733" cy="967633"/>
            <a:chOff x="6771838" y="1896226"/>
            <a:chExt cx="1923733" cy="967633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71838" y="2645253"/>
              <a:ext cx="1923733" cy="218606"/>
            </a:xfrm>
            <a:prstGeom prst="rect">
              <a:avLst/>
            </a:prstGeom>
          </p:spPr>
        </p:pic>
        <p:sp>
          <p:nvSpPr>
            <p:cNvPr id="58" name="Cloud 57"/>
            <p:cNvSpPr/>
            <p:nvPr/>
          </p:nvSpPr>
          <p:spPr>
            <a:xfrm rot="21157208" flipV="1">
              <a:off x="7190932" y="1896226"/>
              <a:ext cx="1045041" cy="678458"/>
            </a:xfrm>
            <a:prstGeom prst="cloud">
              <a:avLst/>
            </a:prstGeom>
            <a:solidFill>
              <a:schemeClr val="accent5">
                <a:lumMod val="95000"/>
              </a:schemeClr>
            </a:solidFill>
            <a:ln w="19050" cmpd="sng">
              <a:solidFill>
                <a:srgbClr val="535A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cxnSp>
        <p:nvCxnSpPr>
          <p:cNvPr id="69" name="Straight Arrow Connector 68"/>
          <p:cNvCxnSpPr/>
          <p:nvPr/>
        </p:nvCxnSpPr>
        <p:spPr>
          <a:xfrm flipV="1">
            <a:off x="6426981" y="2721711"/>
            <a:ext cx="0" cy="623074"/>
          </a:xfrm>
          <a:prstGeom prst="straightConnector1">
            <a:avLst/>
          </a:prstGeom>
          <a:ln w="31750">
            <a:solidFill>
              <a:srgbClr val="3B343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7839373" y="2716488"/>
            <a:ext cx="7570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231F20"/>
                </a:solidFill>
              </a:rPr>
              <a:t>Artifact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2214733" y="1995773"/>
            <a:ext cx="599985" cy="957471"/>
            <a:chOff x="1872207" y="1155724"/>
            <a:chExt cx="670289" cy="1069665"/>
          </a:xfrm>
        </p:grpSpPr>
        <p:sp>
          <p:nvSpPr>
            <p:cNvPr id="83" name="Can 82"/>
            <p:cNvSpPr/>
            <p:nvPr/>
          </p:nvSpPr>
          <p:spPr>
            <a:xfrm>
              <a:off x="1872207" y="1583168"/>
              <a:ext cx="670289" cy="341957"/>
            </a:xfrm>
            <a:prstGeom prst="can">
              <a:avLst>
                <a:gd name="adj" fmla="val 50000"/>
              </a:avLst>
            </a:prstGeom>
            <a:solidFill>
              <a:schemeClr val="accent5">
                <a:lumMod val="95000"/>
              </a:schemeClr>
            </a:solidFill>
            <a:ln w="12700" cmpd="sng">
              <a:solidFill>
                <a:srgbClr val="535A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940673" y="1933127"/>
              <a:ext cx="556889" cy="292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100" dirty="0" smtClean="0">
                  <a:solidFill>
                    <a:schemeClr val="bg1"/>
                  </a:solidFill>
                  <a:latin typeface="Verdana"/>
                  <a:cs typeface="Verdana"/>
                </a:rPr>
                <a:t>SCM</a:t>
              </a:r>
              <a:endParaRPr lang="en-GB" dirty="0" smtClean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  <p:sp>
          <p:nvSpPr>
            <p:cNvPr id="85" name="Can 84"/>
            <p:cNvSpPr/>
            <p:nvPr/>
          </p:nvSpPr>
          <p:spPr>
            <a:xfrm>
              <a:off x="1872207" y="1369446"/>
              <a:ext cx="670289" cy="341957"/>
            </a:xfrm>
            <a:prstGeom prst="can">
              <a:avLst>
                <a:gd name="adj" fmla="val 50000"/>
              </a:avLst>
            </a:prstGeom>
            <a:solidFill>
              <a:schemeClr val="accent5">
                <a:lumMod val="95000"/>
              </a:schemeClr>
            </a:solidFill>
            <a:ln w="12700" cmpd="sng">
              <a:solidFill>
                <a:srgbClr val="535A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86" name="Can 85"/>
            <p:cNvSpPr/>
            <p:nvPr/>
          </p:nvSpPr>
          <p:spPr>
            <a:xfrm>
              <a:off x="1872207" y="1155724"/>
              <a:ext cx="670289" cy="341957"/>
            </a:xfrm>
            <a:prstGeom prst="can">
              <a:avLst>
                <a:gd name="adj" fmla="val 50000"/>
              </a:avLst>
            </a:prstGeom>
            <a:solidFill>
              <a:schemeClr val="accent5">
                <a:lumMod val="95000"/>
              </a:schemeClr>
            </a:solidFill>
            <a:ln w="12700" cmpd="sng">
              <a:solidFill>
                <a:srgbClr val="535A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496985" y="1783429"/>
            <a:ext cx="804794" cy="661583"/>
            <a:chOff x="1079221" y="2772180"/>
            <a:chExt cx="859692" cy="706712"/>
          </a:xfrm>
        </p:grpSpPr>
        <p:grpSp>
          <p:nvGrpSpPr>
            <p:cNvPr id="88" name="Group 87"/>
            <p:cNvGrpSpPr/>
            <p:nvPr/>
          </p:nvGrpSpPr>
          <p:grpSpPr>
            <a:xfrm>
              <a:off x="1079221" y="2772180"/>
              <a:ext cx="859692" cy="590156"/>
              <a:chOff x="861225" y="1890072"/>
              <a:chExt cx="859692" cy="590156"/>
            </a:xfrm>
          </p:grpSpPr>
          <p:cxnSp>
            <p:nvCxnSpPr>
              <p:cNvPr id="90" name="Straight Arrow Connector 89"/>
              <p:cNvCxnSpPr/>
              <p:nvPr/>
            </p:nvCxnSpPr>
            <p:spPr>
              <a:xfrm flipV="1">
                <a:off x="1099875" y="1980581"/>
                <a:ext cx="583520" cy="2295"/>
              </a:xfrm>
              <a:prstGeom prst="straightConnector1">
                <a:avLst/>
              </a:prstGeom>
              <a:ln w="317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1" name="Group 90"/>
              <p:cNvGrpSpPr/>
              <p:nvPr/>
            </p:nvGrpSpPr>
            <p:grpSpPr>
              <a:xfrm>
                <a:off x="861225" y="1890072"/>
                <a:ext cx="859692" cy="590156"/>
                <a:chOff x="2693134" y="1981594"/>
                <a:chExt cx="859692" cy="590156"/>
              </a:xfrm>
            </p:grpSpPr>
            <p:grpSp>
              <p:nvGrpSpPr>
                <p:cNvPr id="92" name="Group 91"/>
                <p:cNvGrpSpPr/>
                <p:nvPr/>
              </p:nvGrpSpPr>
              <p:grpSpPr>
                <a:xfrm>
                  <a:off x="2693134" y="1981594"/>
                  <a:ext cx="859692" cy="590156"/>
                  <a:chOff x="2693134" y="1981594"/>
                  <a:chExt cx="859692" cy="590156"/>
                </a:xfrm>
              </p:grpSpPr>
              <p:sp>
                <p:nvSpPr>
                  <p:cNvPr id="94" name="Rounded Rectangle 93"/>
                  <p:cNvSpPr/>
                  <p:nvPr/>
                </p:nvSpPr>
                <p:spPr>
                  <a:xfrm>
                    <a:off x="2693134" y="1981594"/>
                    <a:ext cx="859692" cy="590156"/>
                  </a:xfrm>
                  <a:prstGeom prst="roundRect">
                    <a:avLst>
                      <a:gd name="adj" fmla="val 9673"/>
                    </a:avLst>
                  </a:prstGeom>
                  <a:solidFill>
                    <a:schemeClr val="bg1">
                      <a:lumMod val="90000"/>
                      <a:lumOff val="10000"/>
                    </a:schemeClr>
                  </a:solidFill>
                  <a:ln w="19050">
                    <a:solidFill>
                      <a:srgbClr val="3B343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600" dirty="0"/>
                  </a:p>
                </p:txBody>
              </p:sp>
              <p:sp>
                <p:nvSpPr>
                  <p:cNvPr id="95" name="Rounded Rectangle 94"/>
                  <p:cNvSpPr/>
                  <p:nvPr/>
                </p:nvSpPr>
                <p:spPr>
                  <a:xfrm>
                    <a:off x="2702261" y="1990396"/>
                    <a:ext cx="841439" cy="489280"/>
                  </a:xfrm>
                  <a:prstGeom prst="roundRect">
                    <a:avLst>
                      <a:gd name="adj" fmla="val 11182"/>
                    </a:avLst>
                  </a:prstGeom>
                  <a:solidFill>
                    <a:schemeClr val="accent6"/>
                  </a:solidFill>
                  <a:ln w="19050">
                    <a:solidFill>
                      <a:srgbClr val="3B343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900" dirty="0" smtClean="0">
                        <a:solidFill>
                          <a:schemeClr val="bg1"/>
                        </a:solidFill>
                        <a:latin typeface="Courier New"/>
                        <a:cs typeface="Courier New"/>
                      </a:rPr>
                      <a:t>1010110011100111</a:t>
                    </a:r>
                    <a:endParaRPr lang="en-US" sz="200" dirty="0">
                      <a:solidFill>
                        <a:schemeClr val="bg1"/>
                      </a:solidFill>
                      <a:latin typeface="Courier New"/>
                      <a:cs typeface="Courier New"/>
                    </a:endParaRPr>
                  </a:p>
                </p:txBody>
              </p:sp>
            </p:grpSp>
            <p:sp>
              <p:nvSpPr>
                <p:cNvPr id="93" name="Oval 92"/>
                <p:cNvSpPr/>
                <p:nvPr/>
              </p:nvSpPr>
              <p:spPr>
                <a:xfrm>
                  <a:off x="3100121" y="2508250"/>
                  <a:ext cx="45719" cy="45719"/>
                </a:xfrm>
                <a:prstGeom prst="ellipse">
                  <a:avLst/>
                </a:prstGeom>
                <a:solidFill>
                  <a:schemeClr val="accent6"/>
                </a:solidFill>
                <a:ln w="6350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  <a:latin typeface="+mn-lt"/>
                    <a:ea typeface="+mn-ea"/>
                  </a:endParaRPr>
                </a:p>
              </p:txBody>
            </p:sp>
          </p:grpSp>
        </p:grpSp>
        <p:sp>
          <p:nvSpPr>
            <p:cNvPr id="89" name="Rounded Rectangle 88"/>
            <p:cNvSpPr/>
            <p:nvPr/>
          </p:nvSpPr>
          <p:spPr>
            <a:xfrm>
              <a:off x="1334913" y="3405867"/>
              <a:ext cx="348308" cy="73025"/>
            </a:xfrm>
            <a:prstGeom prst="roundRect">
              <a:avLst>
                <a:gd name="adj" fmla="val 34001"/>
              </a:avLst>
            </a:prstGeom>
            <a:solidFill>
              <a:srgbClr val="3B3436"/>
            </a:solidFill>
            <a:ln w="28575" cmpd="sng">
              <a:solidFill>
                <a:srgbClr val="3B343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495640" y="2636336"/>
            <a:ext cx="804794" cy="661583"/>
            <a:chOff x="1079221" y="2772180"/>
            <a:chExt cx="859692" cy="706712"/>
          </a:xfrm>
        </p:grpSpPr>
        <p:grpSp>
          <p:nvGrpSpPr>
            <p:cNvPr id="97" name="Group 96"/>
            <p:cNvGrpSpPr/>
            <p:nvPr/>
          </p:nvGrpSpPr>
          <p:grpSpPr>
            <a:xfrm>
              <a:off x="1079221" y="2772180"/>
              <a:ext cx="859692" cy="590156"/>
              <a:chOff x="861225" y="1890072"/>
              <a:chExt cx="859692" cy="590156"/>
            </a:xfrm>
          </p:grpSpPr>
          <p:cxnSp>
            <p:nvCxnSpPr>
              <p:cNvPr id="99" name="Straight Arrow Connector 98"/>
              <p:cNvCxnSpPr/>
              <p:nvPr/>
            </p:nvCxnSpPr>
            <p:spPr>
              <a:xfrm flipV="1">
                <a:off x="1099875" y="1980581"/>
                <a:ext cx="583520" cy="2295"/>
              </a:xfrm>
              <a:prstGeom prst="straightConnector1">
                <a:avLst/>
              </a:prstGeom>
              <a:ln w="317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0" name="Group 99"/>
              <p:cNvGrpSpPr/>
              <p:nvPr/>
            </p:nvGrpSpPr>
            <p:grpSpPr>
              <a:xfrm>
                <a:off x="861225" y="1890072"/>
                <a:ext cx="859692" cy="590156"/>
                <a:chOff x="2693134" y="1981594"/>
                <a:chExt cx="859692" cy="590156"/>
              </a:xfrm>
            </p:grpSpPr>
            <p:grpSp>
              <p:nvGrpSpPr>
                <p:cNvPr id="101" name="Group 100"/>
                <p:cNvGrpSpPr/>
                <p:nvPr/>
              </p:nvGrpSpPr>
              <p:grpSpPr>
                <a:xfrm>
                  <a:off x="2693134" y="1981594"/>
                  <a:ext cx="859692" cy="590156"/>
                  <a:chOff x="2693134" y="1981594"/>
                  <a:chExt cx="859692" cy="590156"/>
                </a:xfrm>
              </p:grpSpPr>
              <p:sp>
                <p:nvSpPr>
                  <p:cNvPr id="103" name="Rounded Rectangle 102"/>
                  <p:cNvSpPr/>
                  <p:nvPr/>
                </p:nvSpPr>
                <p:spPr>
                  <a:xfrm>
                    <a:off x="2693134" y="1981594"/>
                    <a:ext cx="859692" cy="590156"/>
                  </a:xfrm>
                  <a:prstGeom prst="roundRect">
                    <a:avLst>
                      <a:gd name="adj" fmla="val 9673"/>
                    </a:avLst>
                  </a:prstGeom>
                  <a:solidFill>
                    <a:schemeClr val="bg1">
                      <a:lumMod val="90000"/>
                      <a:lumOff val="10000"/>
                    </a:schemeClr>
                  </a:solidFill>
                  <a:ln w="19050">
                    <a:solidFill>
                      <a:srgbClr val="3B343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600" dirty="0"/>
                  </a:p>
                </p:txBody>
              </p:sp>
              <p:sp>
                <p:nvSpPr>
                  <p:cNvPr id="104" name="Rounded Rectangle 103"/>
                  <p:cNvSpPr/>
                  <p:nvPr/>
                </p:nvSpPr>
                <p:spPr>
                  <a:xfrm>
                    <a:off x="2702261" y="1990396"/>
                    <a:ext cx="841439" cy="489280"/>
                  </a:xfrm>
                  <a:prstGeom prst="roundRect">
                    <a:avLst>
                      <a:gd name="adj" fmla="val 11182"/>
                    </a:avLst>
                  </a:prstGeom>
                  <a:solidFill>
                    <a:schemeClr val="accent6"/>
                  </a:solidFill>
                  <a:ln w="19050">
                    <a:solidFill>
                      <a:srgbClr val="3B343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900" dirty="0" smtClean="0">
                        <a:solidFill>
                          <a:schemeClr val="bg1"/>
                        </a:solidFill>
                        <a:latin typeface="Courier New"/>
                        <a:cs typeface="Courier New"/>
                      </a:rPr>
                      <a:t>1010110011100111</a:t>
                    </a:r>
                    <a:endParaRPr lang="en-US" sz="100" dirty="0">
                      <a:solidFill>
                        <a:schemeClr val="bg1"/>
                      </a:solidFill>
                      <a:latin typeface="Courier New"/>
                      <a:cs typeface="Courier New"/>
                    </a:endParaRPr>
                  </a:p>
                </p:txBody>
              </p:sp>
            </p:grpSp>
            <p:sp>
              <p:nvSpPr>
                <p:cNvPr id="102" name="Oval 101"/>
                <p:cNvSpPr/>
                <p:nvPr/>
              </p:nvSpPr>
              <p:spPr>
                <a:xfrm>
                  <a:off x="3100121" y="2508250"/>
                  <a:ext cx="45719" cy="45719"/>
                </a:xfrm>
                <a:prstGeom prst="ellipse">
                  <a:avLst/>
                </a:prstGeom>
                <a:solidFill>
                  <a:schemeClr val="accent6"/>
                </a:solidFill>
                <a:ln w="6350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  <a:latin typeface="+mn-lt"/>
                    <a:ea typeface="+mn-ea"/>
                  </a:endParaRPr>
                </a:p>
              </p:txBody>
            </p:sp>
          </p:grpSp>
        </p:grpSp>
        <p:sp>
          <p:nvSpPr>
            <p:cNvPr id="98" name="Rounded Rectangle 97"/>
            <p:cNvSpPr/>
            <p:nvPr/>
          </p:nvSpPr>
          <p:spPr>
            <a:xfrm>
              <a:off x="1334913" y="3405867"/>
              <a:ext cx="348308" cy="73025"/>
            </a:xfrm>
            <a:prstGeom prst="roundRect">
              <a:avLst>
                <a:gd name="adj" fmla="val 34001"/>
              </a:avLst>
            </a:prstGeom>
            <a:solidFill>
              <a:srgbClr val="3B3436"/>
            </a:solidFill>
            <a:ln w="28575" cmpd="sng">
              <a:solidFill>
                <a:srgbClr val="3B343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3674870" y="2236692"/>
            <a:ext cx="3302001" cy="298451"/>
            <a:chOff x="2735384" y="2402987"/>
            <a:chExt cx="3302001" cy="298451"/>
          </a:xfrm>
        </p:grpSpPr>
        <p:sp>
          <p:nvSpPr>
            <p:cNvPr id="106" name="Can 105"/>
            <p:cNvSpPr/>
            <p:nvPr/>
          </p:nvSpPr>
          <p:spPr>
            <a:xfrm rot="5400000">
              <a:off x="3147890" y="1990482"/>
              <a:ext cx="298450" cy="1123461"/>
            </a:xfrm>
            <a:prstGeom prst="can">
              <a:avLst>
                <a:gd name="adj" fmla="val 85106"/>
              </a:avLst>
            </a:prstGeom>
            <a:solidFill>
              <a:schemeClr val="accent5">
                <a:lumMod val="95000"/>
              </a:schemeClr>
            </a:solidFill>
            <a:ln w="19050" cmpd="sng">
              <a:solidFill>
                <a:srgbClr val="3B343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107" name="Can 106"/>
            <p:cNvSpPr/>
            <p:nvPr/>
          </p:nvSpPr>
          <p:spPr>
            <a:xfrm rot="5400000">
              <a:off x="4332043" y="1621327"/>
              <a:ext cx="298450" cy="1861771"/>
            </a:xfrm>
            <a:prstGeom prst="can">
              <a:avLst>
                <a:gd name="adj" fmla="val 85106"/>
              </a:avLst>
            </a:prstGeom>
            <a:solidFill>
              <a:schemeClr val="accent5">
                <a:lumMod val="95000"/>
              </a:schemeClr>
            </a:solidFill>
            <a:ln w="19050" cmpd="sng">
              <a:solidFill>
                <a:srgbClr val="3B343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100" dirty="0" smtClean="0">
                  <a:solidFill>
                    <a:schemeClr val="bg1"/>
                  </a:solidFill>
                  <a:latin typeface="+mn-lt"/>
                  <a:ea typeface="+mn-ea"/>
                </a:rPr>
                <a:t>CI Build pipeline</a:t>
              </a:r>
              <a:endParaRPr lang="en-US" sz="1100" dirty="0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108" name="Can 107"/>
            <p:cNvSpPr/>
            <p:nvPr/>
          </p:nvSpPr>
          <p:spPr>
            <a:xfrm rot="5400000">
              <a:off x="5443660" y="2107711"/>
              <a:ext cx="298450" cy="889001"/>
            </a:xfrm>
            <a:prstGeom prst="can">
              <a:avLst>
                <a:gd name="adj" fmla="val 85106"/>
              </a:avLst>
            </a:prstGeom>
            <a:solidFill>
              <a:schemeClr val="accent5">
                <a:lumMod val="95000"/>
              </a:schemeClr>
            </a:solidFill>
            <a:ln w="19050" cmpd="sng">
              <a:solidFill>
                <a:srgbClr val="3B343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7902071" y="2077337"/>
            <a:ext cx="633048" cy="537308"/>
            <a:chOff x="7729414" y="2842846"/>
            <a:chExt cx="636957" cy="488462"/>
          </a:xfrm>
        </p:grpSpPr>
        <p:sp>
          <p:nvSpPr>
            <p:cNvPr id="111" name="Trapezoid 110"/>
            <p:cNvSpPr/>
            <p:nvPr/>
          </p:nvSpPr>
          <p:spPr>
            <a:xfrm rot="16200000">
              <a:off x="7643445" y="2928815"/>
              <a:ext cx="488462" cy="316523"/>
            </a:xfrm>
            <a:prstGeom prst="trapezoid">
              <a:avLst/>
            </a:prstGeom>
            <a:solidFill>
              <a:schemeClr val="accent5">
                <a:lumMod val="75000"/>
              </a:schemeClr>
            </a:solidFill>
            <a:ln w="19050" cmpd="sng">
              <a:solidFill>
                <a:schemeClr val="bg1">
                  <a:lumMod val="90000"/>
                  <a:lumOff val="1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112" name="Trapezoid 111"/>
            <p:cNvSpPr/>
            <p:nvPr/>
          </p:nvSpPr>
          <p:spPr>
            <a:xfrm rot="5400000">
              <a:off x="7963740" y="2928677"/>
              <a:ext cx="488462" cy="316800"/>
            </a:xfrm>
            <a:prstGeom prst="trapezoid">
              <a:avLst/>
            </a:prstGeom>
            <a:solidFill>
              <a:schemeClr val="accent5">
                <a:lumMod val="95000"/>
              </a:schemeClr>
            </a:solidFill>
            <a:ln w="19050" cmpd="sng">
              <a:solidFill>
                <a:schemeClr val="bg1">
                  <a:lumMod val="90000"/>
                  <a:lumOff val="1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cxnSp>
        <p:nvCxnSpPr>
          <p:cNvPr id="120" name="Straight Arrow Connector 119"/>
          <p:cNvCxnSpPr/>
          <p:nvPr/>
        </p:nvCxnSpPr>
        <p:spPr>
          <a:xfrm flipV="1">
            <a:off x="1593831" y="2371643"/>
            <a:ext cx="406049" cy="1"/>
          </a:xfrm>
          <a:prstGeom prst="straightConnector1">
            <a:avLst/>
          </a:prstGeom>
          <a:ln w="31750">
            <a:solidFill>
              <a:srgbClr val="3B343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 flipV="1">
            <a:off x="3035253" y="2381892"/>
            <a:ext cx="406049" cy="1"/>
          </a:xfrm>
          <a:prstGeom prst="straightConnector1">
            <a:avLst/>
          </a:prstGeom>
          <a:ln w="31750">
            <a:solidFill>
              <a:srgbClr val="3B343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 flipV="1">
            <a:off x="7253009" y="2372415"/>
            <a:ext cx="406049" cy="1"/>
          </a:xfrm>
          <a:prstGeom prst="straightConnector1">
            <a:avLst/>
          </a:prstGeom>
          <a:ln w="31750">
            <a:solidFill>
              <a:srgbClr val="3B343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6905705" y="3087077"/>
            <a:ext cx="1310218" cy="807863"/>
            <a:chOff x="4093308" y="2713048"/>
            <a:chExt cx="581086" cy="623878"/>
          </a:xfrm>
        </p:grpSpPr>
        <p:cxnSp>
          <p:nvCxnSpPr>
            <p:cNvPr id="46" name="Straight Arrow Connector 45"/>
            <p:cNvCxnSpPr/>
            <p:nvPr/>
          </p:nvCxnSpPr>
          <p:spPr>
            <a:xfrm flipV="1">
              <a:off x="4674394" y="2713048"/>
              <a:ext cx="0" cy="623074"/>
            </a:xfrm>
            <a:prstGeom prst="straightConnector1">
              <a:avLst/>
            </a:prstGeom>
            <a:ln w="31750" cap="rnd">
              <a:solidFill>
                <a:schemeClr val="bg1">
                  <a:lumMod val="90000"/>
                  <a:lumOff val="1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4093308" y="3336926"/>
              <a:ext cx="580292" cy="0"/>
            </a:xfrm>
            <a:prstGeom prst="line">
              <a:avLst/>
            </a:prstGeom>
            <a:ln w="31750" cap="rnd">
              <a:solidFill>
                <a:schemeClr val="bg1">
                  <a:lumMod val="90000"/>
                  <a:lumOff val="10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6398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Hive Pipeline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839373" y="2716488"/>
            <a:ext cx="7570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231F20"/>
                </a:solidFill>
              </a:rPr>
              <a:t>Artifact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2214733" y="1995773"/>
            <a:ext cx="599985" cy="957471"/>
            <a:chOff x="1872207" y="1155724"/>
            <a:chExt cx="670289" cy="1069665"/>
          </a:xfrm>
        </p:grpSpPr>
        <p:sp>
          <p:nvSpPr>
            <p:cNvPr id="36" name="Can 35"/>
            <p:cNvSpPr/>
            <p:nvPr/>
          </p:nvSpPr>
          <p:spPr>
            <a:xfrm>
              <a:off x="1872207" y="1583168"/>
              <a:ext cx="670289" cy="341957"/>
            </a:xfrm>
            <a:prstGeom prst="can">
              <a:avLst>
                <a:gd name="adj" fmla="val 50000"/>
              </a:avLst>
            </a:prstGeom>
            <a:solidFill>
              <a:schemeClr val="accent5">
                <a:lumMod val="95000"/>
              </a:schemeClr>
            </a:solidFill>
            <a:ln w="12700" cmpd="sng">
              <a:solidFill>
                <a:srgbClr val="535A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940673" y="1933127"/>
              <a:ext cx="556889" cy="292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100" dirty="0" smtClean="0">
                  <a:solidFill>
                    <a:schemeClr val="bg1"/>
                  </a:solidFill>
                  <a:latin typeface="Verdana"/>
                  <a:cs typeface="Verdana"/>
                </a:rPr>
                <a:t>SCM</a:t>
              </a:r>
              <a:endParaRPr lang="en-GB" dirty="0" smtClean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  <p:sp>
          <p:nvSpPr>
            <p:cNvPr id="38" name="Can 37"/>
            <p:cNvSpPr/>
            <p:nvPr/>
          </p:nvSpPr>
          <p:spPr>
            <a:xfrm>
              <a:off x="1872207" y="1369446"/>
              <a:ext cx="670289" cy="341957"/>
            </a:xfrm>
            <a:prstGeom prst="can">
              <a:avLst>
                <a:gd name="adj" fmla="val 50000"/>
              </a:avLst>
            </a:prstGeom>
            <a:solidFill>
              <a:schemeClr val="accent5">
                <a:lumMod val="95000"/>
              </a:schemeClr>
            </a:solidFill>
            <a:ln w="12700" cmpd="sng">
              <a:solidFill>
                <a:srgbClr val="535A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39" name="Can 38"/>
            <p:cNvSpPr/>
            <p:nvPr/>
          </p:nvSpPr>
          <p:spPr>
            <a:xfrm>
              <a:off x="1872207" y="1155724"/>
              <a:ext cx="670289" cy="341957"/>
            </a:xfrm>
            <a:prstGeom prst="can">
              <a:avLst>
                <a:gd name="adj" fmla="val 50000"/>
              </a:avLst>
            </a:prstGeom>
            <a:solidFill>
              <a:schemeClr val="accent5">
                <a:lumMod val="95000"/>
              </a:schemeClr>
            </a:solidFill>
            <a:ln w="12700" cmpd="sng">
              <a:solidFill>
                <a:srgbClr val="535A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96985" y="1783429"/>
            <a:ext cx="804794" cy="661583"/>
            <a:chOff x="1079221" y="2772180"/>
            <a:chExt cx="859692" cy="706712"/>
          </a:xfrm>
        </p:grpSpPr>
        <p:grpSp>
          <p:nvGrpSpPr>
            <p:cNvPr id="27" name="Group 26"/>
            <p:cNvGrpSpPr/>
            <p:nvPr/>
          </p:nvGrpSpPr>
          <p:grpSpPr>
            <a:xfrm>
              <a:off x="1079221" y="2772180"/>
              <a:ext cx="859692" cy="590156"/>
              <a:chOff x="861225" y="1890072"/>
              <a:chExt cx="859692" cy="590156"/>
            </a:xfrm>
          </p:grpSpPr>
          <p:cxnSp>
            <p:nvCxnSpPr>
              <p:cNvPr id="13" name="Straight Arrow Connector 12"/>
              <p:cNvCxnSpPr/>
              <p:nvPr/>
            </p:nvCxnSpPr>
            <p:spPr>
              <a:xfrm flipV="1">
                <a:off x="1099875" y="1980581"/>
                <a:ext cx="583520" cy="2295"/>
              </a:xfrm>
              <a:prstGeom prst="straightConnector1">
                <a:avLst/>
              </a:prstGeom>
              <a:ln w="317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Group 21"/>
              <p:cNvGrpSpPr/>
              <p:nvPr/>
            </p:nvGrpSpPr>
            <p:grpSpPr>
              <a:xfrm>
                <a:off x="861225" y="1890072"/>
                <a:ext cx="859692" cy="590156"/>
                <a:chOff x="2693134" y="1981594"/>
                <a:chExt cx="859692" cy="590156"/>
              </a:xfrm>
            </p:grpSpPr>
            <p:grpSp>
              <p:nvGrpSpPr>
                <p:cNvPr id="23" name="Group 22"/>
                <p:cNvGrpSpPr/>
                <p:nvPr/>
              </p:nvGrpSpPr>
              <p:grpSpPr>
                <a:xfrm>
                  <a:off x="2693134" y="1981594"/>
                  <a:ext cx="859692" cy="590156"/>
                  <a:chOff x="2693134" y="1981594"/>
                  <a:chExt cx="859692" cy="590156"/>
                </a:xfrm>
              </p:grpSpPr>
              <p:sp>
                <p:nvSpPr>
                  <p:cNvPr id="25" name="Rounded Rectangle 24"/>
                  <p:cNvSpPr/>
                  <p:nvPr/>
                </p:nvSpPr>
                <p:spPr>
                  <a:xfrm>
                    <a:off x="2693134" y="1981594"/>
                    <a:ext cx="859692" cy="590156"/>
                  </a:xfrm>
                  <a:prstGeom prst="roundRect">
                    <a:avLst>
                      <a:gd name="adj" fmla="val 9673"/>
                    </a:avLst>
                  </a:prstGeom>
                  <a:solidFill>
                    <a:schemeClr val="bg1">
                      <a:lumMod val="90000"/>
                      <a:lumOff val="10000"/>
                    </a:schemeClr>
                  </a:solidFill>
                  <a:ln w="19050">
                    <a:solidFill>
                      <a:srgbClr val="3B343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600" dirty="0"/>
                  </a:p>
                </p:txBody>
              </p:sp>
              <p:sp>
                <p:nvSpPr>
                  <p:cNvPr id="26" name="Rounded Rectangle 25"/>
                  <p:cNvSpPr/>
                  <p:nvPr/>
                </p:nvSpPr>
                <p:spPr>
                  <a:xfrm>
                    <a:off x="2702261" y="1990396"/>
                    <a:ext cx="841439" cy="489280"/>
                  </a:xfrm>
                  <a:prstGeom prst="roundRect">
                    <a:avLst>
                      <a:gd name="adj" fmla="val 11182"/>
                    </a:avLst>
                  </a:prstGeom>
                  <a:solidFill>
                    <a:schemeClr val="accent6"/>
                  </a:solidFill>
                  <a:ln w="19050">
                    <a:solidFill>
                      <a:srgbClr val="3B343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900" dirty="0" smtClean="0">
                        <a:solidFill>
                          <a:schemeClr val="bg1"/>
                        </a:solidFill>
                        <a:latin typeface="Courier New"/>
                        <a:cs typeface="Courier New"/>
                      </a:rPr>
                      <a:t>1010110011100111</a:t>
                    </a:r>
                    <a:endParaRPr lang="en-US" sz="200" dirty="0">
                      <a:solidFill>
                        <a:schemeClr val="bg1"/>
                      </a:solidFill>
                      <a:latin typeface="Courier New"/>
                      <a:cs typeface="Courier New"/>
                    </a:endParaRPr>
                  </a:p>
                </p:txBody>
              </p:sp>
            </p:grpSp>
            <p:sp>
              <p:nvSpPr>
                <p:cNvPr id="24" name="Oval 23"/>
                <p:cNvSpPr/>
                <p:nvPr/>
              </p:nvSpPr>
              <p:spPr>
                <a:xfrm>
                  <a:off x="3100121" y="2508250"/>
                  <a:ext cx="45719" cy="45719"/>
                </a:xfrm>
                <a:prstGeom prst="ellipse">
                  <a:avLst/>
                </a:prstGeom>
                <a:solidFill>
                  <a:schemeClr val="accent6"/>
                </a:solidFill>
                <a:ln w="6350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  <a:latin typeface="+mn-lt"/>
                    <a:ea typeface="+mn-ea"/>
                  </a:endParaRPr>
                </a:p>
              </p:txBody>
            </p:sp>
          </p:grpSp>
        </p:grpSp>
        <p:sp>
          <p:nvSpPr>
            <p:cNvPr id="41" name="Rounded Rectangle 40"/>
            <p:cNvSpPr/>
            <p:nvPr/>
          </p:nvSpPr>
          <p:spPr>
            <a:xfrm>
              <a:off x="1334913" y="3405867"/>
              <a:ext cx="348308" cy="73025"/>
            </a:xfrm>
            <a:prstGeom prst="roundRect">
              <a:avLst>
                <a:gd name="adj" fmla="val 34001"/>
              </a:avLst>
            </a:prstGeom>
            <a:solidFill>
              <a:srgbClr val="3B3436"/>
            </a:solidFill>
            <a:ln w="28575" cmpd="sng">
              <a:solidFill>
                <a:srgbClr val="3B343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95640" y="2636336"/>
            <a:ext cx="804794" cy="661583"/>
            <a:chOff x="1079221" y="2772180"/>
            <a:chExt cx="859692" cy="706712"/>
          </a:xfrm>
        </p:grpSpPr>
        <p:grpSp>
          <p:nvGrpSpPr>
            <p:cNvPr id="44" name="Group 43"/>
            <p:cNvGrpSpPr/>
            <p:nvPr/>
          </p:nvGrpSpPr>
          <p:grpSpPr>
            <a:xfrm>
              <a:off x="1079221" y="2772180"/>
              <a:ext cx="859692" cy="590156"/>
              <a:chOff x="861225" y="1890072"/>
              <a:chExt cx="859692" cy="590156"/>
            </a:xfrm>
          </p:grpSpPr>
          <p:cxnSp>
            <p:nvCxnSpPr>
              <p:cNvPr id="46" name="Straight Arrow Connector 45"/>
              <p:cNvCxnSpPr/>
              <p:nvPr/>
            </p:nvCxnSpPr>
            <p:spPr>
              <a:xfrm flipV="1">
                <a:off x="1099875" y="1980581"/>
                <a:ext cx="583520" cy="2295"/>
              </a:xfrm>
              <a:prstGeom prst="straightConnector1">
                <a:avLst/>
              </a:prstGeom>
              <a:ln w="317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Group 46"/>
              <p:cNvGrpSpPr/>
              <p:nvPr/>
            </p:nvGrpSpPr>
            <p:grpSpPr>
              <a:xfrm>
                <a:off x="861225" y="1890072"/>
                <a:ext cx="859692" cy="590156"/>
                <a:chOff x="2693134" y="1981594"/>
                <a:chExt cx="859692" cy="590156"/>
              </a:xfrm>
            </p:grpSpPr>
            <p:grpSp>
              <p:nvGrpSpPr>
                <p:cNvPr id="48" name="Group 47"/>
                <p:cNvGrpSpPr/>
                <p:nvPr/>
              </p:nvGrpSpPr>
              <p:grpSpPr>
                <a:xfrm>
                  <a:off x="2693134" y="1981594"/>
                  <a:ext cx="859692" cy="590156"/>
                  <a:chOff x="2693134" y="1981594"/>
                  <a:chExt cx="859692" cy="590156"/>
                </a:xfrm>
              </p:grpSpPr>
              <p:sp>
                <p:nvSpPr>
                  <p:cNvPr id="50" name="Rounded Rectangle 49"/>
                  <p:cNvSpPr/>
                  <p:nvPr/>
                </p:nvSpPr>
                <p:spPr>
                  <a:xfrm>
                    <a:off x="2693134" y="1981594"/>
                    <a:ext cx="859692" cy="590156"/>
                  </a:xfrm>
                  <a:prstGeom prst="roundRect">
                    <a:avLst>
                      <a:gd name="adj" fmla="val 9673"/>
                    </a:avLst>
                  </a:prstGeom>
                  <a:solidFill>
                    <a:schemeClr val="bg1">
                      <a:lumMod val="90000"/>
                      <a:lumOff val="10000"/>
                    </a:schemeClr>
                  </a:solidFill>
                  <a:ln w="19050">
                    <a:solidFill>
                      <a:srgbClr val="3B343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600" dirty="0"/>
                  </a:p>
                </p:txBody>
              </p:sp>
              <p:sp>
                <p:nvSpPr>
                  <p:cNvPr id="51" name="Rounded Rectangle 50"/>
                  <p:cNvSpPr/>
                  <p:nvPr/>
                </p:nvSpPr>
                <p:spPr>
                  <a:xfrm>
                    <a:off x="2702261" y="1990396"/>
                    <a:ext cx="841439" cy="489280"/>
                  </a:xfrm>
                  <a:prstGeom prst="roundRect">
                    <a:avLst>
                      <a:gd name="adj" fmla="val 11182"/>
                    </a:avLst>
                  </a:prstGeom>
                  <a:solidFill>
                    <a:schemeClr val="accent6"/>
                  </a:solidFill>
                  <a:ln w="19050">
                    <a:solidFill>
                      <a:srgbClr val="3B343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900" dirty="0" smtClean="0">
                        <a:solidFill>
                          <a:schemeClr val="bg1"/>
                        </a:solidFill>
                        <a:latin typeface="Courier New"/>
                        <a:cs typeface="Courier New"/>
                      </a:rPr>
                      <a:t>1010110011100111</a:t>
                    </a:r>
                    <a:endParaRPr lang="en-US" sz="100" dirty="0">
                      <a:solidFill>
                        <a:schemeClr val="bg1"/>
                      </a:solidFill>
                      <a:latin typeface="Courier New"/>
                      <a:cs typeface="Courier New"/>
                    </a:endParaRPr>
                  </a:p>
                </p:txBody>
              </p:sp>
            </p:grpSp>
            <p:sp>
              <p:nvSpPr>
                <p:cNvPr id="49" name="Oval 48"/>
                <p:cNvSpPr/>
                <p:nvPr/>
              </p:nvSpPr>
              <p:spPr>
                <a:xfrm>
                  <a:off x="3100121" y="2508250"/>
                  <a:ext cx="45719" cy="45719"/>
                </a:xfrm>
                <a:prstGeom prst="ellipse">
                  <a:avLst/>
                </a:prstGeom>
                <a:solidFill>
                  <a:schemeClr val="accent6"/>
                </a:solidFill>
                <a:ln w="6350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  <a:latin typeface="+mn-lt"/>
                    <a:ea typeface="+mn-ea"/>
                  </a:endParaRPr>
                </a:p>
              </p:txBody>
            </p:sp>
          </p:grpSp>
        </p:grpSp>
        <p:sp>
          <p:nvSpPr>
            <p:cNvPr id="45" name="Rounded Rectangle 44"/>
            <p:cNvSpPr/>
            <p:nvPr/>
          </p:nvSpPr>
          <p:spPr>
            <a:xfrm>
              <a:off x="1334913" y="3405867"/>
              <a:ext cx="348308" cy="73025"/>
            </a:xfrm>
            <a:prstGeom prst="roundRect">
              <a:avLst>
                <a:gd name="adj" fmla="val 34001"/>
              </a:avLst>
            </a:prstGeom>
            <a:solidFill>
              <a:srgbClr val="3B3436"/>
            </a:solidFill>
            <a:ln w="28575" cmpd="sng">
              <a:solidFill>
                <a:srgbClr val="3B343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3674870" y="2233410"/>
            <a:ext cx="3302001" cy="298451"/>
            <a:chOff x="2735384" y="2402987"/>
            <a:chExt cx="3302001" cy="298451"/>
          </a:xfrm>
        </p:grpSpPr>
        <p:sp>
          <p:nvSpPr>
            <p:cNvPr id="63" name="Can 62"/>
            <p:cNvSpPr/>
            <p:nvPr/>
          </p:nvSpPr>
          <p:spPr>
            <a:xfrm rot="5400000">
              <a:off x="3147890" y="1990482"/>
              <a:ext cx="298450" cy="1123461"/>
            </a:xfrm>
            <a:prstGeom prst="can">
              <a:avLst>
                <a:gd name="adj" fmla="val 85106"/>
              </a:avLst>
            </a:prstGeom>
            <a:solidFill>
              <a:schemeClr val="accent5">
                <a:lumMod val="95000"/>
              </a:schemeClr>
            </a:solidFill>
            <a:ln w="19050" cmpd="sng">
              <a:solidFill>
                <a:srgbClr val="3B343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64" name="Can 63"/>
            <p:cNvSpPr/>
            <p:nvPr/>
          </p:nvSpPr>
          <p:spPr>
            <a:xfrm rot="5400000">
              <a:off x="4332043" y="1621327"/>
              <a:ext cx="298450" cy="1861771"/>
            </a:xfrm>
            <a:prstGeom prst="can">
              <a:avLst>
                <a:gd name="adj" fmla="val 85106"/>
              </a:avLst>
            </a:prstGeom>
            <a:solidFill>
              <a:schemeClr val="accent5">
                <a:lumMod val="95000"/>
              </a:schemeClr>
            </a:solidFill>
            <a:ln w="19050" cmpd="sng">
              <a:solidFill>
                <a:srgbClr val="3B343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100" dirty="0" smtClean="0">
                  <a:solidFill>
                    <a:schemeClr val="bg1"/>
                  </a:solidFill>
                  <a:latin typeface="+mn-lt"/>
                  <a:ea typeface="+mn-ea"/>
                </a:rPr>
                <a:t>CI Build pipeline</a:t>
              </a:r>
              <a:endParaRPr lang="en-US" sz="1100" dirty="0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65" name="Can 64"/>
            <p:cNvSpPr/>
            <p:nvPr/>
          </p:nvSpPr>
          <p:spPr>
            <a:xfrm rot="5400000">
              <a:off x="5443660" y="2107711"/>
              <a:ext cx="298450" cy="889001"/>
            </a:xfrm>
            <a:prstGeom prst="can">
              <a:avLst>
                <a:gd name="adj" fmla="val 85106"/>
              </a:avLst>
            </a:prstGeom>
            <a:solidFill>
              <a:schemeClr val="accent5">
                <a:lumMod val="95000"/>
              </a:schemeClr>
            </a:solidFill>
            <a:ln w="19050" cmpd="sng">
              <a:solidFill>
                <a:srgbClr val="3B343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7902071" y="2077337"/>
            <a:ext cx="633048" cy="537308"/>
            <a:chOff x="7729414" y="2842846"/>
            <a:chExt cx="636957" cy="488462"/>
          </a:xfrm>
        </p:grpSpPr>
        <p:sp>
          <p:nvSpPr>
            <p:cNvPr id="76" name="Trapezoid 75"/>
            <p:cNvSpPr/>
            <p:nvPr/>
          </p:nvSpPr>
          <p:spPr>
            <a:xfrm rot="16200000">
              <a:off x="7643445" y="2928815"/>
              <a:ext cx="488462" cy="316523"/>
            </a:xfrm>
            <a:prstGeom prst="trapezoid">
              <a:avLst/>
            </a:prstGeom>
            <a:solidFill>
              <a:schemeClr val="accent5">
                <a:lumMod val="75000"/>
              </a:schemeClr>
            </a:solidFill>
            <a:ln w="19050" cmpd="sng">
              <a:solidFill>
                <a:schemeClr val="bg1">
                  <a:lumMod val="90000"/>
                  <a:lumOff val="1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77" name="Trapezoid 76"/>
            <p:cNvSpPr/>
            <p:nvPr/>
          </p:nvSpPr>
          <p:spPr>
            <a:xfrm rot="5400000">
              <a:off x="7963740" y="2928677"/>
              <a:ext cx="488462" cy="316800"/>
            </a:xfrm>
            <a:prstGeom prst="trapezoid">
              <a:avLst/>
            </a:prstGeom>
            <a:solidFill>
              <a:schemeClr val="accent5">
                <a:lumMod val="95000"/>
              </a:schemeClr>
            </a:solidFill>
            <a:ln w="19050" cmpd="sng">
              <a:solidFill>
                <a:schemeClr val="bg1">
                  <a:lumMod val="90000"/>
                  <a:lumOff val="1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95622" y="3405232"/>
            <a:ext cx="1199632" cy="1373417"/>
            <a:chOff x="1789902" y="2539040"/>
            <a:chExt cx="829566" cy="949741"/>
          </a:xfrm>
        </p:grpSpPr>
        <p:sp>
          <p:nvSpPr>
            <p:cNvPr id="60" name="Can 59"/>
            <p:cNvSpPr/>
            <p:nvPr/>
          </p:nvSpPr>
          <p:spPr>
            <a:xfrm>
              <a:off x="1789902" y="2539040"/>
              <a:ext cx="829566" cy="759022"/>
            </a:xfrm>
            <a:prstGeom prst="can">
              <a:avLst>
                <a:gd name="adj" fmla="val 30333"/>
              </a:avLst>
            </a:prstGeom>
            <a:solidFill>
              <a:schemeClr val="tx2"/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207" y="2641680"/>
              <a:ext cx="670289" cy="582860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1949179" y="3227171"/>
              <a:ext cx="49564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100" dirty="0" smtClean="0">
                  <a:solidFill>
                    <a:schemeClr val="bg1"/>
                  </a:solidFill>
                  <a:latin typeface="Verdana"/>
                  <a:cs typeface="Verdana"/>
                </a:rPr>
                <a:t>Hive</a:t>
              </a:r>
              <a:endParaRPr lang="en-GB" dirty="0" smtClean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2399614" y="3060978"/>
            <a:ext cx="178432" cy="323767"/>
            <a:chOff x="2146853" y="2179040"/>
            <a:chExt cx="136498" cy="409663"/>
          </a:xfrm>
        </p:grpSpPr>
        <p:cxnSp>
          <p:nvCxnSpPr>
            <p:cNvPr id="68" name="Straight Arrow Connector 67"/>
            <p:cNvCxnSpPr/>
            <p:nvPr/>
          </p:nvCxnSpPr>
          <p:spPr>
            <a:xfrm>
              <a:off x="2146853" y="2228703"/>
              <a:ext cx="0" cy="360000"/>
            </a:xfrm>
            <a:prstGeom prst="straightConnector1">
              <a:avLst/>
            </a:prstGeom>
            <a:ln w="31750" cap="rnd" cmpd="sng">
              <a:solidFill>
                <a:srgbClr val="FFC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2283351" y="2179040"/>
              <a:ext cx="0" cy="360000"/>
            </a:xfrm>
            <a:prstGeom prst="straightConnector1">
              <a:avLst/>
            </a:prstGeom>
            <a:ln w="31750" cap="rnd" cmpd="sng">
              <a:solidFill>
                <a:srgbClr val="FFC000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1" name="Straight Arrow Connector 70"/>
          <p:cNvCxnSpPr/>
          <p:nvPr/>
        </p:nvCxnSpPr>
        <p:spPr>
          <a:xfrm flipV="1">
            <a:off x="1593831" y="2371643"/>
            <a:ext cx="406049" cy="1"/>
          </a:xfrm>
          <a:prstGeom prst="straightConnector1">
            <a:avLst/>
          </a:prstGeom>
          <a:ln w="31750">
            <a:solidFill>
              <a:srgbClr val="3B343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3035253" y="2381892"/>
            <a:ext cx="406049" cy="1"/>
          </a:xfrm>
          <a:prstGeom prst="straightConnector1">
            <a:avLst/>
          </a:prstGeom>
          <a:ln w="31750">
            <a:solidFill>
              <a:srgbClr val="3B343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V="1">
            <a:off x="7253009" y="2372415"/>
            <a:ext cx="406049" cy="1"/>
          </a:xfrm>
          <a:prstGeom prst="straightConnector1">
            <a:avLst/>
          </a:prstGeom>
          <a:ln w="31750">
            <a:solidFill>
              <a:srgbClr val="3B343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80"/>
          <p:cNvGrpSpPr/>
          <p:nvPr/>
        </p:nvGrpSpPr>
        <p:grpSpPr>
          <a:xfrm>
            <a:off x="3203598" y="3587816"/>
            <a:ext cx="1130276" cy="885207"/>
            <a:chOff x="5644195" y="1391408"/>
            <a:chExt cx="1287583" cy="1008406"/>
          </a:xfrm>
        </p:grpSpPr>
        <p:sp>
          <p:nvSpPr>
            <p:cNvPr id="82" name="Rectangle 81"/>
            <p:cNvSpPr/>
            <p:nvPr/>
          </p:nvSpPr>
          <p:spPr>
            <a:xfrm>
              <a:off x="5644195" y="1391408"/>
              <a:ext cx="345187" cy="1008406"/>
            </a:xfrm>
            <a:prstGeom prst="rect">
              <a:avLst/>
            </a:prstGeom>
            <a:solidFill>
              <a:srgbClr val="3B3436"/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lIns="36000" rtlCol="0" anchor="t"/>
            <a:lstStyle/>
            <a:p>
              <a:pPr algn="ctr"/>
              <a:endParaRPr lang="en-US" sz="1200" dirty="0">
                <a:solidFill>
                  <a:srgbClr val="FFFFFF"/>
                </a:solidFill>
                <a:latin typeface="Verdana"/>
                <a:ea typeface="+mn-ea"/>
                <a:cs typeface="Verdana"/>
              </a:endParaRPr>
            </a:p>
          </p:txBody>
        </p:sp>
        <p:grpSp>
          <p:nvGrpSpPr>
            <p:cNvPr id="83" name="Group 82"/>
            <p:cNvGrpSpPr/>
            <p:nvPr/>
          </p:nvGrpSpPr>
          <p:grpSpPr>
            <a:xfrm>
              <a:off x="5788605" y="1964273"/>
              <a:ext cx="1143173" cy="319423"/>
              <a:chOff x="6615716" y="2871452"/>
              <a:chExt cx="1143173" cy="319423"/>
            </a:xfrm>
          </p:grpSpPr>
          <p:sp>
            <p:nvSpPr>
              <p:cNvPr id="101" name="Hexagon 100"/>
              <p:cNvSpPr/>
              <p:nvPr/>
            </p:nvSpPr>
            <p:spPr>
              <a:xfrm>
                <a:off x="6615716" y="2871452"/>
                <a:ext cx="1143173" cy="319423"/>
              </a:xfrm>
              <a:prstGeom prst="hexagon">
                <a:avLst/>
              </a:prstGeom>
              <a:solidFill>
                <a:srgbClr val="FFFFFF"/>
              </a:solidFill>
              <a:ln w="19050" cmpd="sng">
                <a:solidFill>
                  <a:srgbClr val="CBC4C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0" rIns="0" rtlCol="0" anchor="ctr"/>
              <a:lstStyle/>
              <a:p>
                <a:r>
                  <a:rPr lang="en-US" sz="1100" dirty="0" smtClean="0">
                    <a:solidFill>
                      <a:schemeClr val="bg1"/>
                    </a:solidFill>
                    <a:latin typeface="Verdana"/>
                    <a:ea typeface="+mn-ea"/>
                    <a:cs typeface="Verdana"/>
                  </a:rPr>
                  <a:t>   </a:t>
                </a:r>
                <a:r>
                  <a:rPr lang="en-US" sz="1100" dirty="0" err="1" smtClean="0">
                    <a:solidFill>
                      <a:schemeClr val="bg1"/>
                    </a:solidFill>
                    <a:latin typeface="Verdana"/>
                    <a:ea typeface="+mn-ea"/>
                    <a:cs typeface="Verdana"/>
                  </a:rPr>
                  <a:t>Docker</a:t>
                </a:r>
                <a:endParaRPr lang="en-US" sz="1400" dirty="0">
                  <a:solidFill>
                    <a:schemeClr val="bg1"/>
                  </a:solidFill>
                  <a:latin typeface="Verdana"/>
                  <a:ea typeface="+mn-ea"/>
                  <a:cs typeface="Verdana"/>
                </a:endParaRPr>
              </a:p>
            </p:txBody>
          </p:sp>
          <p:sp>
            <p:nvSpPr>
              <p:cNvPr id="102" name="Hexagon 101"/>
              <p:cNvSpPr/>
              <p:nvPr/>
            </p:nvSpPr>
            <p:spPr>
              <a:xfrm>
                <a:off x="6682063" y="2928313"/>
                <a:ext cx="236952" cy="204269"/>
              </a:xfrm>
              <a:prstGeom prst="hexagon">
                <a:avLst/>
              </a:prstGeom>
              <a:solidFill>
                <a:srgbClr val="FFFFFF"/>
              </a:solidFill>
              <a:ln w="38100" cmpd="sng">
                <a:solidFill>
                  <a:srgbClr val="DBA72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86" name="Group 85"/>
            <p:cNvGrpSpPr/>
            <p:nvPr/>
          </p:nvGrpSpPr>
          <p:grpSpPr>
            <a:xfrm>
              <a:off x="5788606" y="1501480"/>
              <a:ext cx="1139556" cy="319423"/>
              <a:chOff x="6615717" y="2871452"/>
              <a:chExt cx="1139556" cy="319423"/>
            </a:xfrm>
          </p:grpSpPr>
          <p:sp>
            <p:nvSpPr>
              <p:cNvPr id="95" name="Hexagon 94"/>
              <p:cNvSpPr/>
              <p:nvPr/>
            </p:nvSpPr>
            <p:spPr>
              <a:xfrm>
                <a:off x="6615717" y="2871452"/>
                <a:ext cx="1139556" cy="319423"/>
              </a:xfrm>
              <a:prstGeom prst="hexagon">
                <a:avLst/>
              </a:prstGeom>
              <a:solidFill>
                <a:srgbClr val="FFFFFF"/>
              </a:solidFill>
              <a:ln w="19050" cmpd="sng">
                <a:solidFill>
                  <a:schemeClr val="bg1">
                    <a:lumMod val="25000"/>
                    <a:lumOff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0" rIns="0" rtlCol="0" anchor="ctr"/>
              <a:lstStyle/>
              <a:p>
                <a:r>
                  <a:rPr lang="en-US" sz="1400" dirty="0" smtClean="0">
                    <a:solidFill>
                      <a:schemeClr val="bg1"/>
                    </a:solidFill>
                    <a:latin typeface="Verdana"/>
                    <a:ea typeface="+mn-ea"/>
                    <a:cs typeface="Verdana"/>
                  </a:rPr>
                  <a:t>   </a:t>
                </a:r>
                <a:r>
                  <a:rPr lang="en-US" sz="1100" dirty="0" smtClean="0">
                    <a:solidFill>
                      <a:schemeClr val="bg1"/>
                    </a:solidFill>
                    <a:latin typeface="Verdana"/>
                    <a:ea typeface="+mn-ea"/>
                    <a:cs typeface="Verdana"/>
                  </a:rPr>
                  <a:t>Maven</a:t>
                </a:r>
                <a:endParaRPr lang="en-US" dirty="0">
                  <a:solidFill>
                    <a:schemeClr val="bg1"/>
                  </a:solidFill>
                  <a:latin typeface="Verdana"/>
                  <a:ea typeface="+mn-ea"/>
                  <a:cs typeface="Verdana"/>
                </a:endParaRPr>
              </a:p>
            </p:txBody>
          </p:sp>
          <p:sp>
            <p:nvSpPr>
              <p:cNvPr id="96" name="Hexagon 95"/>
              <p:cNvSpPr/>
              <p:nvPr/>
            </p:nvSpPr>
            <p:spPr>
              <a:xfrm>
                <a:off x="6682063" y="2928313"/>
                <a:ext cx="236952" cy="204269"/>
              </a:xfrm>
              <a:prstGeom prst="hexagon">
                <a:avLst/>
              </a:prstGeom>
              <a:solidFill>
                <a:srgbClr val="FFFFFF"/>
              </a:solidFill>
              <a:ln w="38100" cmpd="sng">
                <a:solidFill>
                  <a:srgbClr val="DBA72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103" name="Group 102"/>
          <p:cNvGrpSpPr/>
          <p:nvPr/>
        </p:nvGrpSpPr>
        <p:grpSpPr>
          <a:xfrm>
            <a:off x="4412514" y="2712675"/>
            <a:ext cx="260561" cy="1036692"/>
            <a:chOff x="4086164" y="2714073"/>
            <a:chExt cx="586264" cy="623074"/>
          </a:xfrm>
        </p:grpSpPr>
        <p:cxnSp>
          <p:nvCxnSpPr>
            <p:cNvPr id="74" name="Straight Arrow Connector 73"/>
            <p:cNvCxnSpPr/>
            <p:nvPr/>
          </p:nvCxnSpPr>
          <p:spPr>
            <a:xfrm flipV="1">
              <a:off x="4672428" y="2714073"/>
              <a:ext cx="0" cy="623074"/>
            </a:xfrm>
            <a:prstGeom prst="straightConnector1">
              <a:avLst/>
            </a:prstGeom>
            <a:ln w="31750" cap="rnd">
              <a:solidFill>
                <a:srgbClr val="3B343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4086164" y="3336926"/>
              <a:ext cx="580292" cy="0"/>
            </a:xfrm>
            <a:prstGeom prst="line">
              <a:avLst/>
            </a:prstGeom>
            <a:ln w="31750" cap="rnd">
              <a:solidFill>
                <a:srgbClr val="3B3436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 103"/>
          <p:cNvGrpSpPr/>
          <p:nvPr/>
        </p:nvGrpSpPr>
        <p:grpSpPr>
          <a:xfrm>
            <a:off x="4411783" y="2715846"/>
            <a:ext cx="2019130" cy="1512990"/>
            <a:chOff x="4093308" y="2713048"/>
            <a:chExt cx="581086" cy="623878"/>
          </a:xfrm>
        </p:grpSpPr>
        <p:cxnSp>
          <p:nvCxnSpPr>
            <p:cNvPr id="105" name="Straight Arrow Connector 104"/>
            <p:cNvCxnSpPr/>
            <p:nvPr/>
          </p:nvCxnSpPr>
          <p:spPr>
            <a:xfrm flipV="1">
              <a:off x="4674394" y="2713048"/>
              <a:ext cx="0" cy="623074"/>
            </a:xfrm>
            <a:prstGeom prst="straightConnector1">
              <a:avLst/>
            </a:prstGeom>
            <a:ln w="31750" cap="rnd">
              <a:solidFill>
                <a:srgbClr val="3B343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V="1">
              <a:off x="4093308" y="3336926"/>
              <a:ext cx="580292" cy="0"/>
            </a:xfrm>
            <a:prstGeom prst="line">
              <a:avLst/>
            </a:prstGeom>
            <a:ln w="31750" cap="rnd">
              <a:solidFill>
                <a:srgbClr val="3B3436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0" name="Rectangle 109"/>
          <p:cNvSpPr/>
          <p:nvPr/>
        </p:nvSpPr>
        <p:spPr>
          <a:xfrm>
            <a:off x="6343979" y="3835399"/>
            <a:ext cx="180084" cy="119575"/>
          </a:xfrm>
          <a:prstGeom prst="rect">
            <a:avLst/>
          </a:prstGeom>
          <a:solidFill>
            <a:schemeClr val="accent6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+mn-lt"/>
              <a:ea typeface="+mn-ea"/>
            </a:endParaRPr>
          </a:p>
        </p:txBody>
      </p:sp>
      <p:grpSp>
        <p:nvGrpSpPr>
          <p:cNvPr id="107" name="Group 106"/>
          <p:cNvGrpSpPr/>
          <p:nvPr/>
        </p:nvGrpSpPr>
        <p:grpSpPr>
          <a:xfrm>
            <a:off x="4397375" y="3087077"/>
            <a:ext cx="3818548" cy="807863"/>
            <a:chOff x="4093308" y="2713048"/>
            <a:chExt cx="581086" cy="623878"/>
          </a:xfrm>
        </p:grpSpPr>
        <p:cxnSp>
          <p:nvCxnSpPr>
            <p:cNvPr id="108" name="Straight Arrow Connector 107"/>
            <p:cNvCxnSpPr/>
            <p:nvPr/>
          </p:nvCxnSpPr>
          <p:spPr>
            <a:xfrm flipV="1">
              <a:off x="4674394" y="2713048"/>
              <a:ext cx="0" cy="623074"/>
            </a:xfrm>
            <a:prstGeom prst="straightConnector1">
              <a:avLst/>
            </a:prstGeom>
            <a:ln w="31750" cap="rnd">
              <a:solidFill>
                <a:schemeClr val="bg1">
                  <a:lumMod val="90000"/>
                  <a:lumOff val="1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V="1">
              <a:off x="4093308" y="3336926"/>
              <a:ext cx="580292" cy="0"/>
            </a:xfrm>
            <a:prstGeom prst="line">
              <a:avLst/>
            </a:prstGeom>
            <a:ln w="31750" cap="rnd">
              <a:solidFill>
                <a:schemeClr val="bg1">
                  <a:lumMod val="90000"/>
                  <a:lumOff val="10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192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Helix backed 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43" y="1175652"/>
            <a:ext cx="2993250" cy="3288518"/>
          </a:xfrm>
        </p:spPr>
        <p:txBody>
          <a:bodyPr>
            <a:normAutofit/>
          </a:bodyPr>
          <a:lstStyle/>
          <a:p>
            <a:r>
              <a:rPr lang="en-US" sz="1800" dirty="0" smtClean="0"/>
              <a:t>Helix Depots</a:t>
            </a:r>
          </a:p>
          <a:p>
            <a:pPr marL="346075" lvl="2" indent="0">
              <a:spcAft>
                <a:spcPts val="800"/>
              </a:spcAft>
              <a:buNone/>
            </a:pPr>
            <a:r>
              <a:rPr lang="en-US" dirty="0"/>
              <a:t>Backed by one or more </a:t>
            </a:r>
            <a:r>
              <a:rPr lang="en-US" dirty="0" smtClean="0"/>
              <a:t>‘local’ depot </a:t>
            </a:r>
            <a:r>
              <a:rPr lang="en-US" dirty="0"/>
              <a:t>for each type</a:t>
            </a:r>
            <a:r>
              <a:rPr lang="en-US" dirty="0" smtClean="0"/>
              <a:t>.</a:t>
            </a:r>
          </a:p>
          <a:p>
            <a:pPr marL="346075" lvl="1" indent="0">
              <a:buNone/>
            </a:pPr>
            <a:endParaRPr lang="en-US" sz="1400" dirty="0"/>
          </a:p>
          <a:p>
            <a:pPr marL="346075" lvl="1" indent="0">
              <a:buNone/>
            </a:pPr>
            <a:r>
              <a:rPr lang="en-US" sz="1400" dirty="0" smtClean="0"/>
              <a:t>For example:</a:t>
            </a:r>
          </a:p>
          <a:p>
            <a:pPr marL="346075" lvl="1" indent="0">
              <a:buNone/>
            </a:pPr>
            <a:r>
              <a:rPr lang="en-US" sz="1400" dirty="0" smtClean="0"/>
              <a:t>3 different Maven depots.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29791" y="1194070"/>
            <a:ext cx="2566544" cy="3075718"/>
            <a:chOff x="5508671" y="1391407"/>
            <a:chExt cx="1636643" cy="1961335"/>
          </a:xfrm>
        </p:grpSpPr>
        <p:sp>
          <p:nvSpPr>
            <p:cNvPr id="8" name="Rectangle 7"/>
            <p:cNvSpPr/>
            <p:nvPr/>
          </p:nvSpPr>
          <p:spPr>
            <a:xfrm>
              <a:off x="5508671" y="1391407"/>
              <a:ext cx="480712" cy="1961335"/>
            </a:xfrm>
            <a:prstGeom prst="rect">
              <a:avLst/>
            </a:prstGeom>
            <a:solidFill>
              <a:srgbClr val="3B3436"/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lIns="72000" rtlCol="0" anchor="t"/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  <a:latin typeface="Verdana"/>
                  <a:ea typeface="+mn-ea"/>
                  <a:cs typeface="Verdana"/>
                </a:rPr>
                <a:t>Plugin Framework</a:t>
              </a:r>
              <a:endParaRPr lang="en-US" sz="1400" dirty="0">
                <a:solidFill>
                  <a:srgbClr val="FFFFFF"/>
                </a:solidFill>
                <a:latin typeface="Verdana"/>
                <a:ea typeface="+mn-ea"/>
                <a:cs typeface="Verdana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5788605" y="1964273"/>
              <a:ext cx="1356709" cy="319423"/>
              <a:chOff x="6615716" y="2871452"/>
              <a:chExt cx="1356709" cy="319423"/>
            </a:xfrm>
          </p:grpSpPr>
          <p:sp>
            <p:nvSpPr>
              <p:cNvPr id="27" name="Hexagon 26"/>
              <p:cNvSpPr/>
              <p:nvPr/>
            </p:nvSpPr>
            <p:spPr>
              <a:xfrm>
                <a:off x="6615716" y="2871452"/>
                <a:ext cx="1356709" cy="319423"/>
              </a:xfrm>
              <a:prstGeom prst="hexagon">
                <a:avLst/>
              </a:prstGeom>
              <a:solidFill>
                <a:srgbClr val="FFFFFF"/>
              </a:solidFill>
              <a:ln w="19050" cmpd="sng">
                <a:solidFill>
                  <a:srgbClr val="CBC4C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dirty="0" smtClean="0">
                    <a:solidFill>
                      <a:schemeClr val="bg1"/>
                    </a:solidFill>
                    <a:latin typeface="Verdana"/>
                    <a:ea typeface="+mn-ea"/>
                    <a:cs typeface="Verdana"/>
                  </a:rPr>
                  <a:t>     Generic</a:t>
                </a:r>
                <a:endParaRPr lang="en-US" dirty="0">
                  <a:solidFill>
                    <a:schemeClr val="bg1"/>
                  </a:solidFill>
                  <a:latin typeface="Verdana"/>
                  <a:ea typeface="+mn-ea"/>
                  <a:cs typeface="Verdana"/>
                </a:endParaRPr>
              </a:p>
            </p:txBody>
          </p:sp>
          <p:sp>
            <p:nvSpPr>
              <p:cNvPr id="28" name="Hexagon 27"/>
              <p:cNvSpPr/>
              <p:nvPr/>
            </p:nvSpPr>
            <p:spPr>
              <a:xfrm>
                <a:off x="6682063" y="2928313"/>
                <a:ext cx="236952" cy="204269"/>
              </a:xfrm>
              <a:prstGeom prst="hexagon">
                <a:avLst/>
              </a:prstGeom>
              <a:solidFill>
                <a:srgbClr val="FFFFFF"/>
              </a:solidFill>
              <a:ln w="38100" cmpd="sng">
                <a:solidFill>
                  <a:srgbClr val="DBA72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5788605" y="1501480"/>
              <a:ext cx="1356709" cy="319423"/>
              <a:chOff x="6615716" y="2871452"/>
              <a:chExt cx="1356709" cy="319423"/>
            </a:xfrm>
          </p:grpSpPr>
          <p:sp>
            <p:nvSpPr>
              <p:cNvPr id="21" name="Hexagon 20"/>
              <p:cNvSpPr/>
              <p:nvPr/>
            </p:nvSpPr>
            <p:spPr>
              <a:xfrm>
                <a:off x="6615716" y="2871452"/>
                <a:ext cx="1356709" cy="319423"/>
              </a:xfrm>
              <a:prstGeom prst="hexagon">
                <a:avLst/>
              </a:prstGeom>
              <a:solidFill>
                <a:srgbClr val="FFFFFF"/>
              </a:solidFill>
              <a:ln w="19050" cmpd="sng">
                <a:solidFill>
                  <a:schemeClr val="bg1">
                    <a:lumMod val="25000"/>
                    <a:lumOff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dirty="0" smtClean="0">
                    <a:solidFill>
                      <a:schemeClr val="bg1"/>
                    </a:solidFill>
                    <a:latin typeface="Verdana"/>
                    <a:ea typeface="+mn-ea"/>
                    <a:cs typeface="Verdana"/>
                  </a:rPr>
                  <a:t>     Maven</a:t>
                </a:r>
                <a:endParaRPr lang="en-US" dirty="0">
                  <a:solidFill>
                    <a:schemeClr val="bg1"/>
                  </a:solidFill>
                  <a:latin typeface="Verdana"/>
                  <a:ea typeface="+mn-ea"/>
                  <a:cs typeface="Verdana"/>
                </a:endParaRPr>
              </a:p>
            </p:txBody>
          </p:sp>
          <p:sp>
            <p:nvSpPr>
              <p:cNvPr id="22" name="Hexagon 21"/>
              <p:cNvSpPr/>
              <p:nvPr/>
            </p:nvSpPr>
            <p:spPr>
              <a:xfrm>
                <a:off x="6682063" y="2928313"/>
                <a:ext cx="236952" cy="204269"/>
              </a:xfrm>
              <a:prstGeom prst="hexagon">
                <a:avLst/>
              </a:prstGeom>
              <a:solidFill>
                <a:srgbClr val="FFFFFF"/>
              </a:solidFill>
              <a:ln w="38100" cmpd="sng">
                <a:solidFill>
                  <a:srgbClr val="DBA72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5787538" y="2429575"/>
              <a:ext cx="1356709" cy="319423"/>
              <a:chOff x="6386043" y="2871452"/>
              <a:chExt cx="1356709" cy="319423"/>
            </a:xfrm>
          </p:grpSpPr>
          <p:sp>
            <p:nvSpPr>
              <p:cNvPr id="19" name="Hexagon 18"/>
              <p:cNvSpPr/>
              <p:nvPr/>
            </p:nvSpPr>
            <p:spPr>
              <a:xfrm>
                <a:off x="6386043" y="2871452"/>
                <a:ext cx="1356709" cy="319423"/>
              </a:xfrm>
              <a:prstGeom prst="hexagon">
                <a:avLst/>
              </a:prstGeom>
              <a:solidFill>
                <a:srgbClr val="FFFFFF"/>
              </a:solidFill>
              <a:ln w="19050" cmpd="sng">
                <a:solidFill>
                  <a:srgbClr val="CBC4C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dirty="0" smtClean="0">
                    <a:solidFill>
                      <a:schemeClr val="bg1"/>
                    </a:solidFill>
                    <a:latin typeface="Verdana"/>
                    <a:ea typeface="+mn-ea"/>
                    <a:cs typeface="Verdana"/>
                  </a:rPr>
                  <a:t>     </a:t>
                </a:r>
                <a:r>
                  <a:rPr lang="en-US" sz="1400" dirty="0" err="1" smtClean="0">
                    <a:solidFill>
                      <a:schemeClr val="bg1"/>
                    </a:solidFill>
                    <a:latin typeface="Verdana"/>
                    <a:ea typeface="+mn-ea"/>
                    <a:cs typeface="Verdana"/>
                  </a:rPr>
                  <a:t>Docker</a:t>
                </a:r>
                <a:endParaRPr lang="en-US" dirty="0">
                  <a:solidFill>
                    <a:schemeClr val="bg1"/>
                  </a:solidFill>
                  <a:latin typeface="Verdana"/>
                  <a:ea typeface="+mn-ea"/>
                  <a:cs typeface="Verdana"/>
                </a:endParaRPr>
              </a:p>
            </p:txBody>
          </p:sp>
          <p:sp>
            <p:nvSpPr>
              <p:cNvPr id="20" name="Hexagon 19"/>
              <p:cNvSpPr/>
              <p:nvPr/>
            </p:nvSpPr>
            <p:spPr>
              <a:xfrm>
                <a:off x="6452390" y="2928313"/>
                <a:ext cx="236952" cy="204269"/>
              </a:xfrm>
              <a:prstGeom prst="hexagon">
                <a:avLst/>
              </a:prstGeom>
              <a:solidFill>
                <a:srgbClr val="FFFFFF"/>
              </a:solidFill>
              <a:ln w="38100" cmpd="sng">
                <a:solidFill>
                  <a:srgbClr val="DBA72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5788155" y="2895018"/>
              <a:ext cx="1356709" cy="319423"/>
              <a:chOff x="6247030" y="2871452"/>
              <a:chExt cx="1356709" cy="319423"/>
            </a:xfrm>
          </p:grpSpPr>
          <p:sp>
            <p:nvSpPr>
              <p:cNvPr id="17" name="Hexagon 16"/>
              <p:cNvSpPr/>
              <p:nvPr/>
            </p:nvSpPr>
            <p:spPr>
              <a:xfrm>
                <a:off x="6247030" y="2871452"/>
                <a:ext cx="1356709" cy="319423"/>
              </a:xfrm>
              <a:prstGeom prst="hexagon">
                <a:avLst/>
              </a:prstGeom>
              <a:solidFill>
                <a:srgbClr val="FFFFFF"/>
              </a:solidFill>
              <a:ln w="19050" cmpd="sng">
                <a:solidFill>
                  <a:srgbClr val="CBC4C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dirty="0" smtClean="0">
                    <a:solidFill>
                      <a:schemeClr val="bg1"/>
                    </a:solidFill>
                    <a:latin typeface="Verdana"/>
                    <a:ea typeface="+mn-ea"/>
                    <a:cs typeface="Verdana"/>
                  </a:rPr>
                  <a:t>     Vagrant</a:t>
                </a:r>
                <a:endParaRPr lang="en-US" dirty="0">
                  <a:solidFill>
                    <a:schemeClr val="bg1"/>
                  </a:solidFill>
                  <a:latin typeface="Verdana"/>
                  <a:ea typeface="+mn-ea"/>
                  <a:cs typeface="Verdana"/>
                </a:endParaRPr>
              </a:p>
            </p:txBody>
          </p:sp>
          <p:sp>
            <p:nvSpPr>
              <p:cNvPr id="18" name="Hexagon 17"/>
              <p:cNvSpPr/>
              <p:nvPr/>
            </p:nvSpPr>
            <p:spPr>
              <a:xfrm>
                <a:off x="6313377" y="2928313"/>
                <a:ext cx="236952" cy="204269"/>
              </a:xfrm>
              <a:prstGeom prst="hexagon">
                <a:avLst/>
              </a:prstGeom>
              <a:solidFill>
                <a:srgbClr val="FFFFFF"/>
              </a:solidFill>
              <a:ln w="38100" cmpd="sng">
                <a:solidFill>
                  <a:srgbClr val="DBA72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  <a:latin typeface="+mn-lt"/>
                  <a:ea typeface="+mn-ea"/>
                </a:endParaRPr>
              </a:p>
            </p:txBody>
          </p:sp>
        </p:grpSp>
      </p:grpSp>
      <p:sp>
        <p:nvSpPr>
          <p:cNvPr id="29" name="Can 28"/>
          <p:cNvSpPr/>
          <p:nvPr/>
        </p:nvSpPr>
        <p:spPr>
          <a:xfrm>
            <a:off x="6530417" y="1366816"/>
            <a:ext cx="473906" cy="500102"/>
          </a:xfrm>
          <a:prstGeom prst="can">
            <a:avLst>
              <a:gd name="adj" fmla="val 30224"/>
            </a:avLst>
          </a:prstGeom>
          <a:ln w="19050" cmpd="sng">
            <a:solidFill>
              <a:schemeClr val="bg1">
                <a:lumMod val="90000"/>
                <a:lumOff val="1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accent6"/>
                </a:solidFill>
                <a:latin typeface="Menlo" charset="0"/>
                <a:ea typeface="Menlo" charset="0"/>
                <a:cs typeface="Menlo" charset="0"/>
              </a:rPr>
              <a:t>//</a:t>
            </a:r>
            <a:endParaRPr lang="en-US" sz="1200" dirty="0">
              <a:solidFill>
                <a:schemeClr val="accent6"/>
              </a:solidFill>
              <a:latin typeface="Menlo" charset="0"/>
              <a:ea typeface="Menlo" charset="0"/>
              <a:cs typeface="Menlo" charset="0"/>
            </a:endParaRPr>
          </a:p>
        </p:txBody>
      </p:sp>
      <p:sp>
        <p:nvSpPr>
          <p:cNvPr id="30" name="Can 29"/>
          <p:cNvSpPr/>
          <p:nvPr/>
        </p:nvSpPr>
        <p:spPr>
          <a:xfrm>
            <a:off x="7091894" y="1367588"/>
            <a:ext cx="473906" cy="500102"/>
          </a:xfrm>
          <a:prstGeom prst="can">
            <a:avLst>
              <a:gd name="adj" fmla="val 30224"/>
            </a:avLst>
          </a:prstGeom>
          <a:ln w="19050" cmpd="sng">
            <a:solidFill>
              <a:schemeClr val="bg1">
                <a:lumMod val="90000"/>
                <a:lumOff val="1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accent6"/>
                </a:solidFill>
                <a:latin typeface="Menlo" charset="0"/>
                <a:ea typeface="Menlo" charset="0"/>
                <a:cs typeface="Menlo" charset="0"/>
              </a:rPr>
              <a:t>//</a:t>
            </a:r>
            <a:endParaRPr lang="en-US" sz="1200" dirty="0">
              <a:solidFill>
                <a:schemeClr val="accent6"/>
              </a:solidFill>
              <a:latin typeface="Menlo" charset="0"/>
              <a:ea typeface="Menlo" charset="0"/>
              <a:cs typeface="Menlo" charset="0"/>
            </a:endParaRPr>
          </a:p>
        </p:txBody>
      </p:sp>
      <p:sp>
        <p:nvSpPr>
          <p:cNvPr id="31" name="Can 30"/>
          <p:cNvSpPr/>
          <p:nvPr/>
        </p:nvSpPr>
        <p:spPr>
          <a:xfrm>
            <a:off x="7653371" y="1363681"/>
            <a:ext cx="473906" cy="500102"/>
          </a:xfrm>
          <a:prstGeom prst="can">
            <a:avLst>
              <a:gd name="adj" fmla="val 30224"/>
            </a:avLst>
          </a:prstGeom>
          <a:ln w="19050" cmpd="sng">
            <a:solidFill>
              <a:schemeClr val="bg1">
                <a:lumMod val="90000"/>
                <a:lumOff val="1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accent6"/>
                </a:solidFill>
                <a:latin typeface="Menlo" charset="0"/>
                <a:ea typeface="Menlo" charset="0"/>
                <a:cs typeface="Menlo" charset="0"/>
              </a:rPr>
              <a:t>//</a:t>
            </a:r>
            <a:endParaRPr lang="en-US" sz="1200" dirty="0">
              <a:solidFill>
                <a:schemeClr val="accent6"/>
              </a:solidFill>
              <a:latin typeface="Menlo" charset="0"/>
              <a:ea typeface="Menlo" charset="0"/>
              <a:cs typeface="Menlo" charset="0"/>
            </a:endParaRPr>
          </a:p>
        </p:txBody>
      </p:sp>
      <p:sp>
        <p:nvSpPr>
          <p:cNvPr id="32" name="Can 31"/>
          <p:cNvSpPr/>
          <p:nvPr/>
        </p:nvSpPr>
        <p:spPr>
          <a:xfrm>
            <a:off x="6526509" y="2085831"/>
            <a:ext cx="473906" cy="500102"/>
          </a:xfrm>
          <a:prstGeom prst="can">
            <a:avLst>
              <a:gd name="adj" fmla="val 30224"/>
            </a:avLst>
          </a:prstGeom>
          <a:ln w="19050" cmpd="sng">
            <a:solidFill>
              <a:schemeClr val="bg1">
                <a:lumMod val="90000"/>
                <a:lumOff val="1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accent6"/>
                </a:solidFill>
                <a:latin typeface="Menlo" charset="0"/>
                <a:ea typeface="Menlo" charset="0"/>
                <a:cs typeface="Menlo" charset="0"/>
              </a:rPr>
              <a:t>//</a:t>
            </a:r>
            <a:endParaRPr lang="en-US" sz="1200" dirty="0">
              <a:solidFill>
                <a:schemeClr val="accent6"/>
              </a:solidFill>
              <a:latin typeface="Menlo" charset="0"/>
              <a:ea typeface="Menlo" charset="0"/>
              <a:cs typeface="Menlo" charset="0"/>
            </a:endParaRPr>
          </a:p>
        </p:txBody>
      </p:sp>
      <p:sp>
        <p:nvSpPr>
          <p:cNvPr id="33" name="Can 32"/>
          <p:cNvSpPr/>
          <p:nvPr/>
        </p:nvSpPr>
        <p:spPr>
          <a:xfrm>
            <a:off x="7087986" y="2086603"/>
            <a:ext cx="473906" cy="500102"/>
          </a:xfrm>
          <a:prstGeom prst="can">
            <a:avLst>
              <a:gd name="adj" fmla="val 30224"/>
            </a:avLst>
          </a:prstGeom>
          <a:ln w="19050" cmpd="sng">
            <a:solidFill>
              <a:schemeClr val="bg1">
                <a:lumMod val="90000"/>
                <a:lumOff val="1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accent6"/>
                </a:solidFill>
                <a:latin typeface="Menlo" charset="0"/>
                <a:ea typeface="Menlo" charset="0"/>
                <a:cs typeface="Menlo" charset="0"/>
              </a:rPr>
              <a:t>//</a:t>
            </a:r>
            <a:endParaRPr lang="en-US" sz="1200" dirty="0">
              <a:solidFill>
                <a:schemeClr val="accent6"/>
              </a:solidFill>
              <a:latin typeface="Menlo" charset="0"/>
              <a:ea typeface="Menlo" charset="0"/>
              <a:cs typeface="Menlo" charset="0"/>
            </a:endParaRPr>
          </a:p>
        </p:txBody>
      </p:sp>
      <p:sp>
        <p:nvSpPr>
          <p:cNvPr id="35" name="Can 34"/>
          <p:cNvSpPr/>
          <p:nvPr/>
        </p:nvSpPr>
        <p:spPr>
          <a:xfrm>
            <a:off x="6542140" y="2824385"/>
            <a:ext cx="473906" cy="500102"/>
          </a:xfrm>
          <a:prstGeom prst="can">
            <a:avLst>
              <a:gd name="adj" fmla="val 30224"/>
            </a:avLst>
          </a:prstGeom>
          <a:ln w="19050" cmpd="sng">
            <a:solidFill>
              <a:schemeClr val="bg1">
                <a:lumMod val="90000"/>
                <a:lumOff val="1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accent6"/>
                </a:solidFill>
                <a:latin typeface="Menlo" charset="0"/>
                <a:ea typeface="Menlo" charset="0"/>
                <a:cs typeface="Menlo" charset="0"/>
              </a:rPr>
              <a:t>//</a:t>
            </a:r>
            <a:endParaRPr lang="en-US" sz="1200" dirty="0">
              <a:solidFill>
                <a:schemeClr val="accent6"/>
              </a:solidFill>
              <a:latin typeface="Menlo" charset="0"/>
              <a:ea typeface="Menlo" charset="0"/>
              <a:cs typeface="Menlo" charset="0"/>
            </a:endParaRPr>
          </a:p>
        </p:txBody>
      </p:sp>
      <p:sp>
        <p:nvSpPr>
          <p:cNvPr id="38" name="Can 37"/>
          <p:cNvSpPr/>
          <p:nvPr/>
        </p:nvSpPr>
        <p:spPr>
          <a:xfrm>
            <a:off x="6518694" y="3553170"/>
            <a:ext cx="473906" cy="500102"/>
          </a:xfrm>
          <a:prstGeom prst="can">
            <a:avLst>
              <a:gd name="adj" fmla="val 30224"/>
            </a:avLst>
          </a:prstGeom>
          <a:ln w="19050" cmpd="sng">
            <a:solidFill>
              <a:schemeClr val="bg1">
                <a:lumMod val="90000"/>
                <a:lumOff val="1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accent6"/>
                </a:solidFill>
                <a:latin typeface="Menlo" charset="0"/>
                <a:ea typeface="Menlo" charset="0"/>
                <a:cs typeface="Menlo" charset="0"/>
              </a:rPr>
              <a:t>//</a:t>
            </a:r>
            <a:endParaRPr lang="en-US" sz="1200" dirty="0">
              <a:solidFill>
                <a:schemeClr val="accent6"/>
              </a:solidFill>
              <a:latin typeface="Menlo" charset="0"/>
              <a:ea typeface="Menlo" charset="0"/>
              <a:cs typeface="Menl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43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Depot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Storage</a:t>
            </a:r>
          </a:p>
          <a:p>
            <a:pPr lvl="1"/>
            <a:r>
              <a:rPr lang="en-US" sz="1400" dirty="0" smtClean="0"/>
              <a:t>Internal repository for company generated artifacts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Proxy</a:t>
            </a:r>
          </a:p>
          <a:p>
            <a:pPr lvl="1"/>
            <a:r>
              <a:rPr lang="en-US" sz="1400" dirty="0" smtClean="0"/>
              <a:t>Cached copy of artifacts from a remote repository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Group</a:t>
            </a:r>
          </a:p>
          <a:p>
            <a:pPr lvl="1"/>
            <a:r>
              <a:rPr lang="en-US" sz="1400" dirty="0" smtClean="0"/>
              <a:t>Collection of repositories: Storage, Proxy and other Groups</a:t>
            </a:r>
          </a:p>
          <a:p>
            <a:pPr lvl="1"/>
            <a:r>
              <a:rPr lang="en-US" sz="1400" dirty="0" smtClean="0"/>
              <a:t>Query order determined by group</a:t>
            </a:r>
          </a:p>
        </p:txBody>
      </p:sp>
    </p:spTree>
    <p:extLst>
      <p:ext uri="{BB962C8B-B14F-4D97-AF65-F5344CB8AC3E}">
        <p14:creationId xmlns:p14="http://schemas.microsoft.com/office/powerpoint/2010/main" val="89291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JSON Magic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Uses the Depot Description field for metadata</a:t>
            </a:r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988360" y="1638498"/>
            <a:ext cx="6948767" cy="2885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Menlo" charset="0"/>
                <a:ea typeface="Menlo" charset="0"/>
                <a:cs typeface="Menlo" charset="0"/>
              </a:rPr>
              <a:t>Depot:	</a:t>
            </a:r>
            <a:r>
              <a:rPr lang="en-US" sz="1200" dirty="0" err="1">
                <a:latin typeface="Menlo" charset="0"/>
                <a:ea typeface="Menlo" charset="0"/>
                <a:cs typeface="Menlo" charset="0"/>
              </a:rPr>
              <a:t>mvn</a:t>
            </a:r>
            <a:r>
              <a:rPr lang="en-US" sz="1200" dirty="0">
                <a:latin typeface="Menlo" charset="0"/>
                <a:ea typeface="Menlo" charset="0"/>
                <a:cs typeface="Menlo" charset="0"/>
              </a:rPr>
              <a:t>-central</a:t>
            </a:r>
          </a:p>
          <a:p>
            <a:endParaRPr lang="de-DE" sz="1200" dirty="0" smtClean="0">
              <a:solidFill>
                <a:schemeClr val="bg1"/>
              </a:solidFill>
              <a:latin typeface="Menlo" charset="0"/>
              <a:ea typeface="Menlo" charset="0"/>
              <a:cs typeface="Menlo" charset="0"/>
            </a:endParaRPr>
          </a:p>
          <a:p>
            <a:r>
              <a:rPr lang="de-DE" sz="1200" dirty="0" smtClean="0">
                <a:solidFill>
                  <a:schemeClr val="bg1"/>
                </a:solidFill>
                <a:latin typeface="Menlo" charset="0"/>
                <a:ea typeface="Menlo" charset="0"/>
                <a:cs typeface="Menlo" charset="0"/>
              </a:rPr>
              <a:t>Type</a:t>
            </a:r>
            <a:r>
              <a:rPr lang="de-DE" sz="1200" dirty="0">
                <a:solidFill>
                  <a:schemeClr val="bg1"/>
                </a:solidFill>
                <a:latin typeface="Menlo" charset="0"/>
                <a:ea typeface="Menlo" charset="0"/>
                <a:cs typeface="Menlo" charset="0"/>
              </a:rPr>
              <a:t>:	</a:t>
            </a:r>
            <a:r>
              <a:rPr lang="de-DE" sz="1200" dirty="0" err="1" smtClean="0">
                <a:latin typeface="Menlo" charset="0"/>
                <a:ea typeface="Menlo" charset="0"/>
                <a:cs typeface="Menlo" charset="0"/>
              </a:rPr>
              <a:t>local</a:t>
            </a:r>
            <a:endParaRPr lang="de-DE" sz="1200" dirty="0" smtClean="0">
              <a:latin typeface="Menlo" charset="0"/>
              <a:ea typeface="Menlo" charset="0"/>
              <a:cs typeface="Menlo" charset="0"/>
            </a:endParaRPr>
          </a:p>
          <a:p>
            <a:endParaRPr lang="en-US" sz="1200" dirty="0">
              <a:solidFill>
                <a:schemeClr val="bg1"/>
              </a:solidFill>
              <a:latin typeface="Menlo" charset="0"/>
              <a:ea typeface="Menlo" charset="0"/>
              <a:cs typeface="Menlo" charset="0"/>
            </a:endParaRPr>
          </a:p>
          <a:p>
            <a:r>
              <a:rPr lang="de-DE" sz="1200" dirty="0">
                <a:solidFill>
                  <a:schemeClr val="bg1"/>
                </a:solidFill>
                <a:latin typeface="Menlo" charset="0"/>
                <a:ea typeface="Menlo" charset="0"/>
                <a:cs typeface="Menlo" charset="0"/>
              </a:rPr>
              <a:t>Description</a:t>
            </a:r>
            <a:r>
              <a:rPr lang="de-DE" sz="1200" dirty="0" smtClean="0">
                <a:solidFill>
                  <a:schemeClr val="bg1"/>
                </a:solidFill>
                <a:latin typeface="Menlo" charset="0"/>
                <a:ea typeface="Menlo" charset="0"/>
                <a:cs typeface="Menlo" charset="0"/>
              </a:rPr>
              <a:t>:</a:t>
            </a:r>
          </a:p>
          <a:p>
            <a:endParaRPr lang="de-DE" sz="1200" dirty="0">
              <a:solidFill>
                <a:schemeClr val="bg1"/>
              </a:solidFill>
              <a:latin typeface="Menlo" charset="0"/>
              <a:ea typeface="Menlo" charset="0"/>
              <a:cs typeface="Menlo" charset="0"/>
            </a:endParaRPr>
          </a:p>
          <a:p>
            <a:r>
              <a:rPr lang="de-DE" sz="1200" dirty="0">
                <a:solidFill>
                  <a:schemeClr val="bg1"/>
                </a:solidFill>
                <a:latin typeface="Menlo" charset="0"/>
                <a:ea typeface="Menlo" charset="0"/>
                <a:cs typeface="Menlo" charset="0"/>
              </a:rPr>
              <a:t>	</a:t>
            </a:r>
            <a:r>
              <a:rPr lang="de-DE" sz="1200" dirty="0" err="1">
                <a:latin typeface="Menlo" charset="0"/>
                <a:ea typeface="Menlo" charset="0"/>
                <a:cs typeface="Menlo" charset="0"/>
              </a:rPr>
              <a:t>Json</a:t>
            </a:r>
            <a:r>
              <a:rPr lang="de-DE" sz="1200" dirty="0" smtClean="0">
                <a:latin typeface="Menlo" charset="0"/>
                <a:ea typeface="Menlo" charset="0"/>
                <a:cs typeface="Menlo" charset="0"/>
              </a:rPr>
              <a:t>: {</a:t>
            </a:r>
          </a:p>
          <a:p>
            <a:r>
              <a:rPr lang="de-DE" sz="1200" dirty="0">
                <a:latin typeface="Menlo" charset="0"/>
                <a:ea typeface="Menlo" charset="0"/>
                <a:cs typeface="Menlo" charset="0"/>
              </a:rPr>
              <a:t>	</a:t>
            </a:r>
            <a:r>
              <a:rPr lang="de-DE" sz="1200" dirty="0" smtClean="0">
                <a:latin typeface="Menlo" charset="0"/>
                <a:ea typeface="Menlo" charset="0"/>
                <a:cs typeface="Menlo" charset="0"/>
              </a:rPr>
              <a:t>		"</a:t>
            </a:r>
            <a:r>
              <a:rPr lang="de-DE" sz="1200" dirty="0" err="1">
                <a:latin typeface="Menlo" charset="0"/>
                <a:ea typeface="Menlo" charset="0"/>
                <a:cs typeface="Menlo" charset="0"/>
              </a:rPr>
              <a:t>url</a:t>
            </a:r>
            <a:r>
              <a:rPr lang="de-DE" sz="1200" dirty="0">
                <a:latin typeface="Menlo" charset="0"/>
                <a:ea typeface="Menlo" charset="0"/>
                <a:cs typeface="Menlo" charset="0"/>
              </a:rPr>
              <a:t>":"http://repo1.maven.org/maven2/",</a:t>
            </a:r>
          </a:p>
          <a:p>
            <a:r>
              <a:rPr lang="de-DE" sz="1200" dirty="0">
                <a:latin typeface="Menlo" charset="0"/>
                <a:ea typeface="Menlo" charset="0"/>
                <a:cs typeface="Menlo" charset="0"/>
              </a:rPr>
              <a:t>		</a:t>
            </a:r>
            <a:r>
              <a:rPr lang="de-DE" sz="1200" dirty="0" smtClean="0">
                <a:latin typeface="Menlo" charset="0"/>
                <a:ea typeface="Menlo" charset="0"/>
                <a:cs typeface="Menlo" charset="0"/>
              </a:rPr>
              <a:t>	"</a:t>
            </a:r>
            <a:r>
              <a:rPr lang="de-DE" sz="1200" dirty="0" err="1">
                <a:latin typeface="Menlo" charset="0"/>
                <a:ea typeface="Menlo" charset="0"/>
                <a:cs typeface="Menlo" charset="0"/>
              </a:rPr>
              <a:t>name</a:t>
            </a:r>
            <a:r>
              <a:rPr lang="de-DE" sz="1200" dirty="0">
                <a:latin typeface="Menlo" charset="0"/>
                <a:ea typeface="Menlo" charset="0"/>
                <a:cs typeface="Menlo" charset="0"/>
              </a:rPr>
              <a:t>":"</a:t>
            </a:r>
            <a:r>
              <a:rPr lang="de-DE" sz="1200" dirty="0" err="1">
                <a:latin typeface="Menlo" charset="0"/>
                <a:ea typeface="Menlo" charset="0"/>
                <a:cs typeface="Menlo" charset="0"/>
              </a:rPr>
              <a:t>mvn-central</a:t>
            </a:r>
            <a:r>
              <a:rPr lang="de-DE" sz="1200" dirty="0">
                <a:latin typeface="Menlo" charset="0"/>
                <a:ea typeface="Menlo" charset="0"/>
                <a:cs typeface="Menlo" charset="0"/>
              </a:rPr>
              <a:t>",</a:t>
            </a:r>
          </a:p>
          <a:p>
            <a:r>
              <a:rPr lang="de-DE" sz="1200" dirty="0">
                <a:latin typeface="Menlo" charset="0"/>
                <a:ea typeface="Menlo" charset="0"/>
                <a:cs typeface="Menlo" charset="0"/>
              </a:rPr>
              <a:t>		</a:t>
            </a:r>
            <a:r>
              <a:rPr lang="de-DE" sz="1200" dirty="0" smtClean="0">
                <a:latin typeface="Menlo" charset="0"/>
                <a:ea typeface="Menlo" charset="0"/>
                <a:cs typeface="Menlo" charset="0"/>
              </a:rPr>
              <a:t>	"</a:t>
            </a:r>
            <a:r>
              <a:rPr lang="de-DE" sz="1200" dirty="0">
                <a:latin typeface="Menlo" charset="0"/>
                <a:ea typeface="Menlo" charset="0"/>
                <a:cs typeface="Menlo" charset="0"/>
              </a:rPr>
              <a:t>title":"</a:t>
            </a:r>
            <a:r>
              <a:rPr lang="de-DE" sz="1200" dirty="0" err="1">
                <a:latin typeface="Menlo" charset="0"/>
                <a:ea typeface="Menlo" charset="0"/>
                <a:cs typeface="Menlo" charset="0"/>
              </a:rPr>
              <a:t>Maven</a:t>
            </a:r>
            <a:r>
              <a:rPr lang="de-DE" sz="1200" dirty="0">
                <a:latin typeface="Menlo" charset="0"/>
                <a:ea typeface="Menlo" charset="0"/>
                <a:cs typeface="Menlo" charset="0"/>
              </a:rPr>
              <a:t> Central Proxy",</a:t>
            </a:r>
          </a:p>
          <a:p>
            <a:r>
              <a:rPr lang="de-DE" sz="1200" dirty="0">
                <a:latin typeface="Menlo" charset="0"/>
                <a:ea typeface="Menlo" charset="0"/>
                <a:cs typeface="Menlo" charset="0"/>
              </a:rPr>
              <a:t>		</a:t>
            </a:r>
            <a:r>
              <a:rPr lang="de-DE" sz="1200" dirty="0" smtClean="0">
                <a:latin typeface="Menlo" charset="0"/>
                <a:ea typeface="Menlo" charset="0"/>
                <a:cs typeface="Menlo" charset="0"/>
              </a:rPr>
              <a:t>	"</a:t>
            </a:r>
            <a:r>
              <a:rPr lang="de-DE" sz="1200" dirty="0" err="1">
                <a:latin typeface="Menlo" charset="0"/>
                <a:ea typeface="Menlo" charset="0"/>
                <a:cs typeface="Menlo" charset="0"/>
              </a:rPr>
              <a:t>site</a:t>
            </a:r>
            <a:r>
              <a:rPr lang="de-DE" sz="1200" dirty="0">
                <a:latin typeface="Menlo" charset="0"/>
                <a:ea typeface="Menlo" charset="0"/>
                <a:cs typeface="Menlo" charset="0"/>
              </a:rPr>
              <a:t>":"PROXY",</a:t>
            </a:r>
          </a:p>
          <a:p>
            <a:r>
              <a:rPr lang="de-DE" sz="1200" dirty="0">
                <a:latin typeface="Menlo" charset="0"/>
                <a:ea typeface="Menlo" charset="0"/>
                <a:cs typeface="Menlo" charset="0"/>
              </a:rPr>
              <a:t>		</a:t>
            </a:r>
            <a:r>
              <a:rPr lang="de-DE" sz="1200" dirty="0" smtClean="0">
                <a:latin typeface="Menlo" charset="0"/>
                <a:ea typeface="Menlo" charset="0"/>
                <a:cs typeface="Menlo" charset="0"/>
              </a:rPr>
              <a:t>	"</a:t>
            </a:r>
            <a:r>
              <a:rPr lang="de-DE" sz="1200" dirty="0" err="1">
                <a:latin typeface="Menlo" charset="0"/>
                <a:ea typeface="Menlo" charset="0"/>
                <a:cs typeface="Menlo" charset="0"/>
              </a:rPr>
              <a:t>type":"MAVEN</a:t>
            </a:r>
            <a:r>
              <a:rPr lang="de-DE" sz="1200" dirty="0">
                <a:latin typeface="Menlo" charset="0"/>
                <a:ea typeface="Menlo" charset="0"/>
                <a:cs typeface="Menlo" charset="0"/>
              </a:rPr>
              <a:t>",</a:t>
            </a:r>
          </a:p>
          <a:p>
            <a:r>
              <a:rPr lang="de-DE" sz="1200" dirty="0">
                <a:latin typeface="Menlo" charset="0"/>
                <a:ea typeface="Menlo" charset="0"/>
                <a:cs typeface="Menlo" charset="0"/>
              </a:rPr>
              <a:t>		</a:t>
            </a:r>
            <a:r>
              <a:rPr lang="de-DE" sz="1200" dirty="0" smtClean="0">
                <a:latin typeface="Menlo" charset="0"/>
                <a:ea typeface="Menlo" charset="0"/>
                <a:cs typeface="Menlo" charset="0"/>
              </a:rPr>
              <a:t>	"</a:t>
            </a:r>
            <a:r>
              <a:rPr lang="de-DE" sz="1200" dirty="0" err="1">
                <a:latin typeface="Menlo" charset="0"/>
                <a:ea typeface="Menlo" charset="0"/>
                <a:cs typeface="Menlo" charset="0"/>
              </a:rPr>
              <a:t>description</a:t>
            </a:r>
            <a:r>
              <a:rPr lang="de-DE" sz="1200" dirty="0">
                <a:latin typeface="Menlo" charset="0"/>
                <a:ea typeface="Menlo" charset="0"/>
                <a:cs typeface="Menlo" charset="0"/>
              </a:rPr>
              <a:t>":"Proxy </a:t>
            </a:r>
            <a:r>
              <a:rPr lang="de-DE" sz="1200" dirty="0" err="1">
                <a:latin typeface="Menlo" charset="0"/>
                <a:ea typeface="Menlo" charset="0"/>
                <a:cs typeface="Menlo" charset="0"/>
              </a:rPr>
              <a:t>for</a:t>
            </a:r>
            <a:r>
              <a:rPr lang="de-DE" sz="1200" dirty="0">
                <a:latin typeface="Menlo" charset="0"/>
                <a:ea typeface="Menlo" charset="0"/>
                <a:cs typeface="Menlo" charset="0"/>
              </a:rPr>
              <a:t> </a:t>
            </a:r>
            <a:r>
              <a:rPr lang="de-DE" sz="1200" dirty="0" err="1">
                <a:latin typeface="Menlo" charset="0"/>
                <a:ea typeface="Menlo" charset="0"/>
                <a:cs typeface="Menlo" charset="0"/>
              </a:rPr>
              <a:t>Maven</a:t>
            </a:r>
            <a:r>
              <a:rPr lang="de-DE" sz="1200" dirty="0">
                <a:latin typeface="Menlo" charset="0"/>
                <a:ea typeface="Menlo" charset="0"/>
                <a:cs typeface="Menlo" charset="0"/>
              </a:rPr>
              <a:t> Central"</a:t>
            </a:r>
          </a:p>
          <a:p>
            <a:r>
              <a:rPr lang="de-DE" sz="1200" dirty="0">
                <a:latin typeface="Menlo" charset="0"/>
                <a:ea typeface="Menlo" charset="0"/>
                <a:cs typeface="Menlo" charset="0"/>
              </a:rPr>
              <a:t>	}</a:t>
            </a:r>
          </a:p>
          <a:p>
            <a:endParaRPr lang="de-DE" sz="1350" dirty="0">
              <a:solidFill>
                <a:schemeClr val="bg1"/>
              </a:solidFill>
              <a:latin typeface="Menlo" charset="0"/>
              <a:ea typeface="Menlo" charset="0"/>
              <a:cs typeface="Menl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63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File 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42" y="1175652"/>
            <a:ext cx="3804611" cy="3288518"/>
          </a:xfrm>
        </p:spPr>
        <p:txBody>
          <a:bodyPr>
            <a:normAutofit/>
          </a:bodyPr>
          <a:lstStyle/>
          <a:p>
            <a:r>
              <a:rPr lang="en-US" sz="1800" dirty="0" smtClean="0"/>
              <a:t>Accessible by all our clients</a:t>
            </a:r>
          </a:p>
          <a:p>
            <a:pPr lvl="1"/>
            <a:r>
              <a:rPr lang="en-US" sz="1400" dirty="0" smtClean="0"/>
              <a:t>Path matches the artifact</a:t>
            </a:r>
            <a:endParaRPr lang="en-US" sz="1400" dirty="0" smtClean="0">
              <a:latin typeface="Menlo" charset="0"/>
              <a:ea typeface="Menlo" charset="0"/>
              <a:cs typeface="Menlo" charset="0"/>
            </a:endParaRPr>
          </a:p>
          <a:p>
            <a:pPr lvl="1"/>
            <a:r>
              <a:rPr lang="en-US" sz="1400" dirty="0" smtClean="0"/>
              <a:t>No custom formats</a:t>
            </a:r>
          </a:p>
          <a:p>
            <a:endParaRPr lang="en-US" sz="1800" dirty="0" smtClean="0"/>
          </a:p>
          <a:p>
            <a:r>
              <a:rPr lang="en-US" sz="1800" dirty="0" smtClean="0"/>
              <a:t>All the </a:t>
            </a:r>
            <a:r>
              <a:rPr lang="en-US" sz="1800" dirty="0"/>
              <a:t>features of Helix</a:t>
            </a:r>
          </a:p>
          <a:p>
            <a:pPr lvl="1"/>
            <a:r>
              <a:rPr lang="en-US" sz="1400" dirty="0"/>
              <a:t>Proxy</a:t>
            </a:r>
          </a:p>
          <a:p>
            <a:pPr lvl="1"/>
            <a:r>
              <a:rPr lang="en-US" sz="1400" dirty="0"/>
              <a:t>Replication </a:t>
            </a:r>
            <a:r>
              <a:rPr lang="en-US" sz="1400" dirty="0" smtClean="0"/>
              <a:t>technologies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527" y="1484797"/>
            <a:ext cx="5634466" cy="308097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8700000" algn="tl" rotWithShape="0">
              <a:srgbClr val="000000">
                <a:alpha val="10000"/>
              </a:srgbClr>
            </a:outerShdw>
          </a:effectLst>
          <a:scene3d>
            <a:camera prst="perspectiveFront" fov="3600000">
              <a:rot lat="0" lon="18899959" rev="0"/>
            </a:camera>
            <a:lightRig rig="threePt" dir="t"/>
          </a:scene3d>
          <a:sp3d/>
        </p:spPr>
      </p:pic>
    </p:spTree>
    <p:extLst>
      <p:ext uri="{BB962C8B-B14F-4D97-AF65-F5344CB8AC3E}">
        <p14:creationId xmlns:p14="http://schemas.microsoft.com/office/powerpoint/2010/main" val="81733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Deployment</a:t>
            </a:r>
            <a:endParaRPr lang="en-GB" dirty="0"/>
          </a:p>
        </p:txBody>
      </p:sp>
      <p:grpSp>
        <p:nvGrpSpPr>
          <p:cNvPr id="65" name="Group 64"/>
          <p:cNvGrpSpPr/>
          <p:nvPr/>
        </p:nvGrpSpPr>
        <p:grpSpPr>
          <a:xfrm>
            <a:off x="4162608" y="1664431"/>
            <a:ext cx="978142" cy="874609"/>
            <a:chOff x="2775853" y="1527648"/>
            <a:chExt cx="978142" cy="874609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75853" y="2080368"/>
              <a:ext cx="978142" cy="321889"/>
            </a:xfrm>
            <a:prstGeom prst="rect">
              <a:avLst/>
            </a:prstGeom>
          </p:spPr>
        </p:pic>
        <p:sp>
          <p:nvSpPr>
            <p:cNvPr id="54" name="Can 53"/>
            <p:cNvSpPr/>
            <p:nvPr/>
          </p:nvSpPr>
          <p:spPr>
            <a:xfrm>
              <a:off x="2929780" y="1527648"/>
              <a:ext cx="670289" cy="420422"/>
            </a:xfrm>
            <a:prstGeom prst="can">
              <a:avLst>
                <a:gd name="adj" fmla="val 41681"/>
              </a:avLst>
            </a:prstGeom>
            <a:solidFill>
              <a:schemeClr val="accent5">
                <a:lumMod val="95000"/>
              </a:schemeClr>
            </a:solidFill>
            <a:ln w="12700" cmpd="sng">
              <a:solidFill>
                <a:srgbClr val="535A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126390" y="3682742"/>
            <a:ext cx="1050577" cy="764693"/>
            <a:chOff x="4028862" y="3024831"/>
            <a:chExt cx="1050577" cy="764693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28862" y="3604783"/>
              <a:ext cx="1050577" cy="184741"/>
            </a:xfrm>
            <a:prstGeom prst="rect">
              <a:avLst/>
            </a:prstGeom>
          </p:spPr>
        </p:pic>
        <p:sp>
          <p:nvSpPr>
            <p:cNvPr id="63" name="Can 62"/>
            <p:cNvSpPr/>
            <p:nvPr/>
          </p:nvSpPr>
          <p:spPr>
            <a:xfrm>
              <a:off x="4219005" y="3024831"/>
              <a:ext cx="670289" cy="420422"/>
            </a:xfrm>
            <a:prstGeom prst="can">
              <a:avLst>
                <a:gd name="adj" fmla="val 41681"/>
              </a:avLst>
            </a:prstGeom>
            <a:solidFill>
              <a:schemeClr val="accent5">
                <a:lumMod val="95000"/>
              </a:schemeClr>
            </a:solidFill>
            <a:ln w="12700" cmpd="sng">
              <a:solidFill>
                <a:srgbClr val="535A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cxnSp>
        <p:nvCxnSpPr>
          <p:cNvPr id="67" name="Straight Connector 66"/>
          <p:cNvCxnSpPr/>
          <p:nvPr/>
        </p:nvCxnSpPr>
        <p:spPr>
          <a:xfrm flipH="1">
            <a:off x="6019138" y="1272580"/>
            <a:ext cx="0" cy="3260034"/>
          </a:xfrm>
          <a:prstGeom prst="line">
            <a:avLst/>
          </a:prstGeom>
          <a:ln w="63500" cmpd="dbl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oup 69"/>
          <p:cNvGrpSpPr/>
          <p:nvPr/>
        </p:nvGrpSpPr>
        <p:grpSpPr>
          <a:xfrm>
            <a:off x="6771005" y="2352749"/>
            <a:ext cx="1923733" cy="1209490"/>
            <a:chOff x="6771838" y="1654369"/>
            <a:chExt cx="1923733" cy="1209490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71838" y="2645253"/>
              <a:ext cx="1923733" cy="218606"/>
            </a:xfrm>
            <a:prstGeom prst="rect">
              <a:avLst/>
            </a:prstGeom>
          </p:spPr>
        </p:pic>
        <p:sp>
          <p:nvSpPr>
            <p:cNvPr id="69" name="Cloud 68"/>
            <p:cNvSpPr/>
            <p:nvPr/>
          </p:nvSpPr>
          <p:spPr>
            <a:xfrm rot="21157208" flipV="1">
              <a:off x="6922669" y="1654369"/>
              <a:ext cx="1399429" cy="951690"/>
            </a:xfrm>
            <a:prstGeom prst="cloud">
              <a:avLst/>
            </a:prstGeom>
            <a:solidFill>
              <a:schemeClr val="accent5">
                <a:lumMod val="95000"/>
              </a:schemeClr>
            </a:solidFill>
            <a:ln w="12700" cmpd="sng">
              <a:solidFill>
                <a:srgbClr val="535A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619468" y="1874642"/>
            <a:ext cx="3989879" cy="2018311"/>
            <a:chOff x="2619468" y="1874642"/>
            <a:chExt cx="4312469" cy="2018311"/>
          </a:xfrm>
        </p:grpSpPr>
        <p:cxnSp>
          <p:nvCxnSpPr>
            <p:cNvPr id="77" name="Elbow Connector 76"/>
            <p:cNvCxnSpPr>
              <a:stCxn id="81" idx="4"/>
              <a:endCxn id="69" idx="2"/>
            </p:cNvCxnSpPr>
            <p:nvPr/>
          </p:nvCxnSpPr>
          <p:spPr>
            <a:xfrm flipV="1">
              <a:off x="2619468" y="2917913"/>
              <a:ext cx="4312469" cy="638"/>
            </a:xfrm>
            <a:prstGeom prst="bentConnector3">
              <a:avLst>
                <a:gd name="adj1" fmla="val 50000"/>
              </a:avLst>
            </a:prstGeom>
            <a:ln w="31750" cap="rnd" cmpd="sng">
              <a:solidFill>
                <a:schemeClr val="bg1">
                  <a:lumMod val="90000"/>
                  <a:lumOff val="1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Elbow Connector 71"/>
            <p:cNvCxnSpPr>
              <a:stCxn id="81" idx="4"/>
              <a:endCxn id="54" idx="2"/>
            </p:cNvCxnSpPr>
            <p:nvPr/>
          </p:nvCxnSpPr>
          <p:spPr>
            <a:xfrm flipV="1">
              <a:off x="2619468" y="1874642"/>
              <a:ext cx="1697067" cy="1043909"/>
            </a:xfrm>
            <a:prstGeom prst="bentConnector3">
              <a:avLst>
                <a:gd name="adj1" fmla="val 50000"/>
              </a:avLst>
            </a:prstGeom>
            <a:ln w="31750" cap="rnd" cmpd="sng">
              <a:solidFill>
                <a:schemeClr val="bg1">
                  <a:lumMod val="90000"/>
                  <a:lumOff val="1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Elbow Connector 73"/>
            <p:cNvCxnSpPr>
              <a:stCxn id="81" idx="4"/>
              <a:endCxn id="63" idx="2"/>
            </p:cNvCxnSpPr>
            <p:nvPr/>
          </p:nvCxnSpPr>
          <p:spPr>
            <a:xfrm>
              <a:off x="2619468" y="2918551"/>
              <a:ext cx="1697065" cy="974402"/>
            </a:xfrm>
            <a:prstGeom prst="bentConnector3">
              <a:avLst>
                <a:gd name="adj1" fmla="val 50000"/>
              </a:avLst>
            </a:prstGeom>
            <a:ln w="31750" cap="rnd" cmpd="sng">
              <a:solidFill>
                <a:schemeClr val="bg1">
                  <a:lumMod val="90000"/>
                  <a:lumOff val="1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/>
          <p:cNvGrpSpPr/>
          <p:nvPr/>
        </p:nvGrpSpPr>
        <p:grpSpPr>
          <a:xfrm>
            <a:off x="1785344" y="1155724"/>
            <a:ext cx="867545" cy="1006272"/>
            <a:chOff x="1785344" y="1155724"/>
            <a:chExt cx="867545" cy="1006272"/>
          </a:xfrm>
        </p:grpSpPr>
        <p:sp>
          <p:nvSpPr>
            <p:cNvPr id="4" name="Can 3"/>
            <p:cNvSpPr/>
            <p:nvPr/>
          </p:nvSpPr>
          <p:spPr>
            <a:xfrm>
              <a:off x="1872207" y="1583168"/>
              <a:ext cx="670289" cy="341957"/>
            </a:xfrm>
            <a:prstGeom prst="can">
              <a:avLst>
                <a:gd name="adj" fmla="val 50000"/>
              </a:avLst>
            </a:prstGeom>
            <a:solidFill>
              <a:schemeClr val="accent5">
                <a:lumMod val="95000"/>
              </a:schemeClr>
            </a:solidFill>
            <a:ln w="12700" cmpd="sng">
              <a:solidFill>
                <a:srgbClr val="535A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85344" y="1900386"/>
              <a:ext cx="86754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smtClean="0">
                  <a:solidFill>
                    <a:schemeClr val="bg1"/>
                  </a:solidFill>
                  <a:latin typeface="Verdana"/>
                  <a:cs typeface="Verdana"/>
                </a:rPr>
                <a:t>Helix P4D</a:t>
              </a:r>
              <a:endParaRPr lang="en-GB" dirty="0" smtClean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  <p:sp>
          <p:nvSpPr>
            <p:cNvPr id="99" name="Can 98"/>
            <p:cNvSpPr/>
            <p:nvPr/>
          </p:nvSpPr>
          <p:spPr>
            <a:xfrm>
              <a:off x="1872207" y="1369446"/>
              <a:ext cx="670289" cy="341957"/>
            </a:xfrm>
            <a:prstGeom prst="can">
              <a:avLst>
                <a:gd name="adj" fmla="val 50000"/>
              </a:avLst>
            </a:prstGeom>
            <a:solidFill>
              <a:schemeClr val="accent5">
                <a:lumMod val="95000"/>
              </a:schemeClr>
            </a:solidFill>
            <a:ln w="12700" cmpd="sng">
              <a:solidFill>
                <a:srgbClr val="535A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100" name="Can 99"/>
            <p:cNvSpPr/>
            <p:nvPr/>
          </p:nvSpPr>
          <p:spPr>
            <a:xfrm>
              <a:off x="1872207" y="1155724"/>
              <a:ext cx="670289" cy="341957"/>
            </a:xfrm>
            <a:prstGeom prst="can">
              <a:avLst>
                <a:gd name="adj" fmla="val 50000"/>
              </a:avLst>
            </a:prstGeom>
            <a:solidFill>
              <a:schemeClr val="accent5">
                <a:lumMod val="95000"/>
              </a:schemeClr>
            </a:solidFill>
            <a:ln w="12700" cmpd="sng">
              <a:solidFill>
                <a:srgbClr val="535A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1789902" y="2539040"/>
            <a:ext cx="829566" cy="949741"/>
            <a:chOff x="1789902" y="2539040"/>
            <a:chExt cx="829566" cy="949741"/>
          </a:xfrm>
        </p:grpSpPr>
        <p:sp>
          <p:nvSpPr>
            <p:cNvPr id="81" name="Can 80"/>
            <p:cNvSpPr/>
            <p:nvPr/>
          </p:nvSpPr>
          <p:spPr>
            <a:xfrm>
              <a:off x="1789902" y="2539040"/>
              <a:ext cx="829566" cy="759022"/>
            </a:xfrm>
            <a:prstGeom prst="can">
              <a:avLst>
                <a:gd name="adj" fmla="val 30333"/>
              </a:avLst>
            </a:prstGeom>
            <a:solidFill>
              <a:schemeClr val="tx2"/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207" y="2641680"/>
              <a:ext cx="670289" cy="58286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949179" y="3227171"/>
              <a:ext cx="49564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 smtClean="0">
                  <a:solidFill>
                    <a:schemeClr val="bg1"/>
                  </a:solidFill>
                  <a:latin typeface="Verdana"/>
                  <a:cs typeface="Verdana"/>
                </a:rPr>
                <a:t>Hive</a:t>
              </a:r>
              <a:endParaRPr lang="en-GB" dirty="0" smtClean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</p:grpSp>
      <p:cxnSp>
        <p:nvCxnSpPr>
          <p:cNvPr id="102" name="Straight Arrow Connector 101"/>
          <p:cNvCxnSpPr/>
          <p:nvPr/>
        </p:nvCxnSpPr>
        <p:spPr>
          <a:xfrm flipH="1" flipV="1">
            <a:off x="1366577" y="2914447"/>
            <a:ext cx="418767" cy="0"/>
          </a:xfrm>
          <a:prstGeom prst="straightConnector1">
            <a:avLst/>
          </a:prstGeom>
          <a:ln w="31750" cap="rnd" cmpd="sng">
            <a:solidFill>
              <a:schemeClr val="bg1">
                <a:lumMod val="90000"/>
                <a:lumOff val="10000"/>
              </a:schemeClr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5" name="Group 104"/>
          <p:cNvGrpSpPr/>
          <p:nvPr/>
        </p:nvGrpSpPr>
        <p:grpSpPr>
          <a:xfrm>
            <a:off x="560916" y="2649916"/>
            <a:ext cx="579005" cy="824522"/>
            <a:chOff x="560916" y="2649916"/>
            <a:chExt cx="579005" cy="824522"/>
          </a:xfrm>
        </p:grpSpPr>
        <p:grpSp>
          <p:nvGrpSpPr>
            <p:cNvPr id="49" name="Group 48"/>
            <p:cNvGrpSpPr/>
            <p:nvPr/>
          </p:nvGrpSpPr>
          <p:grpSpPr>
            <a:xfrm>
              <a:off x="598598" y="2649916"/>
              <a:ext cx="503642" cy="505362"/>
              <a:chOff x="724481" y="3170912"/>
              <a:chExt cx="503642" cy="505362"/>
            </a:xfrm>
            <a:solidFill>
              <a:schemeClr val="tx1">
                <a:lumMod val="20000"/>
                <a:lumOff val="80000"/>
              </a:schemeClr>
            </a:solidFill>
          </p:grpSpPr>
          <p:grpSp>
            <p:nvGrpSpPr>
              <p:cNvPr id="42" name="Group 41"/>
              <p:cNvGrpSpPr/>
              <p:nvPr/>
            </p:nvGrpSpPr>
            <p:grpSpPr>
              <a:xfrm>
                <a:off x="869442" y="3170912"/>
                <a:ext cx="213721" cy="352962"/>
                <a:chOff x="4148729" y="2959413"/>
                <a:chExt cx="353548" cy="583887"/>
              </a:xfrm>
              <a:grpFill/>
            </p:grpSpPr>
            <p:sp>
              <p:nvSpPr>
                <p:cNvPr id="39" name="Delay 38"/>
                <p:cNvSpPr/>
                <p:nvPr/>
              </p:nvSpPr>
              <p:spPr>
                <a:xfrm rot="-5400000">
                  <a:off x="4123316" y="3164340"/>
                  <a:ext cx="404373" cy="353548"/>
                </a:xfrm>
                <a:prstGeom prst="flowChartDelay">
                  <a:avLst/>
                </a:prstGeom>
                <a:grpFill/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4196915" y="2959413"/>
                  <a:ext cx="257175" cy="257175"/>
                </a:xfrm>
                <a:prstGeom prst="ellipse">
                  <a:avLst/>
                </a:prstGeom>
                <a:grpFill/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  <a:latin typeface="+mn-lt"/>
                    <a:ea typeface="+mn-ea"/>
                  </a:endParaRPr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>
                <a:off x="1014402" y="3323312"/>
                <a:ext cx="213721" cy="352962"/>
                <a:chOff x="4148729" y="2959413"/>
                <a:chExt cx="353548" cy="583887"/>
              </a:xfrm>
              <a:grpFill/>
            </p:grpSpPr>
            <p:sp>
              <p:nvSpPr>
                <p:cNvPr id="44" name="Delay 43"/>
                <p:cNvSpPr/>
                <p:nvPr/>
              </p:nvSpPr>
              <p:spPr>
                <a:xfrm rot="-5400000">
                  <a:off x="4123316" y="3164340"/>
                  <a:ext cx="404373" cy="353548"/>
                </a:xfrm>
                <a:prstGeom prst="flowChartDelay">
                  <a:avLst/>
                </a:prstGeom>
                <a:grpFill/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45" name="Oval 44"/>
                <p:cNvSpPr/>
                <p:nvPr/>
              </p:nvSpPr>
              <p:spPr>
                <a:xfrm>
                  <a:off x="4196915" y="2959413"/>
                  <a:ext cx="257175" cy="257175"/>
                </a:xfrm>
                <a:prstGeom prst="ellipse">
                  <a:avLst/>
                </a:prstGeom>
                <a:grpFill/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  <a:latin typeface="+mn-lt"/>
                    <a:ea typeface="+mn-ea"/>
                  </a:endParaRPr>
                </a:p>
              </p:txBody>
            </p:sp>
          </p:grpSp>
          <p:grpSp>
            <p:nvGrpSpPr>
              <p:cNvPr id="46" name="Group 45"/>
              <p:cNvGrpSpPr/>
              <p:nvPr/>
            </p:nvGrpSpPr>
            <p:grpSpPr>
              <a:xfrm>
                <a:off x="724481" y="3323312"/>
                <a:ext cx="213721" cy="352962"/>
                <a:chOff x="4148729" y="2959413"/>
                <a:chExt cx="353548" cy="583887"/>
              </a:xfrm>
              <a:grpFill/>
            </p:grpSpPr>
            <p:sp>
              <p:nvSpPr>
                <p:cNvPr id="47" name="Delay 46"/>
                <p:cNvSpPr/>
                <p:nvPr/>
              </p:nvSpPr>
              <p:spPr>
                <a:xfrm rot="-5400000">
                  <a:off x="4123316" y="3164340"/>
                  <a:ext cx="404373" cy="353548"/>
                </a:xfrm>
                <a:prstGeom prst="flowChartDelay">
                  <a:avLst/>
                </a:prstGeom>
                <a:grpFill/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4196915" y="2959413"/>
                  <a:ext cx="257175" cy="257175"/>
                </a:xfrm>
                <a:prstGeom prst="ellipse">
                  <a:avLst/>
                </a:prstGeom>
                <a:grpFill/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  <a:latin typeface="+mn-lt"/>
                    <a:ea typeface="+mn-ea"/>
                  </a:endParaRPr>
                </a:p>
              </p:txBody>
            </p:sp>
          </p:grpSp>
        </p:grpSp>
        <p:sp>
          <p:nvSpPr>
            <p:cNvPr id="104" name="TextBox 103"/>
            <p:cNvSpPr txBox="1"/>
            <p:nvPr/>
          </p:nvSpPr>
          <p:spPr>
            <a:xfrm>
              <a:off x="560916" y="3212828"/>
              <a:ext cx="57900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smtClean="0">
                  <a:solidFill>
                    <a:schemeClr val="bg1"/>
                  </a:solidFill>
                  <a:latin typeface="Verdana"/>
                  <a:cs typeface="Verdana"/>
                </a:rPr>
                <a:t>Users</a:t>
              </a:r>
              <a:endParaRPr lang="en-GB" dirty="0" smtClean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2146853" y="2179040"/>
            <a:ext cx="136498" cy="409663"/>
            <a:chOff x="2146853" y="2179040"/>
            <a:chExt cx="136498" cy="409663"/>
          </a:xfrm>
        </p:grpSpPr>
        <p:cxnSp>
          <p:nvCxnSpPr>
            <p:cNvPr id="96" name="Straight Arrow Connector 95"/>
            <p:cNvCxnSpPr/>
            <p:nvPr/>
          </p:nvCxnSpPr>
          <p:spPr>
            <a:xfrm>
              <a:off x="2146853" y="2228703"/>
              <a:ext cx="0" cy="360000"/>
            </a:xfrm>
            <a:prstGeom prst="straightConnector1">
              <a:avLst/>
            </a:prstGeom>
            <a:ln w="31750" cap="rnd" cmpd="sng">
              <a:solidFill>
                <a:srgbClr val="FFC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>
              <a:off x="2283351" y="2179040"/>
              <a:ext cx="0" cy="360000"/>
            </a:xfrm>
            <a:prstGeom prst="straightConnector1">
              <a:avLst/>
            </a:prstGeom>
            <a:ln w="31750" cap="rnd" cmpd="sng">
              <a:solidFill>
                <a:srgbClr val="FFC000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7816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4225" r="44076" b="48532"/>
          <a:stretch/>
        </p:blipFill>
        <p:spPr>
          <a:xfrm>
            <a:off x="216348" y="109389"/>
            <a:ext cx="8927651" cy="5034111"/>
          </a:xfrm>
          <a:prstGeom prst="rect">
            <a:avLst/>
          </a:prstGeom>
          <a:effectLst/>
        </p:spPr>
      </p:pic>
      <p:sp>
        <p:nvSpPr>
          <p:cNvPr id="13" name="Rectangle 12"/>
          <p:cNvSpPr/>
          <p:nvPr/>
        </p:nvSpPr>
        <p:spPr>
          <a:xfrm>
            <a:off x="216349" y="1872450"/>
            <a:ext cx="8927651" cy="1867797"/>
          </a:xfrm>
          <a:prstGeom prst="rect">
            <a:avLst/>
          </a:prstGeom>
          <a:gradFill>
            <a:gsLst>
              <a:gs pos="57000">
                <a:schemeClr val="tx2">
                  <a:alpha val="86000"/>
                </a:schemeClr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Distribution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207" y="2641680"/>
            <a:ext cx="670289" cy="582860"/>
          </a:xfrm>
          <a:prstGeom prst="rect">
            <a:avLst/>
          </a:prstGeom>
        </p:spPr>
      </p:pic>
      <p:grpSp>
        <p:nvGrpSpPr>
          <p:cNvPr id="108" name="Group 107"/>
          <p:cNvGrpSpPr/>
          <p:nvPr/>
        </p:nvGrpSpPr>
        <p:grpSpPr>
          <a:xfrm>
            <a:off x="2146853" y="2179040"/>
            <a:ext cx="136498" cy="409663"/>
            <a:chOff x="2146853" y="2179040"/>
            <a:chExt cx="136498" cy="409663"/>
          </a:xfrm>
        </p:grpSpPr>
        <p:cxnSp>
          <p:nvCxnSpPr>
            <p:cNvPr id="96" name="Straight Arrow Connector 95"/>
            <p:cNvCxnSpPr/>
            <p:nvPr/>
          </p:nvCxnSpPr>
          <p:spPr>
            <a:xfrm>
              <a:off x="2146853" y="2228703"/>
              <a:ext cx="0" cy="360000"/>
            </a:xfrm>
            <a:prstGeom prst="straightConnector1">
              <a:avLst/>
            </a:prstGeom>
            <a:ln w="31750" cap="rnd" cmpd="sng">
              <a:solidFill>
                <a:srgbClr val="FFC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>
              <a:off x="2283351" y="2179040"/>
              <a:ext cx="0" cy="360000"/>
            </a:xfrm>
            <a:prstGeom prst="straightConnector1">
              <a:avLst/>
            </a:prstGeom>
            <a:ln w="31750" cap="rnd" cmpd="sng">
              <a:solidFill>
                <a:srgbClr val="FFC000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1862545" y="1380589"/>
            <a:ext cx="689612" cy="792550"/>
            <a:chOff x="1859878" y="1369446"/>
            <a:chExt cx="689612" cy="792550"/>
          </a:xfrm>
        </p:grpSpPr>
        <p:sp>
          <p:nvSpPr>
            <p:cNvPr id="51" name="Can 50"/>
            <p:cNvSpPr/>
            <p:nvPr/>
          </p:nvSpPr>
          <p:spPr>
            <a:xfrm>
              <a:off x="1872207" y="1583168"/>
              <a:ext cx="670289" cy="341957"/>
            </a:xfrm>
            <a:prstGeom prst="can">
              <a:avLst>
                <a:gd name="adj" fmla="val 50000"/>
              </a:avLst>
            </a:prstGeom>
            <a:solidFill>
              <a:schemeClr val="accent5">
                <a:lumMod val="95000"/>
              </a:schemeClr>
            </a:solidFill>
            <a:ln w="12700" cmpd="sng">
              <a:solidFill>
                <a:srgbClr val="535A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859878" y="1900386"/>
              <a:ext cx="68961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 smtClean="0">
                  <a:solidFill>
                    <a:schemeClr val="bg1"/>
                  </a:solidFill>
                  <a:latin typeface="Verdana"/>
                  <a:cs typeface="Verdana"/>
                </a:rPr>
                <a:t>Replica</a:t>
              </a:r>
              <a:endParaRPr lang="en-GB" dirty="0" smtClean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  <p:sp>
          <p:nvSpPr>
            <p:cNvPr id="53" name="Can 52"/>
            <p:cNvSpPr/>
            <p:nvPr/>
          </p:nvSpPr>
          <p:spPr>
            <a:xfrm>
              <a:off x="1872207" y="1369446"/>
              <a:ext cx="670289" cy="341957"/>
            </a:xfrm>
            <a:prstGeom prst="can">
              <a:avLst>
                <a:gd name="adj" fmla="val 50000"/>
              </a:avLst>
            </a:prstGeom>
            <a:solidFill>
              <a:schemeClr val="accent5">
                <a:lumMod val="95000"/>
              </a:schemeClr>
            </a:solidFill>
            <a:ln w="12700" cmpd="sng">
              <a:solidFill>
                <a:srgbClr val="535A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pic>
        <p:nvPicPr>
          <p:cNvPr id="60" name="Picture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781" y="2641680"/>
            <a:ext cx="670289" cy="58286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4883427" y="2179040"/>
            <a:ext cx="136498" cy="409663"/>
            <a:chOff x="2146853" y="2179040"/>
            <a:chExt cx="136498" cy="409663"/>
          </a:xfrm>
        </p:grpSpPr>
        <p:cxnSp>
          <p:nvCxnSpPr>
            <p:cNvPr id="66" name="Straight Arrow Connector 65"/>
            <p:cNvCxnSpPr/>
            <p:nvPr/>
          </p:nvCxnSpPr>
          <p:spPr>
            <a:xfrm>
              <a:off x="2146853" y="2228703"/>
              <a:ext cx="0" cy="360000"/>
            </a:xfrm>
            <a:prstGeom prst="straightConnector1">
              <a:avLst/>
            </a:prstGeom>
            <a:ln w="31750" cap="rnd" cmpd="sng">
              <a:solidFill>
                <a:srgbClr val="FFC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2283351" y="2179040"/>
              <a:ext cx="0" cy="360000"/>
            </a:xfrm>
            <a:prstGeom prst="straightConnector1">
              <a:avLst/>
            </a:prstGeom>
            <a:ln w="31750" cap="rnd" cmpd="sng">
              <a:solidFill>
                <a:srgbClr val="FFC000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7373854" y="1583168"/>
            <a:ext cx="670289" cy="587370"/>
            <a:chOff x="1872207" y="1583168"/>
            <a:chExt cx="670289" cy="587370"/>
          </a:xfrm>
        </p:grpSpPr>
        <p:sp>
          <p:nvSpPr>
            <p:cNvPr id="75" name="Can 74"/>
            <p:cNvSpPr/>
            <p:nvPr/>
          </p:nvSpPr>
          <p:spPr>
            <a:xfrm>
              <a:off x="1872207" y="1583168"/>
              <a:ext cx="670289" cy="341957"/>
            </a:xfrm>
            <a:prstGeom prst="can">
              <a:avLst>
                <a:gd name="adj" fmla="val 50000"/>
              </a:avLst>
            </a:prstGeom>
            <a:solidFill>
              <a:schemeClr val="accent5">
                <a:lumMod val="95000"/>
              </a:schemeClr>
            </a:solidFill>
            <a:ln w="12700" cmpd="sng">
              <a:solidFill>
                <a:srgbClr val="535A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910550" y="1908928"/>
              <a:ext cx="58221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 smtClean="0">
                  <a:solidFill>
                    <a:schemeClr val="bg1"/>
                  </a:solidFill>
                  <a:latin typeface="Verdana"/>
                  <a:cs typeface="Verdana"/>
                </a:rPr>
                <a:t>Proxy</a:t>
              </a:r>
              <a:endParaRPr lang="en-GB" dirty="0" smtClean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</p:grpSp>
      <p:sp>
        <p:nvSpPr>
          <p:cNvPr id="82" name="Can 81"/>
          <p:cNvSpPr/>
          <p:nvPr/>
        </p:nvSpPr>
        <p:spPr>
          <a:xfrm>
            <a:off x="7291549" y="2539040"/>
            <a:ext cx="829566" cy="759022"/>
          </a:xfrm>
          <a:prstGeom prst="can">
            <a:avLst>
              <a:gd name="adj" fmla="val 30333"/>
            </a:avLst>
          </a:prstGeom>
          <a:solidFill>
            <a:schemeClr val="tx2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  <a:latin typeface="+mn-lt"/>
              <a:ea typeface="+mn-ea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854" y="2641680"/>
            <a:ext cx="670289" cy="582860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7648500" y="2179040"/>
            <a:ext cx="136498" cy="409663"/>
            <a:chOff x="2146853" y="2179040"/>
            <a:chExt cx="136498" cy="409663"/>
          </a:xfrm>
        </p:grpSpPr>
        <p:cxnSp>
          <p:nvCxnSpPr>
            <p:cNvPr id="86" name="Straight Arrow Connector 85"/>
            <p:cNvCxnSpPr/>
            <p:nvPr/>
          </p:nvCxnSpPr>
          <p:spPr>
            <a:xfrm>
              <a:off x="2146853" y="2228703"/>
              <a:ext cx="0" cy="360000"/>
            </a:xfrm>
            <a:prstGeom prst="straightConnector1">
              <a:avLst/>
            </a:prstGeom>
            <a:ln w="31750" cap="rnd" cmpd="sng">
              <a:solidFill>
                <a:srgbClr val="FFC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>
              <a:off x="2283351" y="2179040"/>
              <a:ext cx="0" cy="360000"/>
            </a:xfrm>
            <a:prstGeom prst="straightConnector1">
              <a:avLst/>
            </a:prstGeom>
            <a:ln w="31750" cap="rnd" cmpd="sng">
              <a:solidFill>
                <a:srgbClr val="FFC000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8" name="Straight Arrow Connector 87"/>
          <p:cNvCxnSpPr/>
          <p:nvPr/>
        </p:nvCxnSpPr>
        <p:spPr>
          <a:xfrm flipH="1">
            <a:off x="2652890" y="1763061"/>
            <a:ext cx="1869028" cy="0"/>
          </a:xfrm>
          <a:prstGeom prst="straightConnector1">
            <a:avLst/>
          </a:prstGeom>
          <a:ln w="31750" cap="rnd" cmpd="sng">
            <a:solidFill>
              <a:schemeClr val="bg1">
                <a:lumMod val="90000"/>
                <a:lumOff val="10000"/>
              </a:schemeClr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H="1">
            <a:off x="5417963" y="1763061"/>
            <a:ext cx="1869028" cy="0"/>
          </a:xfrm>
          <a:prstGeom prst="straightConnector1">
            <a:avLst/>
          </a:prstGeom>
          <a:ln w="31750" cap="rnd" cmpd="sng">
            <a:solidFill>
              <a:schemeClr val="bg1">
                <a:lumMod val="90000"/>
                <a:lumOff val="10000"/>
              </a:schemeClr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2309824" y="4183638"/>
            <a:ext cx="100405" cy="222682"/>
            <a:chOff x="2309824" y="4183638"/>
            <a:chExt cx="100405" cy="222682"/>
          </a:xfrm>
        </p:grpSpPr>
        <p:sp>
          <p:nvSpPr>
            <p:cNvPr id="131" name="Triangle 130"/>
            <p:cNvSpPr/>
            <p:nvPr/>
          </p:nvSpPr>
          <p:spPr>
            <a:xfrm flipV="1">
              <a:off x="2337167" y="4270592"/>
              <a:ext cx="45719" cy="135728"/>
            </a:xfrm>
            <a:prstGeom prst="triangle">
              <a:avLst/>
            </a:prstGeom>
            <a:solidFill>
              <a:srgbClr val="A91F08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2" name="Oval 131"/>
            <p:cNvSpPr/>
            <p:nvPr/>
          </p:nvSpPr>
          <p:spPr>
            <a:xfrm>
              <a:off x="2309824" y="4183638"/>
              <a:ext cx="100405" cy="100406"/>
            </a:xfrm>
            <a:prstGeom prst="ellipse">
              <a:avLst/>
            </a:prstGeom>
            <a:solidFill>
              <a:srgbClr val="A91F08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467711" y="4048537"/>
            <a:ext cx="100405" cy="222682"/>
            <a:chOff x="2309824" y="4183638"/>
            <a:chExt cx="100405" cy="222682"/>
          </a:xfrm>
        </p:grpSpPr>
        <p:sp>
          <p:nvSpPr>
            <p:cNvPr id="43" name="Triangle 130"/>
            <p:cNvSpPr/>
            <p:nvPr/>
          </p:nvSpPr>
          <p:spPr>
            <a:xfrm flipV="1">
              <a:off x="2337167" y="4270592"/>
              <a:ext cx="45719" cy="135728"/>
            </a:xfrm>
            <a:prstGeom prst="triangle">
              <a:avLst/>
            </a:prstGeom>
            <a:solidFill>
              <a:srgbClr val="A91F08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2309824" y="4183638"/>
              <a:ext cx="100405" cy="100406"/>
            </a:xfrm>
            <a:prstGeom prst="ellipse">
              <a:avLst/>
            </a:prstGeom>
            <a:solidFill>
              <a:srgbClr val="A91F08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683310" y="3488831"/>
            <a:ext cx="100405" cy="222682"/>
            <a:chOff x="2309824" y="4183638"/>
            <a:chExt cx="100405" cy="222682"/>
          </a:xfrm>
        </p:grpSpPr>
        <p:sp>
          <p:nvSpPr>
            <p:cNvPr id="46" name="Triangle 130"/>
            <p:cNvSpPr/>
            <p:nvPr/>
          </p:nvSpPr>
          <p:spPr>
            <a:xfrm flipV="1">
              <a:off x="2337167" y="4270592"/>
              <a:ext cx="45719" cy="135728"/>
            </a:xfrm>
            <a:prstGeom prst="triangle">
              <a:avLst/>
            </a:prstGeom>
            <a:solidFill>
              <a:srgbClr val="A91F08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2309824" y="4183638"/>
              <a:ext cx="100405" cy="100406"/>
            </a:xfrm>
            <a:prstGeom prst="ellipse">
              <a:avLst/>
            </a:prstGeom>
            <a:solidFill>
              <a:srgbClr val="A91F08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510062" y="1167737"/>
            <a:ext cx="867545" cy="1006272"/>
            <a:chOff x="1785344" y="1155724"/>
            <a:chExt cx="867545" cy="1006272"/>
          </a:xfrm>
        </p:grpSpPr>
        <p:sp>
          <p:nvSpPr>
            <p:cNvPr id="48" name="Can 47"/>
            <p:cNvSpPr/>
            <p:nvPr/>
          </p:nvSpPr>
          <p:spPr>
            <a:xfrm>
              <a:off x="1872207" y="1583168"/>
              <a:ext cx="670289" cy="341957"/>
            </a:xfrm>
            <a:prstGeom prst="can">
              <a:avLst>
                <a:gd name="adj" fmla="val 50000"/>
              </a:avLst>
            </a:prstGeom>
            <a:solidFill>
              <a:schemeClr val="accent5">
                <a:lumMod val="95000"/>
              </a:schemeClr>
            </a:solidFill>
            <a:ln w="12700" cmpd="sng">
              <a:solidFill>
                <a:srgbClr val="535A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785344" y="1900386"/>
              <a:ext cx="86754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smtClean="0">
                  <a:solidFill>
                    <a:schemeClr val="bg1"/>
                  </a:solidFill>
                  <a:latin typeface="Verdana"/>
                  <a:cs typeface="Verdana"/>
                </a:rPr>
                <a:t>Helix P4D</a:t>
              </a:r>
              <a:endParaRPr lang="en-GB" dirty="0" smtClean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  <p:sp>
          <p:nvSpPr>
            <p:cNvPr id="54" name="Can 53"/>
            <p:cNvSpPr/>
            <p:nvPr/>
          </p:nvSpPr>
          <p:spPr>
            <a:xfrm>
              <a:off x="1872207" y="1369446"/>
              <a:ext cx="670289" cy="341957"/>
            </a:xfrm>
            <a:prstGeom prst="can">
              <a:avLst>
                <a:gd name="adj" fmla="val 50000"/>
              </a:avLst>
            </a:prstGeom>
            <a:solidFill>
              <a:schemeClr val="accent5">
                <a:lumMod val="95000"/>
              </a:schemeClr>
            </a:solidFill>
            <a:ln w="12700" cmpd="sng">
              <a:solidFill>
                <a:srgbClr val="535A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55" name="Can 54"/>
            <p:cNvSpPr/>
            <p:nvPr/>
          </p:nvSpPr>
          <p:spPr>
            <a:xfrm>
              <a:off x="1872207" y="1155724"/>
              <a:ext cx="670289" cy="341957"/>
            </a:xfrm>
            <a:prstGeom prst="can">
              <a:avLst>
                <a:gd name="adj" fmla="val 50000"/>
              </a:avLst>
            </a:prstGeom>
            <a:solidFill>
              <a:schemeClr val="accent5">
                <a:lumMod val="95000"/>
              </a:schemeClr>
            </a:solidFill>
            <a:ln w="12700" cmpd="sng">
              <a:solidFill>
                <a:srgbClr val="535A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963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Artifact manager?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Common artifact managers</a:t>
            </a:r>
          </a:p>
          <a:p>
            <a:pPr lvl="1"/>
            <a:r>
              <a:rPr lang="en-US" dirty="0" err="1"/>
              <a:t>Sonatype</a:t>
            </a:r>
            <a:r>
              <a:rPr lang="en-US" dirty="0"/>
              <a:t> Nexus</a:t>
            </a:r>
          </a:p>
          <a:p>
            <a:pPr lvl="1"/>
            <a:r>
              <a:rPr lang="en-US" dirty="0" err="1"/>
              <a:t>Artifactory</a:t>
            </a:r>
            <a:endParaRPr lang="en-US" dirty="0"/>
          </a:p>
          <a:p>
            <a:pPr lvl="1"/>
            <a:r>
              <a:rPr lang="en-US" dirty="0" err="1"/>
              <a:t>Nuget</a:t>
            </a:r>
            <a:r>
              <a:rPr lang="en-US" dirty="0"/>
              <a:t> (Windows specific)</a:t>
            </a:r>
          </a:p>
          <a:p>
            <a:pPr lvl="1"/>
            <a:r>
              <a:rPr lang="en-US" dirty="0"/>
              <a:t>Apache </a:t>
            </a:r>
            <a:r>
              <a:rPr lang="en-US" dirty="0" err="1" smtClean="0"/>
              <a:t>Archiva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071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Management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437968" y="1437967"/>
            <a:ext cx="8651357" cy="3119285"/>
            <a:chOff x="678427" y="1396440"/>
            <a:chExt cx="8990569" cy="282386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27" y="1396440"/>
              <a:ext cx="5049536" cy="2823860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  <a:effectLst>
              <a:outerShdw blurRad="50800" dist="76200" dir="8400000" algn="tl" rotWithShape="0">
                <a:prstClr val="black">
                  <a:alpha val="10000"/>
                </a:prstClr>
              </a:outerShdw>
            </a:effectLst>
            <a:scene3d>
              <a:camera prst="perspectiveFront" fov="3600000">
                <a:rot lat="0" lon="18299962" rev="0"/>
              </a:camera>
              <a:lightRig rig="threePt" dir="t"/>
            </a:scene3d>
            <a:sp3d/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437" y="1396440"/>
              <a:ext cx="5070687" cy="2823860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  <a:effectLst>
              <a:outerShdw blurRad="50800" dist="76200" dir="8400000" algn="tl" rotWithShape="0">
                <a:prstClr val="black">
                  <a:alpha val="10000"/>
                </a:prstClr>
              </a:outerShdw>
            </a:effectLst>
            <a:scene3d>
              <a:camera prst="perspectiveFront" fov="3600000">
                <a:rot lat="0" lon="18299962" rev="0"/>
              </a:camera>
              <a:lightRig rig="threePt" dir="t"/>
            </a:scene3d>
            <a:sp3d/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3597" y="1396440"/>
              <a:ext cx="5065399" cy="2823860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  <a:effectLst>
              <a:outerShdw blurRad="50800" dist="76200" dir="8400000" algn="tl" rotWithShape="0">
                <a:prstClr val="black">
                  <a:alpha val="10000"/>
                </a:prstClr>
              </a:outerShdw>
            </a:effectLst>
            <a:scene3d>
              <a:camera prst="perspectiveFront" fov="3600000">
                <a:rot lat="0" lon="18299962" rev="0"/>
              </a:camera>
              <a:lightRig rig="threePt" dir="t"/>
            </a:scene3d>
            <a:sp3d/>
          </p:spPr>
        </p:pic>
      </p:grp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406442" y="1175652"/>
            <a:ext cx="1923803" cy="1471683"/>
          </a:xfrm>
        </p:spPr>
        <p:txBody>
          <a:bodyPr>
            <a:normAutofit/>
          </a:bodyPr>
          <a:lstStyle/>
          <a:p>
            <a:r>
              <a:rPr lang="en-US" sz="1800" dirty="0" smtClean="0"/>
              <a:t>Browse</a:t>
            </a:r>
          </a:p>
          <a:p>
            <a:r>
              <a:rPr lang="en-US" sz="1800" dirty="0" smtClean="0"/>
              <a:t>Search</a:t>
            </a:r>
          </a:p>
          <a:p>
            <a:r>
              <a:rPr lang="en-US" sz="1800" dirty="0" smtClean="0"/>
              <a:t>Deploy</a:t>
            </a:r>
          </a:p>
        </p:txBody>
      </p:sp>
    </p:spTree>
    <p:extLst>
      <p:ext uri="{BB962C8B-B14F-4D97-AF65-F5344CB8AC3E}">
        <p14:creationId xmlns:p14="http://schemas.microsoft.com/office/powerpoint/2010/main" val="158871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Administration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In addition to regular Perforce users</a:t>
            </a:r>
          </a:p>
          <a:p>
            <a:endParaRPr lang="en-US" dirty="0" smtClean="0">
              <a:latin typeface="Verdana" charset="0"/>
              <a:ea typeface="Verdana" charset="0"/>
              <a:cs typeface="Verdana" charset="0"/>
            </a:endParaRPr>
          </a:p>
          <a:p>
            <a:pPr marL="279400" lvl="1" indent="0">
              <a:buNone/>
            </a:pPr>
            <a:r>
              <a:rPr lang="en-US" dirty="0" smtClean="0">
                <a:solidFill>
                  <a:srgbClr val="C00000"/>
                </a:solidFill>
                <a:latin typeface="Menlo" charset="0"/>
                <a:ea typeface="Menlo" charset="0"/>
                <a:cs typeface="Menlo" charset="0"/>
              </a:rPr>
              <a:t>anonymous</a:t>
            </a:r>
          </a:p>
          <a:p>
            <a:pPr marL="577850" lvl="2" indent="0">
              <a:buNone/>
            </a:pPr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Grant access to artifact depots for users without a login</a:t>
            </a:r>
          </a:p>
          <a:p>
            <a:pPr marL="577850" lvl="2" indent="0">
              <a:buNone/>
            </a:pPr>
            <a:endParaRPr lang="en-US" dirty="0" smtClean="0">
              <a:latin typeface="Verdana" charset="0"/>
              <a:ea typeface="Verdana" charset="0"/>
              <a:cs typeface="Verdana" charset="0"/>
            </a:endParaRPr>
          </a:p>
          <a:p>
            <a:pPr marL="279400" lvl="1" indent="0">
              <a:buNone/>
            </a:pPr>
            <a:r>
              <a:rPr lang="en-US" dirty="0" smtClean="0">
                <a:solidFill>
                  <a:srgbClr val="C00000"/>
                </a:solidFill>
                <a:latin typeface="Menlo" charset="0"/>
                <a:ea typeface="Menlo" charset="0"/>
                <a:cs typeface="Menlo" charset="0"/>
              </a:rPr>
              <a:t>hive</a:t>
            </a:r>
            <a:endParaRPr lang="en-US" dirty="0">
              <a:solidFill>
                <a:srgbClr val="C00000"/>
              </a:solidFill>
              <a:latin typeface="Menlo" charset="0"/>
              <a:ea typeface="Menlo" charset="0"/>
              <a:cs typeface="Menlo" charset="0"/>
            </a:endParaRPr>
          </a:p>
          <a:p>
            <a:pPr marL="577850" lvl="2" indent="0">
              <a:buNone/>
            </a:pPr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Grant access </a:t>
            </a:r>
            <a:r>
              <a:rPr lang="en-US" dirty="0">
                <a:latin typeface="Verdana" charset="0"/>
                <a:ea typeface="Verdana" charset="0"/>
                <a:cs typeface="Verdana" charset="0"/>
              </a:rPr>
              <a:t>to artifact depots </a:t>
            </a:r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for Hive </a:t>
            </a:r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to cache files</a:t>
            </a:r>
            <a:endParaRPr lang="en-US" dirty="0" smtClean="0"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62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Administration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42" y="1175652"/>
            <a:ext cx="2433011" cy="3288518"/>
          </a:xfrm>
        </p:spPr>
        <p:txBody>
          <a:bodyPr>
            <a:normAutofit/>
          </a:bodyPr>
          <a:lstStyle/>
          <a:p>
            <a:r>
              <a:rPr lang="en-US" sz="1800" dirty="0" smtClean="0"/>
              <a:t>Secure login</a:t>
            </a:r>
          </a:p>
          <a:p>
            <a:r>
              <a:rPr lang="en-US" sz="1800" dirty="0" smtClean="0"/>
              <a:t>Manage Repos</a:t>
            </a:r>
          </a:p>
          <a:p>
            <a:r>
              <a:rPr lang="en-US" sz="1800" dirty="0" smtClean="0"/>
              <a:t>Map Groups</a:t>
            </a:r>
          </a:p>
          <a:p>
            <a:r>
              <a:rPr lang="en-US" sz="1800" dirty="0" smtClean="0"/>
              <a:t>Permissions</a:t>
            </a:r>
          </a:p>
          <a:p>
            <a:r>
              <a:rPr lang="en-US" sz="1800" dirty="0" smtClean="0"/>
              <a:t>Obliterate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970" y="1585281"/>
            <a:ext cx="4067267" cy="2878889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50800" dist="76200" dir="8400000" algn="br" rotWithShape="0">
              <a:prstClr val="black">
                <a:alpha val="10000"/>
              </a:prstClr>
            </a:outerShdw>
          </a:effectLst>
          <a:scene3d>
            <a:camera prst="perspectiveFront" fov="3600000">
              <a:rot lat="0" lon="18299962" rev="0"/>
            </a:camera>
            <a:lightRig rig="threePt" dir="t"/>
          </a:scene3d>
          <a:sp3d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29" y="1585281"/>
            <a:ext cx="4005410" cy="2878889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50800" dist="76200" dir="8400000" algn="br" rotWithShape="0">
              <a:prstClr val="black">
                <a:alpha val="10000"/>
              </a:prstClr>
            </a:outerShdw>
          </a:effectLst>
          <a:scene3d>
            <a:camera prst="perspectiveFront" fov="3600000">
              <a:rot lat="0" lon="18299962" rev="0"/>
            </a:camera>
            <a:lightRig rig="threePt" dir="t"/>
          </a:scene3d>
          <a:sp3d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031" y="1585281"/>
            <a:ext cx="4005410" cy="2878889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50800" dist="76200" dir="8400000" algn="br" rotWithShape="0">
              <a:prstClr val="black">
                <a:alpha val="10000"/>
              </a:prstClr>
            </a:outerShdw>
          </a:effectLst>
          <a:scene3d>
            <a:camera prst="perspectiveFront" fov="3600000">
              <a:rot lat="0" lon="18299962" rev="0"/>
            </a:camera>
            <a:lightRig rig="threePt" dir="t"/>
          </a:scene3d>
          <a:sp3d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134" y="1585281"/>
            <a:ext cx="3963687" cy="2878888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50800" dist="76200" dir="8400000" algn="br" rotWithShape="0">
              <a:prstClr val="black">
                <a:alpha val="10000"/>
              </a:prstClr>
            </a:outerShdw>
          </a:effectLst>
          <a:scene3d>
            <a:camera prst="perspectiveFront" fov="3600000">
              <a:rot lat="0" lon="18299962" rev="0"/>
            </a:camera>
            <a:lightRig rig="threePt" dir="t"/>
          </a:scene3d>
          <a:sp3d/>
        </p:spPr>
      </p:pic>
    </p:spTree>
    <p:extLst>
      <p:ext uri="{BB962C8B-B14F-4D97-AF65-F5344CB8AC3E}">
        <p14:creationId xmlns:p14="http://schemas.microsoft.com/office/powerpoint/2010/main" val="212157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Browse anonymously</a:t>
            </a:r>
            <a:endParaRPr lang="en-US" dirty="0" smtClean="0"/>
          </a:p>
          <a:p>
            <a:r>
              <a:rPr lang="en-US" dirty="0" smtClean="0"/>
              <a:t>Login and Browse</a:t>
            </a:r>
          </a:p>
          <a:p>
            <a:r>
              <a:rPr lang="en-US" dirty="0" smtClean="0"/>
              <a:t>Search for Content</a:t>
            </a:r>
          </a:p>
          <a:p>
            <a:r>
              <a:rPr lang="en-US" dirty="0" smtClean="0"/>
              <a:t>Deploy an artifact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03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 Hive in the Workshop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42" y="1175652"/>
            <a:ext cx="3459705" cy="1311156"/>
          </a:xfrm>
        </p:spPr>
        <p:txBody>
          <a:bodyPr>
            <a:normAutofit/>
          </a:bodyPr>
          <a:lstStyle/>
          <a:p>
            <a:r>
              <a:rPr lang="en-US" sz="1800" dirty="0"/>
              <a:t>H</a:t>
            </a:r>
            <a:r>
              <a:rPr lang="en-US" sz="1800" dirty="0" smtClean="0"/>
              <a:t>elp develop plugins</a:t>
            </a:r>
          </a:p>
          <a:p>
            <a:r>
              <a:rPr lang="en-US" sz="1800" dirty="0" smtClean="0"/>
              <a:t>Suggest improvements</a:t>
            </a:r>
          </a:p>
          <a:p>
            <a:r>
              <a:rPr lang="en-US" sz="1800" dirty="0" smtClean="0"/>
              <a:t>Follow the activity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146" y="1482005"/>
            <a:ext cx="5800984" cy="3038376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8700000" algn="tl" rotWithShape="0">
              <a:srgbClr val="000000">
                <a:alpha val="10000"/>
              </a:srgbClr>
            </a:outerShdw>
          </a:effectLst>
          <a:scene3d>
            <a:camera prst="perspectiveFront" fov="3600000">
              <a:rot lat="0" lon="18899959" rev="0"/>
            </a:camera>
            <a:lightRig rig="threePt" dir="t"/>
          </a:scene3d>
          <a:sp3d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54" y="2189856"/>
            <a:ext cx="2112880" cy="281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2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95524" y="3620976"/>
            <a:ext cx="4961931" cy="565020"/>
          </a:xfrm>
        </p:spPr>
        <p:txBody>
          <a:bodyPr>
            <a:normAutofit/>
          </a:bodyPr>
          <a:lstStyle/>
          <a:p>
            <a:r>
              <a:rPr lang="en-US" sz="1400" b="0" dirty="0" err="1"/>
              <a:t>pallen@perforce.com</a:t>
            </a:r>
            <a:endParaRPr lang="en-US" sz="1400" b="0" dirty="0"/>
          </a:p>
          <a:p>
            <a:r>
              <a:rPr lang="en-US" sz="1400" b="0" dirty="0" err="1" smtClean="0"/>
              <a:t>sknop@perforce.com</a:t>
            </a:r>
            <a:endParaRPr lang="en-US" sz="1400" b="0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012091" y="4432607"/>
            <a:ext cx="1427300" cy="423225"/>
          </a:xfrm>
        </p:spPr>
        <p:txBody>
          <a:bodyPr>
            <a:noAutofit/>
          </a:bodyPr>
          <a:lstStyle/>
          <a:p>
            <a:r>
              <a:rPr lang="en-US" sz="1200" b="0" dirty="0"/>
              <a:t>@p4paul</a:t>
            </a:r>
          </a:p>
          <a:p>
            <a:r>
              <a:rPr lang="en-US" sz="1200" b="0" dirty="0" smtClean="0"/>
              <a:t>@p4sven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95" y="4438135"/>
            <a:ext cx="504985" cy="5049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0" t="12760" r="13065" b="9821"/>
          <a:stretch/>
        </p:blipFill>
        <p:spPr>
          <a:xfrm>
            <a:off x="5294670" y="304368"/>
            <a:ext cx="2179177" cy="306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9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an Artifact?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‘... one </a:t>
            </a:r>
            <a:r>
              <a:rPr lang="en-US" i="1" dirty="0"/>
              <a:t>of many kinds of tangible by-products produced during the development of software</a:t>
            </a:r>
            <a:r>
              <a:rPr lang="en-US" i="1" dirty="0" smtClean="0"/>
              <a:t>.’</a:t>
            </a:r>
          </a:p>
          <a:p>
            <a:pPr marL="0" indent="0" algn="r">
              <a:buNone/>
            </a:pPr>
            <a:r>
              <a:rPr lang="en-US" sz="1800" b="1" dirty="0"/>
              <a:t>Wikipedia: Artifact (software development)</a:t>
            </a:r>
          </a:p>
          <a:p>
            <a:endParaRPr lang="en-US" dirty="0" smtClean="0"/>
          </a:p>
          <a:p>
            <a:r>
              <a:rPr lang="en-US" dirty="0" smtClean="0"/>
              <a:t>Typically generated through a build process</a:t>
            </a:r>
          </a:p>
          <a:p>
            <a:pPr lvl="1"/>
            <a:r>
              <a:rPr lang="en-US" dirty="0" smtClean="0"/>
              <a:t>Intermediary artifacts such as Java jar files or DLLs</a:t>
            </a:r>
          </a:p>
          <a:p>
            <a:pPr lvl="1"/>
            <a:r>
              <a:rPr lang="en-US" dirty="0" smtClean="0"/>
              <a:t>Containers or Executables</a:t>
            </a:r>
          </a:p>
          <a:p>
            <a:pPr lvl="1"/>
            <a:endParaRPr lang="en-US" dirty="0"/>
          </a:p>
          <a:p>
            <a:r>
              <a:rPr lang="en-US" b="1" dirty="0" smtClean="0"/>
              <a:t>Metadata</a:t>
            </a:r>
            <a:r>
              <a:rPr lang="en-US" dirty="0" smtClean="0"/>
              <a:t> describes details such as version or build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4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Lifecycle </a:t>
            </a:r>
            <a:r>
              <a:rPr lang="en-US" dirty="0" smtClean="0"/>
              <a:t>of an Artifact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Build processes</a:t>
            </a:r>
          </a:p>
          <a:p>
            <a:pPr lvl="1"/>
            <a:r>
              <a:rPr lang="en-US" dirty="0" smtClean="0"/>
              <a:t>Consume artifacts</a:t>
            </a:r>
          </a:p>
          <a:p>
            <a:pPr lvl="1"/>
            <a:r>
              <a:rPr lang="en-US" dirty="0" smtClean="0"/>
              <a:t>Generate (intermediate) artifacts</a:t>
            </a:r>
          </a:p>
          <a:p>
            <a:pPr lvl="1"/>
            <a:r>
              <a:rPr lang="en-US" dirty="0" smtClean="0"/>
              <a:t>Produce (deployable) artifacts</a:t>
            </a:r>
          </a:p>
          <a:p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3716425" y="4068547"/>
            <a:ext cx="1923733" cy="863849"/>
            <a:chOff x="6771838" y="2000010"/>
            <a:chExt cx="1923733" cy="863849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71838" y="2645253"/>
              <a:ext cx="1923733" cy="218606"/>
            </a:xfrm>
            <a:prstGeom prst="rect">
              <a:avLst/>
            </a:prstGeom>
          </p:spPr>
        </p:pic>
        <p:sp>
          <p:nvSpPr>
            <p:cNvPr id="34" name="Cloud 33"/>
            <p:cNvSpPr/>
            <p:nvPr/>
          </p:nvSpPr>
          <p:spPr>
            <a:xfrm rot="21157208" flipV="1">
              <a:off x="7252475" y="2000010"/>
              <a:ext cx="950727" cy="617228"/>
            </a:xfrm>
            <a:prstGeom prst="cloud">
              <a:avLst/>
            </a:prstGeom>
            <a:solidFill>
              <a:schemeClr val="accent5">
                <a:lumMod val="95000"/>
              </a:schemeClr>
            </a:solidFill>
            <a:ln w="19050" cmpd="sng">
              <a:solidFill>
                <a:srgbClr val="535A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72427" y="3551871"/>
            <a:ext cx="1754554" cy="359579"/>
            <a:chOff x="4672427" y="3551871"/>
            <a:chExt cx="1754554" cy="628936"/>
          </a:xfrm>
        </p:grpSpPr>
        <p:cxnSp>
          <p:nvCxnSpPr>
            <p:cNvPr id="22" name="Straight Arrow Connector 21"/>
            <p:cNvCxnSpPr/>
            <p:nvPr/>
          </p:nvCxnSpPr>
          <p:spPr>
            <a:xfrm flipV="1">
              <a:off x="4672427" y="3551871"/>
              <a:ext cx="0" cy="623074"/>
            </a:xfrm>
            <a:prstGeom prst="straightConnector1">
              <a:avLst/>
            </a:prstGeom>
            <a:ln w="31750">
              <a:solidFill>
                <a:srgbClr val="3B343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6426981" y="3557733"/>
              <a:ext cx="0" cy="623074"/>
            </a:xfrm>
            <a:prstGeom prst="straightConnector1">
              <a:avLst/>
            </a:prstGeom>
            <a:ln w="31750">
              <a:solidFill>
                <a:srgbClr val="3B343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7839373" y="3552510"/>
            <a:ext cx="7570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231F20"/>
                </a:solidFill>
              </a:rPr>
              <a:t>Artifact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2214733" y="2831795"/>
            <a:ext cx="599985" cy="957471"/>
            <a:chOff x="1872207" y="1155724"/>
            <a:chExt cx="670289" cy="1069665"/>
          </a:xfrm>
        </p:grpSpPr>
        <p:sp>
          <p:nvSpPr>
            <p:cNvPr id="38" name="Can 37"/>
            <p:cNvSpPr/>
            <p:nvPr/>
          </p:nvSpPr>
          <p:spPr>
            <a:xfrm>
              <a:off x="1872207" y="1583168"/>
              <a:ext cx="670289" cy="341957"/>
            </a:xfrm>
            <a:prstGeom prst="can">
              <a:avLst>
                <a:gd name="adj" fmla="val 50000"/>
              </a:avLst>
            </a:prstGeom>
            <a:solidFill>
              <a:schemeClr val="accent5">
                <a:lumMod val="95000"/>
              </a:schemeClr>
            </a:solidFill>
            <a:ln w="12700" cmpd="sng">
              <a:solidFill>
                <a:srgbClr val="535A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940673" y="1933127"/>
              <a:ext cx="556889" cy="292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100" dirty="0" smtClean="0">
                  <a:solidFill>
                    <a:schemeClr val="bg1"/>
                  </a:solidFill>
                  <a:latin typeface="Verdana"/>
                  <a:cs typeface="Verdana"/>
                </a:rPr>
                <a:t>SCM</a:t>
              </a:r>
              <a:endParaRPr lang="en-GB" dirty="0" smtClean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  <p:sp>
          <p:nvSpPr>
            <p:cNvPr id="40" name="Can 39"/>
            <p:cNvSpPr/>
            <p:nvPr/>
          </p:nvSpPr>
          <p:spPr>
            <a:xfrm>
              <a:off x="1872207" y="1369446"/>
              <a:ext cx="670289" cy="341957"/>
            </a:xfrm>
            <a:prstGeom prst="can">
              <a:avLst>
                <a:gd name="adj" fmla="val 50000"/>
              </a:avLst>
            </a:prstGeom>
            <a:solidFill>
              <a:schemeClr val="accent5">
                <a:lumMod val="95000"/>
              </a:schemeClr>
            </a:solidFill>
            <a:ln w="12700" cmpd="sng">
              <a:solidFill>
                <a:srgbClr val="535A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42" name="Can 41"/>
            <p:cNvSpPr/>
            <p:nvPr/>
          </p:nvSpPr>
          <p:spPr>
            <a:xfrm>
              <a:off x="1872207" y="1155724"/>
              <a:ext cx="670289" cy="341957"/>
            </a:xfrm>
            <a:prstGeom prst="can">
              <a:avLst>
                <a:gd name="adj" fmla="val 50000"/>
              </a:avLst>
            </a:prstGeom>
            <a:solidFill>
              <a:schemeClr val="accent5">
                <a:lumMod val="95000"/>
              </a:schemeClr>
            </a:solidFill>
            <a:ln w="12700" cmpd="sng">
              <a:solidFill>
                <a:srgbClr val="535A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96985" y="2880694"/>
            <a:ext cx="804794" cy="661583"/>
            <a:chOff x="1079221" y="2772180"/>
            <a:chExt cx="859692" cy="706712"/>
          </a:xfrm>
        </p:grpSpPr>
        <p:grpSp>
          <p:nvGrpSpPr>
            <p:cNvPr id="44" name="Group 43"/>
            <p:cNvGrpSpPr/>
            <p:nvPr/>
          </p:nvGrpSpPr>
          <p:grpSpPr>
            <a:xfrm>
              <a:off x="1079221" y="2772180"/>
              <a:ext cx="859692" cy="590156"/>
              <a:chOff x="861225" y="1890072"/>
              <a:chExt cx="859692" cy="590156"/>
            </a:xfrm>
          </p:grpSpPr>
          <p:cxnSp>
            <p:nvCxnSpPr>
              <p:cNvPr id="46" name="Straight Arrow Connector 45"/>
              <p:cNvCxnSpPr/>
              <p:nvPr/>
            </p:nvCxnSpPr>
            <p:spPr>
              <a:xfrm flipV="1">
                <a:off x="1099875" y="1980581"/>
                <a:ext cx="583520" cy="2295"/>
              </a:xfrm>
              <a:prstGeom prst="straightConnector1">
                <a:avLst/>
              </a:prstGeom>
              <a:ln w="317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Group 46"/>
              <p:cNvGrpSpPr/>
              <p:nvPr/>
            </p:nvGrpSpPr>
            <p:grpSpPr>
              <a:xfrm>
                <a:off x="861225" y="1890072"/>
                <a:ext cx="859692" cy="590156"/>
                <a:chOff x="2693134" y="1981594"/>
                <a:chExt cx="859692" cy="590156"/>
              </a:xfrm>
            </p:grpSpPr>
            <p:grpSp>
              <p:nvGrpSpPr>
                <p:cNvPr id="48" name="Group 47"/>
                <p:cNvGrpSpPr/>
                <p:nvPr/>
              </p:nvGrpSpPr>
              <p:grpSpPr>
                <a:xfrm>
                  <a:off x="2693134" y="1981594"/>
                  <a:ext cx="859692" cy="590156"/>
                  <a:chOff x="2693134" y="1981594"/>
                  <a:chExt cx="859692" cy="590156"/>
                </a:xfrm>
              </p:grpSpPr>
              <p:sp>
                <p:nvSpPr>
                  <p:cNvPr id="50" name="Rounded Rectangle 49"/>
                  <p:cNvSpPr/>
                  <p:nvPr/>
                </p:nvSpPr>
                <p:spPr>
                  <a:xfrm>
                    <a:off x="2693134" y="1981594"/>
                    <a:ext cx="859692" cy="590156"/>
                  </a:xfrm>
                  <a:prstGeom prst="roundRect">
                    <a:avLst>
                      <a:gd name="adj" fmla="val 9673"/>
                    </a:avLst>
                  </a:prstGeom>
                  <a:solidFill>
                    <a:schemeClr val="bg1">
                      <a:lumMod val="90000"/>
                      <a:lumOff val="10000"/>
                    </a:schemeClr>
                  </a:solidFill>
                  <a:ln w="19050">
                    <a:solidFill>
                      <a:srgbClr val="3B343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600" dirty="0"/>
                  </a:p>
                </p:txBody>
              </p:sp>
              <p:sp>
                <p:nvSpPr>
                  <p:cNvPr id="51" name="Rounded Rectangle 50"/>
                  <p:cNvSpPr/>
                  <p:nvPr/>
                </p:nvSpPr>
                <p:spPr>
                  <a:xfrm>
                    <a:off x="2702261" y="1990396"/>
                    <a:ext cx="841439" cy="489280"/>
                  </a:xfrm>
                  <a:prstGeom prst="roundRect">
                    <a:avLst>
                      <a:gd name="adj" fmla="val 11182"/>
                    </a:avLst>
                  </a:prstGeom>
                  <a:solidFill>
                    <a:schemeClr val="accent6"/>
                  </a:solidFill>
                  <a:ln w="19050">
                    <a:solidFill>
                      <a:srgbClr val="3B343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900" dirty="0" smtClean="0">
                        <a:solidFill>
                          <a:schemeClr val="bg1"/>
                        </a:solidFill>
                        <a:latin typeface="Courier New"/>
                        <a:cs typeface="Courier New"/>
                      </a:rPr>
                      <a:t>1010110011100111</a:t>
                    </a:r>
                    <a:endParaRPr lang="en-US" sz="200" dirty="0">
                      <a:solidFill>
                        <a:schemeClr val="bg1"/>
                      </a:solidFill>
                      <a:latin typeface="Courier New"/>
                      <a:cs typeface="Courier New"/>
                    </a:endParaRPr>
                  </a:p>
                </p:txBody>
              </p:sp>
            </p:grpSp>
            <p:sp>
              <p:nvSpPr>
                <p:cNvPr id="49" name="Oval 48"/>
                <p:cNvSpPr/>
                <p:nvPr/>
              </p:nvSpPr>
              <p:spPr>
                <a:xfrm>
                  <a:off x="3100121" y="2508250"/>
                  <a:ext cx="45719" cy="45719"/>
                </a:xfrm>
                <a:prstGeom prst="ellipse">
                  <a:avLst/>
                </a:prstGeom>
                <a:solidFill>
                  <a:schemeClr val="accent6"/>
                </a:solidFill>
                <a:ln w="6350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  <a:latin typeface="+mn-lt"/>
                    <a:ea typeface="+mn-ea"/>
                  </a:endParaRPr>
                </a:p>
              </p:txBody>
            </p:sp>
          </p:grpSp>
        </p:grpSp>
        <p:sp>
          <p:nvSpPr>
            <p:cNvPr id="45" name="Rounded Rectangle 44"/>
            <p:cNvSpPr/>
            <p:nvPr/>
          </p:nvSpPr>
          <p:spPr>
            <a:xfrm>
              <a:off x="1334913" y="3405867"/>
              <a:ext cx="348308" cy="73025"/>
            </a:xfrm>
            <a:prstGeom prst="roundRect">
              <a:avLst>
                <a:gd name="adj" fmla="val 34001"/>
              </a:avLst>
            </a:prstGeom>
            <a:solidFill>
              <a:srgbClr val="3B3436"/>
            </a:solidFill>
            <a:ln w="28575" cmpd="sng">
              <a:solidFill>
                <a:srgbClr val="3B343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95640" y="3733601"/>
            <a:ext cx="804794" cy="661583"/>
            <a:chOff x="1079221" y="2772180"/>
            <a:chExt cx="859692" cy="706712"/>
          </a:xfrm>
        </p:grpSpPr>
        <p:grpSp>
          <p:nvGrpSpPr>
            <p:cNvPr id="53" name="Group 52"/>
            <p:cNvGrpSpPr/>
            <p:nvPr/>
          </p:nvGrpSpPr>
          <p:grpSpPr>
            <a:xfrm>
              <a:off x="1079221" y="2772180"/>
              <a:ext cx="859692" cy="590156"/>
              <a:chOff x="861225" y="1890072"/>
              <a:chExt cx="859692" cy="590156"/>
            </a:xfrm>
          </p:grpSpPr>
          <p:cxnSp>
            <p:nvCxnSpPr>
              <p:cNvPr id="55" name="Straight Arrow Connector 54"/>
              <p:cNvCxnSpPr/>
              <p:nvPr/>
            </p:nvCxnSpPr>
            <p:spPr>
              <a:xfrm flipV="1">
                <a:off x="1099875" y="1980581"/>
                <a:ext cx="583520" cy="2295"/>
              </a:xfrm>
              <a:prstGeom prst="straightConnector1">
                <a:avLst/>
              </a:prstGeom>
              <a:ln w="317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6" name="Group 55"/>
              <p:cNvGrpSpPr/>
              <p:nvPr/>
            </p:nvGrpSpPr>
            <p:grpSpPr>
              <a:xfrm>
                <a:off x="861225" y="1890072"/>
                <a:ext cx="859692" cy="590156"/>
                <a:chOff x="2693134" y="1981594"/>
                <a:chExt cx="859692" cy="590156"/>
              </a:xfrm>
            </p:grpSpPr>
            <p:grpSp>
              <p:nvGrpSpPr>
                <p:cNvPr id="57" name="Group 56"/>
                <p:cNvGrpSpPr/>
                <p:nvPr/>
              </p:nvGrpSpPr>
              <p:grpSpPr>
                <a:xfrm>
                  <a:off x="2693134" y="1981594"/>
                  <a:ext cx="859692" cy="590156"/>
                  <a:chOff x="2693134" y="1981594"/>
                  <a:chExt cx="859692" cy="590156"/>
                </a:xfrm>
              </p:grpSpPr>
              <p:sp>
                <p:nvSpPr>
                  <p:cNvPr id="59" name="Rounded Rectangle 58"/>
                  <p:cNvSpPr/>
                  <p:nvPr/>
                </p:nvSpPr>
                <p:spPr>
                  <a:xfrm>
                    <a:off x="2693134" y="1981594"/>
                    <a:ext cx="859692" cy="590156"/>
                  </a:xfrm>
                  <a:prstGeom prst="roundRect">
                    <a:avLst>
                      <a:gd name="adj" fmla="val 9673"/>
                    </a:avLst>
                  </a:prstGeom>
                  <a:solidFill>
                    <a:schemeClr val="bg1">
                      <a:lumMod val="90000"/>
                      <a:lumOff val="10000"/>
                    </a:schemeClr>
                  </a:solidFill>
                  <a:ln w="19050">
                    <a:solidFill>
                      <a:srgbClr val="3B343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600" dirty="0"/>
                  </a:p>
                </p:txBody>
              </p:sp>
              <p:sp>
                <p:nvSpPr>
                  <p:cNvPr id="60" name="Rounded Rectangle 59"/>
                  <p:cNvSpPr/>
                  <p:nvPr/>
                </p:nvSpPr>
                <p:spPr>
                  <a:xfrm>
                    <a:off x="2702261" y="1990396"/>
                    <a:ext cx="841439" cy="489280"/>
                  </a:xfrm>
                  <a:prstGeom prst="roundRect">
                    <a:avLst>
                      <a:gd name="adj" fmla="val 11182"/>
                    </a:avLst>
                  </a:prstGeom>
                  <a:solidFill>
                    <a:schemeClr val="accent6"/>
                  </a:solidFill>
                  <a:ln w="19050">
                    <a:solidFill>
                      <a:srgbClr val="3B343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900" dirty="0" smtClean="0">
                        <a:solidFill>
                          <a:schemeClr val="bg1"/>
                        </a:solidFill>
                        <a:latin typeface="Courier New"/>
                        <a:cs typeface="Courier New"/>
                      </a:rPr>
                      <a:t>1010110011100111</a:t>
                    </a:r>
                    <a:endParaRPr lang="en-US" sz="100" dirty="0">
                      <a:solidFill>
                        <a:schemeClr val="bg1"/>
                      </a:solidFill>
                      <a:latin typeface="Courier New"/>
                      <a:cs typeface="Courier New"/>
                    </a:endParaRPr>
                  </a:p>
                </p:txBody>
              </p:sp>
            </p:grpSp>
            <p:sp>
              <p:nvSpPr>
                <p:cNvPr id="58" name="Oval 57"/>
                <p:cNvSpPr/>
                <p:nvPr/>
              </p:nvSpPr>
              <p:spPr>
                <a:xfrm>
                  <a:off x="3100121" y="2508250"/>
                  <a:ext cx="45719" cy="45719"/>
                </a:xfrm>
                <a:prstGeom prst="ellipse">
                  <a:avLst/>
                </a:prstGeom>
                <a:solidFill>
                  <a:schemeClr val="accent6"/>
                </a:solidFill>
                <a:ln w="6350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  <a:latin typeface="+mn-lt"/>
                    <a:ea typeface="+mn-ea"/>
                  </a:endParaRPr>
                </a:p>
              </p:txBody>
            </p:sp>
          </p:grpSp>
        </p:grpSp>
        <p:sp>
          <p:nvSpPr>
            <p:cNvPr id="54" name="Rounded Rectangle 53"/>
            <p:cNvSpPr/>
            <p:nvPr/>
          </p:nvSpPr>
          <p:spPr>
            <a:xfrm>
              <a:off x="1334913" y="3405867"/>
              <a:ext cx="348308" cy="73025"/>
            </a:xfrm>
            <a:prstGeom prst="roundRect">
              <a:avLst>
                <a:gd name="adj" fmla="val 34001"/>
              </a:avLst>
            </a:prstGeom>
            <a:solidFill>
              <a:srgbClr val="3B3436"/>
            </a:solidFill>
            <a:ln w="28575" cmpd="sng">
              <a:solidFill>
                <a:srgbClr val="3B343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3674870" y="3072714"/>
            <a:ext cx="3302001" cy="298451"/>
            <a:chOff x="2735384" y="2402987"/>
            <a:chExt cx="3302001" cy="298451"/>
          </a:xfrm>
        </p:grpSpPr>
        <p:sp>
          <p:nvSpPr>
            <p:cNvPr id="62" name="Can 61"/>
            <p:cNvSpPr/>
            <p:nvPr/>
          </p:nvSpPr>
          <p:spPr>
            <a:xfrm rot="5400000">
              <a:off x="3147890" y="1990482"/>
              <a:ext cx="298450" cy="1123461"/>
            </a:xfrm>
            <a:prstGeom prst="can">
              <a:avLst>
                <a:gd name="adj" fmla="val 85106"/>
              </a:avLst>
            </a:prstGeom>
            <a:solidFill>
              <a:schemeClr val="accent5">
                <a:lumMod val="95000"/>
              </a:schemeClr>
            </a:solidFill>
            <a:ln w="19050" cmpd="sng">
              <a:solidFill>
                <a:srgbClr val="3B343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63" name="Can 62"/>
            <p:cNvSpPr/>
            <p:nvPr/>
          </p:nvSpPr>
          <p:spPr>
            <a:xfrm rot="5400000">
              <a:off x="4332043" y="1621327"/>
              <a:ext cx="298450" cy="1861771"/>
            </a:xfrm>
            <a:prstGeom prst="can">
              <a:avLst>
                <a:gd name="adj" fmla="val 85106"/>
              </a:avLst>
            </a:prstGeom>
            <a:solidFill>
              <a:schemeClr val="accent5">
                <a:lumMod val="95000"/>
              </a:schemeClr>
            </a:solidFill>
            <a:ln w="19050" cmpd="sng">
              <a:solidFill>
                <a:srgbClr val="3B343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100" dirty="0" smtClean="0">
                  <a:solidFill>
                    <a:schemeClr val="bg1"/>
                  </a:solidFill>
                  <a:latin typeface="+mn-lt"/>
                  <a:ea typeface="+mn-ea"/>
                </a:rPr>
                <a:t>CI Build pipeline</a:t>
              </a:r>
              <a:endParaRPr lang="en-US" sz="1100" dirty="0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64" name="Can 63"/>
            <p:cNvSpPr/>
            <p:nvPr/>
          </p:nvSpPr>
          <p:spPr>
            <a:xfrm rot="5400000">
              <a:off x="5443660" y="2107711"/>
              <a:ext cx="298450" cy="889001"/>
            </a:xfrm>
            <a:prstGeom prst="can">
              <a:avLst>
                <a:gd name="adj" fmla="val 85106"/>
              </a:avLst>
            </a:prstGeom>
            <a:solidFill>
              <a:schemeClr val="accent5">
                <a:lumMod val="95000"/>
              </a:schemeClr>
            </a:solidFill>
            <a:ln w="19050" cmpd="sng">
              <a:solidFill>
                <a:srgbClr val="3B343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7902071" y="2913359"/>
            <a:ext cx="633048" cy="537308"/>
            <a:chOff x="7729414" y="2842846"/>
            <a:chExt cx="636957" cy="488462"/>
          </a:xfrm>
        </p:grpSpPr>
        <p:sp>
          <p:nvSpPr>
            <p:cNvPr id="66" name="Trapezoid 65"/>
            <p:cNvSpPr/>
            <p:nvPr/>
          </p:nvSpPr>
          <p:spPr>
            <a:xfrm rot="16200000">
              <a:off x="7643445" y="2928815"/>
              <a:ext cx="488462" cy="316523"/>
            </a:xfrm>
            <a:prstGeom prst="trapezoid">
              <a:avLst/>
            </a:prstGeom>
            <a:solidFill>
              <a:schemeClr val="accent5">
                <a:lumMod val="75000"/>
              </a:schemeClr>
            </a:solidFill>
            <a:ln w="19050" cmpd="sng">
              <a:solidFill>
                <a:schemeClr val="bg1">
                  <a:lumMod val="90000"/>
                  <a:lumOff val="1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67" name="Trapezoid 66"/>
            <p:cNvSpPr/>
            <p:nvPr/>
          </p:nvSpPr>
          <p:spPr>
            <a:xfrm rot="5400000">
              <a:off x="7963740" y="2928677"/>
              <a:ext cx="488462" cy="316800"/>
            </a:xfrm>
            <a:prstGeom prst="trapezoid">
              <a:avLst/>
            </a:prstGeom>
            <a:solidFill>
              <a:schemeClr val="accent5">
                <a:lumMod val="95000"/>
              </a:schemeClr>
            </a:solidFill>
            <a:ln w="19050" cmpd="sng">
              <a:solidFill>
                <a:schemeClr val="bg1">
                  <a:lumMod val="90000"/>
                  <a:lumOff val="1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cxnSp>
        <p:nvCxnSpPr>
          <p:cNvPr id="68" name="Straight Arrow Connector 67"/>
          <p:cNvCxnSpPr/>
          <p:nvPr/>
        </p:nvCxnSpPr>
        <p:spPr>
          <a:xfrm flipV="1">
            <a:off x="1593831" y="3207665"/>
            <a:ext cx="406049" cy="1"/>
          </a:xfrm>
          <a:prstGeom prst="straightConnector1">
            <a:avLst/>
          </a:prstGeom>
          <a:ln w="31750">
            <a:solidFill>
              <a:srgbClr val="3B343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3035253" y="3217914"/>
            <a:ext cx="406049" cy="1"/>
          </a:xfrm>
          <a:prstGeom prst="straightConnector1">
            <a:avLst/>
          </a:prstGeom>
          <a:ln w="31750">
            <a:solidFill>
              <a:srgbClr val="3B343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7253009" y="3208437"/>
            <a:ext cx="406049" cy="1"/>
          </a:xfrm>
          <a:prstGeom prst="straightConnector1">
            <a:avLst/>
          </a:prstGeom>
          <a:ln w="31750">
            <a:solidFill>
              <a:srgbClr val="3B343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5927563" y="4143658"/>
            <a:ext cx="978142" cy="874609"/>
            <a:chOff x="2775853" y="1527648"/>
            <a:chExt cx="978142" cy="874609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75853" y="2080368"/>
              <a:ext cx="978142" cy="321889"/>
            </a:xfrm>
            <a:prstGeom prst="rect">
              <a:avLst/>
            </a:prstGeom>
          </p:spPr>
        </p:pic>
        <p:sp>
          <p:nvSpPr>
            <p:cNvPr id="28" name="Can 27"/>
            <p:cNvSpPr/>
            <p:nvPr/>
          </p:nvSpPr>
          <p:spPr>
            <a:xfrm>
              <a:off x="2929780" y="1527648"/>
              <a:ext cx="670289" cy="420422"/>
            </a:xfrm>
            <a:prstGeom prst="can">
              <a:avLst>
                <a:gd name="adj" fmla="val 41681"/>
              </a:avLst>
            </a:prstGeom>
            <a:solidFill>
              <a:schemeClr val="accent5">
                <a:lumMod val="95000"/>
              </a:schemeClr>
            </a:solidFill>
            <a:ln w="12700" cmpd="sng">
              <a:solidFill>
                <a:srgbClr val="535A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6905705" y="3908098"/>
            <a:ext cx="1310218" cy="430985"/>
            <a:chOff x="4093308" y="2713048"/>
            <a:chExt cx="581086" cy="623878"/>
          </a:xfrm>
        </p:grpSpPr>
        <p:cxnSp>
          <p:nvCxnSpPr>
            <p:cNvPr id="72" name="Straight Arrow Connector 71"/>
            <p:cNvCxnSpPr/>
            <p:nvPr/>
          </p:nvCxnSpPr>
          <p:spPr>
            <a:xfrm flipV="1">
              <a:off x="4674394" y="2713048"/>
              <a:ext cx="0" cy="623074"/>
            </a:xfrm>
            <a:prstGeom prst="straightConnector1">
              <a:avLst/>
            </a:prstGeom>
            <a:ln w="31750" cap="rnd">
              <a:solidFill>
                <a:schemeClr val="bg1">
                  <a:lumMod val="90000"/>
                  <a:lumOff val="1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V="1">
              <a:off x="4093308" y="3336926"/>
              <a:ext cx="580292" cy="0"/>
            </a:xfrm>
            <a:prstGeom prst="line">
              <a:avLst/>
            </a:prstGeom>
            <a:ln w="31750" cap="rnd">
              <a:solidFill>
                <a:schemeClr val="bg1">
                  <a:lumMod val="90000"/>
                  <a:lumOff val="10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0362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an Artifact Manager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Storage of artifacts with their Metadata</a:t>
            </a:r>
          </a:p>
          <a:p>
            <a:endParaRPr lang="en-US" dirty="0"/>
          </a:p>
          <a:p>
            <a:r>
              <a:rPr lang="en-US" dirty="0" smtClean="0"/>
              <a:t>Distribution through standardized access</a:t>
            </a:r>
          </a:p>
          <a:p>
            <a:endParaRPr lang="en-US" dirty="0" smtClean="0"/>
          </a:p>
          <a:p>
            <a:r>
              <a:rPr lang="en-US" dirty="0" smtClean="0"/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80969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Hive?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have an artifact storage – it is called Helix!</a:t>
            </a:r>
          </a:p>
          <a:p>
            <a:pPr lvl="1"/>
            <a:r>
              <a:rPr lang="en-US" dirty="0" smtClean="0"/>
              <a:t>Storage, Security, Replication ...</a:t>
            </a:r>
          </a:p>
          <a:p>
            <a:endParaRPr lang="en-US" dirty="0" smtClean="0"/>
          </a:p>
          <a:p>
            <a:r>
              <a:rPr lang="en-US" dirty="0" smtClean="0"/>
              <a:t>Needs common interfaces</a:t>
            </a:r>
          </a:p>
          <a:p>
            <a:pPr lvl="1"/>
            <a:r>
              <a:rPr lang="en-US" dirty="0" smtClean="0"/>
              <a:t>Accessibility for consumers</a:t>
            </a:r>
          </a:p>
          <a:p>
            <a:pPr lvl="1"/>
            <a:r>
              <a:rPr lang="en-US" dirty="0" smtClean="0"/>
              <a:t>Browse, search and deploy</a:t>
            </a:r>
          </a:p>
          <a:p>
            <a:pPr lvl="1"/>
            <a:r>
              <a:rPr lang="en-US" dirty="0" smtClean="0"/>
              <a:t>Management for setup, permission and cleanup</a:t>
            </a:r>
            <a:endParaRPr lang="en-US" dirty="0"/>
          </a:p>
        </p:txBody>
      </p:sp>
      <p:pic>
        <p:nvPicPr>
          <p:cNvPr id="4" name="Picture 3" descr="H_Hex_Facet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411" y="1908453"/>
            <a:ext cx="1870872" cy="212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6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Stores and makes accessible your artifacts</a:t>
            </a:r>
          </a:p>
          <a:p>
            <a:endParaRPr lang="en-US" dirty="0" smtClean="0"/>
          </a:p>
          <a:p>
            <a:r>
              <a:rPr lang="en-US" dirty="0" smtClean="0"/>
              <a:t>Prototype of an Artifact Manager built on Helix</a:t>
            </a:r>
          </a:p>
          <a:p>
            <a:pPr lvl="1"/>
            <a:r>
              <a:rPr lang="en-US" dirty="0" smtClean="0"/>
              <a:t>Lives in the workshop</a:t>
            </a:r>
          </a:p>
          <a:p>
            <a:endParaRPr lang="en-US" dirty="0"/>
          </a:p>
          <a:p>
            <a:r>
              <a:rPr lang="en-US" dirty="0" smtClean="0"/>
              <a:t>Nectar for your bees, hence the name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973" y="2874566"/>
            <a:ext cx="1623283" cy="141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55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123" y="1683380"/>
            <a:ext cx="5411245" cy="1186076"/>
          </a:xfrm>
        </p:spPr>
        <p:txBody>
          <a:bodyPr/>
          <a:lstStyle/>
          <a:p>
            <a:r>
              <a:rPr lang="en-US" smtClean="0"/>
              <a:t>Here comes the </a:t>
            </a:r>
            <a:r>
              <a:rPr lang="en-US" dirty="0" smtClean="0"/>
              <a:t>Science bit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Over to Paul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6" t="14151" r="22092" b="17932"/>
          <a:stretch/>
        </p:blipFill>
        <p:spPr>
          <a:xfrm>
            <a:off x="5781368" y="154857"/>
            <a:ext cx="2322872" cy="344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6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558490" y="2302618"/>
            <a:ext cx="862737" cy="1001967"/>
            <a:chOff x="414413" y="2649916"/>
            <a:chExt cx="862737" cy="1001967"/>
          </a:xfrm>
        </p:grpSpPr>
        <p:grpSp>
          <p:nvGrpSpPr>
            <p:cNvPr id="59" name="Group 58"/>
            <p:cNvGrpSpPr/>
            <p:nvPr/>
          </p:nvGrpSpPr>
          <p:grpSpPr>
            <a:xfrm>
              <a:off x="598598" y="2649916"/>
              <a:ext cx="503642" cy="505362"/>
              <a:chOff x="724481" y="3170912"/>
              <a:chExt cx="503642" cy="505362"/>
            </a:xfrm>
            <a:solidFill>
              <a:schemeClr val="tx1">
                <a:lumMod val="20000"/>
                <a:lumOff val="80000"/>
              </a:schemeClr>
            </a:solidFill>
          </p:grpSpPr>
          <p:grpSp>
            <p:nvGrpSpPr>
              <p:cNvPr id="61" name="Group 60"/>
              <p:cNvGrpSpPr/>
              <p:nvPr/>
            </p:nvGrpSpPr>
            <p:grpSpPr>
              <a:xfrm>
                <a:off x="869442" y="3170912"/>
                <a:ext cx="213721" cy="352962"/>
                <a:chOff x="4148729" y="2959413"/>
                <a:chExt cx="353548" cy="583887"/>
              </a:xfrm>
              <a:grpFill/>
            </p:grpSpPr>
            <p:sp>
              <p:nvSpPr>
                <p:cNvPr id="68" name="Delay 67"/>
                <p:cNvSpPr/>
                <p:nvPr/>
              </p:nvSpPr>
              <p:spPr>
                <a:xfrm rot="-5400000">
                  <a:off x="4123316" y="3164340"/>
                  <a:ext cx="404373" cy="353548"/>
                </a:xfrm>
                <a:prstGeom prst="flowChartDelay">
                  <a:avLst/>
                </a:prstGeom>
                <a:grpFill/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4196915" y="2959413"/>
                  <a:ext cx="257175" cy="257175"/>
                </a:xfrm>
                <a:prstGeom prst="ellipse">
                  <a:avLst/>
                </a:prstGeom>
                <a:grpFill/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  <a:latin typeface="+mn-lt"/>
                    <a:ea typeface="+mn-ea"/>
                  </a:endParaRPr>
                </a:p>
              </p:txBody>
            </p:sp>
          </p:grpSp>
          <p:grpSp>
            <p:nvGrpSpPr>
              <p:cNvPr id="62" name="Group 61"/>
              <p:cNvGrpSpPr/>
              <p:nvPr/>
            </p:nvGrpSpPr>
            <p:grpSpPr>
              <a:xfrm>
                <a:off x="1014402" y="3323312"/>
                <a:ext cx="213721" cy="352962"/>
                <a:chOff x="4148729" y="2959413"/>
                <a:chExt cx="353548" cy="583887"/>
              </a:xfrm>
              <a:grpFill/>
            </p:grpSpPr>
            <p:sp>
              <p:nvSpPr>
                <p:cNvPr id="66" name="Delay 65"/>
                <p:cNvSpPr/>
                <p:nvPr/>
              </p:nvSpPr>
              <p:spPr>
                <a:xfrm rot="-5400000">
                  <a:off x="4123316" y="3164340"/>
                  <a:ext cx="404373" cy="353548"/>
                </a:xfrm>
                <a:prstGeom prst="flowChartDelay">
                  <a:avLst/>
                </a:prstGeom>
                <a:grpFill/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67" name="Oval 66"/>
                <p:cNvSpPr/>
                <p:nvPr/>
              </p:nvSpPr>
              <p:spPr>
                <a:xfrm>
                  <a:off x="4196915" y="2959413"/>
                  <a:ext cx="257175" cy="257175"/>
                </a:xfrm>
                <a:prstGeom prst="ellipse">
                  <a:avLst/>
                </a:prstGeom>
                <a:grpFill/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  <a:latin typeface="+mn-lt"/>
                    <a:ea typeface="+mn-ea"/>
                  </a:endParaRPr>
                </a:p>
              </p:txBody>
            </p:sp>
          </p:grpSp>
          <p:grpSp>
            <p:nvGrpSpPr>
              <p:cNvPr id="63" name="Group 62"/>
              <p:cNvGrpSpPr/>
              <p:nvPr/>
            </p:nvGrpSpPr>
            <p:grpSpPr>
              <a:xfrm>
                <a:off x="724481" y="3323312"/>
                <a:ext cx="213721" cy="352962"/>
                <a:chOff x="4148729" y="2959413"/>
                <a:chExt cx="353548" cy="583887"/>
              </a:xfrm>
              <a:grpFill/>
            </p:grpSpPr>
            <p:sp>
              <p:nvSpPr>
                <p:cNvPr id="64" name="Delay 63"/>
                <p:cNvSpPr/>
                <p:nvPr/>
              </p:nvSpPr>
              <p:spPr>
                <a:xfrm rot="-5400000">
                  <a:off x="4123316" y="3164340"/>
                  <a:ext cx="404373" cy="353548"/>
                </a:xfrm>
                <a:prstGeom prst="flowChartDelay">
                  <a:avLst/>
                </a:prstGeom>
                <a:grpFill/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>
                  <a:off x="4196915" y="2959413"/>
                  <a:ext cx="257175" cy="257175"/>
                </a:xfrm>
                <a:prstGeom prst="ellipse">
                  <a:avLst/>
                </a:prstGeom>
                <a:grpFill/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  <a:latin typeface="+mn-lt"/>
                    <a:ea typeface="+mn-ea"/>
                  </a:endParaRPr>
                </a:p>
              </p:txBody>
            </p:sp>
          </p:grpSp>
        </p:grpSp>
        <p:sp>
          <p:nvSpPr>
            <p:cNvPr id="60" name="TextBox 59"/>
            <p:cNvSpPr txBox="1"/>
            <p:nvPr/>
          </p:nvSpPr>
          <p:spPr>
            <a:xfrm>
              <a:off x="414413" y="3220996"/>
              <a:ext cx="8627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100" dirty="0" smtClean="0">
                  <a:solidFill>
                    <a:schemeClr val="bg1"/>
                  </a:solidFill>
                  <a:latin typeface="Verdana"/>
                  <a:cs typeface="Verdana"/>
                </a:rPr>
                <a:t>User</a:t>
              </a:r>
            </a:p>
            <a:p>
              <a:pPr algn="ctr"/>
              <a:r>
                <a:rPr lang="en-GB" sz="1100" dirty="0" smtClean="0">
                  <a:solidFill>
                    <a:schemeClr val="bg1"/>
                  </a:solidFill>
                  <a:latin typeface="Verdana"/>
                  <a:cs typeface="Verdana"/>
                </a:rPr>
                <a:t>Functions</a:t>
              </a:r>
              <a:endParaRPr lang="en-GB" dirty="0" smtClean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Hive?</a:t>
            </a:r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4183724" y="3885030"/>
            <a:ext cx="776552" cy="900728"/>
            <a:chOff x="1785344" y="1155724"/>
            <a:chExt cx="867545" cy="1006272"/>
          </a:xfrm>
        </p:grpSpPr>
        <p:sp>
          <p:nvSpPr>
            <p:cNvPr id="32" name="Can 31"/>
            <p:cNvSpPr/>
            <p:nvPr/>
          </p:nvSpPr>
          <p:spPr>
            <a:xfrm>
              <a:off x="1872207" y="1583168"/>
              <a:ext cx="670289" cy="341957"/>
            </a:xfrm>
            <a:prstGeom prst="can">
              <a:avLst>
                <a:gd name="adj" fmla="val 50000"/>
              </a:avLst>
            </a:prstGeom>
            <a:solidFill>
              <a:schemeClr val="accent5">
                <a:lumMod val="95000"/>
              </a:schemeClr>
            </a:solidFill>
            <a:ln w="12700" cmpd="sng">
              <a:solidFill>
                <a:srgbClr val="535A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785344" y="1900386"/>
              <a:ext cx="86754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100" smtClean="0">
                  <a:solidFill>
                    <a:schemeClr val="bg1"/>
                  </a:solidFill>
                  <a:latin typeface="Verdana"/>
                  <a:cs typeface="Verdana"/>
                </a:rPr>
                <a:t>Helix P4D</a:t>
              </a:r>
              <a:endParaRPr lang="en-GB" dirty="0" smtClean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  <p:sp>
          <p:nvSpPr>
            <p:cNvPr id="34" name="Can 33"/>
            <p:cNvSpPr/>
            <p:nvPr/>
          </p:nvSpPr>
          <p:spPr>
            <a:xfrm>
              <a:off x="1872207" y="1369446"/>
              <a:ext cx="670289" cy="341957"/>
            </a:xfrm>
            <a:prstGeom prst="can">
              <a:avLst>
                <a:gd name="adj" fmla="val 50000"/>
              </a:avLst>
            </a:prstGeom>
            <a:solidFill>
              <a:schemeClr val="accent5">
                <a:lumMod val="95000"/>
              </a:schemeClr>
            </a:solidFill>
            <a:ln w="12700" cmpd="sng">
              <a:solidFill>
                <a:srgbClr val="535A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35" name="Can 34"/>
            <p:cNvSpPr/>
            <p:nvPr/>
          </p:nvSpPr>
          <p:spPr>
            <a:xfrm>
              <a:off x="1872207" y="1155724"/>
              <a:ext cx="670289" cy="341957"/>
            </a:xfrm>
            <a:prstGeom prst="can">
              <a:avLst>
                <a:gd name="adj" fmla="val 50000"/>
              </a:avLst>
            </a:prstGeom>
            <a:solidFill>
              <a:schemeClr val="accent5">
                <a:lumMod val="95000"/>
              </a:schemeClr>
            </a:solidFill>
            <a:ln w="12700" cmpd="sng">
              <a:solidFill>
                <a:srgbClr val="535A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887742" y="1581890"/>
            <a:ext cx="1368517" cy="1566767"/>
            <a:chOff x="1789902" y="2539040"/>
            <a:chExt cx="829566" cy="949741"/>
          </a:xfrm>
        </p:grpSpPr>
        <p:sp>
          <p:nvSpPr>
            <p:cNvPr id="37" name="Can 36"/>
            <p:cNvSpPr/>
            <p:nvPr/>
          </p:nvSpPr>
          <p:spPr>
            <a:xfrm>
              <a:off x="1789902" y="2539040"/>
              <a:ext cx="829566" cy="759022"/>
            </a:xfrm>
            <a:prstGeom prst="can">
              <a:avLst>
                <a:gd name="adj" fmla="val 30333"/>
              </a:avLst>
            </a:prstGeom>
            <a:solidFill>
              <a:schemeClr val="tx2"/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207" y="2641680"/>
              <a:ext cx="670289" cy="582860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1949179" y="3227171"/>
              <a:ext cx="49564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100" dirty="0" smtClean="0">
                  <a:solidFill>
                    <a:schemeClr val="bg1"/>
                  </a:solidFill>
                  <a:latin typeface="Verdana"/>
                  <a:cs typeface="Verdana"/>
                </a:rPr>
                <a:t>Hive</a:t>
              </a:r>
              <a:endParaRPr lang="en-GB" dirty="0" smtClean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</p:grpSp>
      <p:cxnSp>
        <p:nvCxnSpPr>
          <p:cNvPr id="40" name="Straight Arrow Connector 39"/>
          <p:cNvCxnSpPr/>
          <p:nvPr/>
        </p:nvCxnSpPr>
        <p:spPr>
          <a:xfrm flipH="1">
            <a:off x="1486063" y="2715846"/>
            <a:ext cx="671805" cy="0"/>
          </a:xfrm>
          <a:prstGeom prst="straightConnector1">
            <a:avLst/>
          </a:prstGeom>
          <a:ln w="31750" cap="rnd" cmpd="sng">
            <a:solidFill>
              <a:srgbClr val="FFC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3" name="Group 52"/>
          <p:cNvGrpSpPr/>
          <p:nvPr/>
        </p:nvGrpSpPr>
        <p:grpSpPr>
          <a:xfrm>
            <a:off x="4503751" y="3221485"/>
            <a:ext cx="136498" cy="409663"/>
            <a:chOff x="2146853" y="2179040"/>
            <a:chExt cx="136498" cy="409663"/>
          </a:xfrm>
        </p:grpSpPr>
        <p:cxnSp>
          <p:nvCxnSpPr>
            <p:cNvPr id="54" name="Straight Arrow Connector 53"/>
            <p:cNvCxnSpPr/>
            <p:nvPr/>
          </p:nvCxnSpPr>
          <p:spPr>
            <a:xfrm>
              <a:off x="2146853" y="2228703"/>
              <a:ext cx="0" cy="360000"/>
            </a:xfrm>
            <a:prstGeom prst="straightConnector1">
              <a:avLst/>
            </a:prstGeom>
            <a:ln w="31750" cap="rnd" cmpd="sng">
              <a:solidFill>
                <a:srgbClr val="FFC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2283351" y="2179040"/>
              <a:ext cx="0" cy="360000"/>
            </a:xfrm>
            <a:prstGeom prst="straightConnector1">
              <a:avLst/>
            </a:prstGeom>
            <a:ln w="31750" cap="rnd" cmpd="sng">
              <a:solidFill>
                <a:srgbClr val="FFC000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 102"/>
          <p:cNvGrpSpPr/>
          <p:nvPr/>
        </p:nvGrpSpPr>
        <p:grpSpPr>
          <a:xfrm>
            <a:off x="5924462" y="1597697"/>
            <a:ext cx="2086703" cy="1961335"/>
            <a:chOff x="5426847" y="1391407"/>
            <a:chExt cx="2086703" cy="1961335"/>
          </a:xfrm>
        </p:grpSpPr>
        <p:sp>
          <p:nvSpPr>
            <p:cNvPr id="85" name="Rectangle 84"/>
            <p:cNvSpPr/>
            <p:nvPr/>
          </p:nvSpPr>
          <p:spPr>
            <a:xfrm>
              <a:off x="5426847" y="1391407"/>
              <a:ext cx="562536" cy="1961335"/>
            </a:xfrm>
            <a:prstGeom prst="rect">
              <a:avLst/>
            </a:prstGeom>
            <a:solidFill>
              <a:srgbClr val="3B3436"/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lIns="36000" rtlCol="0" anchor="t"/>
            <a:lstStyle/>
            <a:p>
              <a:pPr algn="ctr"/>
              <a:r>
                <a:rPr lang="en-US" sz="1200" dirty="0" smtClean="0">
                  <a:solidFill>
                    <a:srgbClr val="FFFFFF"/>
                  </a:solidFill>
                  <a:latin typeface="Verdana"/>
                  <a:ea typeface="+mn-ea"/>
                  <a:cs typeface="Verdana"/>
                </a:rPr>
                <a:t>Plugin Framework</a:t>
              </a:r>
              <a:endParaRPr lang="en-US" sz="1200" dirty="0">
                <a:solidFill>
                  <a:srgbClr val="FFFFFF"/>
                </a:solidFill>
                <a:latin typeface="Verdana"/>
                <a:ea typeface="+mn-ea"/>
                <a:cs typeface="Verdana"/>
              </a:endParaRPr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5788605" y="1964273"/>
              <a:ext cx="1356709" cy="319423"/>
              <a:chOff x="6615716" y="2871452"/>
              <a:chExt cx="1356709" cy="319423"/>
            </a:xfrm>
          </p:grpSpPr>
          <p:sp>
            <p:nvSpPr>
              <p:cNvPr id="74" name="Hexagon 73"/>
              <p:cNvSpPr/>
              <p:nvPr/>
            </p:nvSpPr>
            <p:spPr>
              <a:xfrm>
                <a:off x="6615716" y="2871452"/>
                <a:ext cx="1356709" cy="319423"/>
              </a:xfrm>
              <a:prstGeom prst="hexagon">
                <a:avLst/>
              </a:prstGeom>
              <a:solidFill>
                <a:srgbClr val="FFFFFF"/>
              </a:solidFill>
              <a:ln w="19050" cmpd="sng">
                <a:solidFill>
                  <a:srgbClr val="CBC4C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dirty="0" smtClean="0">
                    <a:solidFill>
                      <a:schemeClr val="bg1"/>
                    </a:solidFill>
                    <a:latin typeface="Verdana"/>
                    <a:ea typeface="+mn-ea"/>
                    <a:cs typeface="Verdana"/>
                  </a:rPr>
                  <a:t>  Generic</a:t>
                </a:r>
                <a:endParaRPr lang="en-US" dirty="0">
                  <a:solidFill>
                    <a:schemeClr val="bg1"/>
                  </a:solidFill>
                  <a:latin typeface="Verdana"/>
                  <a:ea typeface="+mn-ea"/>
                  <a:cs typeface="Verdana"/>
                </a:endParaRPr>
              </a:p>
            </p:txBody>
          </p:sp>
          <p:sp>
            <p:nvSpPr>
              <p:cNvPr id="75" name="Hexagon 74"/>
              <p:cNvSpPr/>
              <p:nvPr/>
            </p:nvSpPr>
            <p:spPr>
              <a:xfrm>
                <a:off x="6682063" y="2928313"/>
                <a:ext cx="236952" cy="204269"/>
              </a:xfrm>
              <a:prstGeom prst="hexagon">
                <a:avLst/>
              </a:prstGeom>
              <a:solidFill>
                <a:srgbClr val="FFFFFF"/>
              </a:solidFill>
              <a:ln w="38100" cmpd="sng">
                <a:solidFill>
                  <a:srgbClr val="DBA72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5788605" y="2427066"/>
              <a:ext cx="1356709" cy="319423"/>
              <a:chOff x="6615716" y="2871452"/>
              <a:chExt cx="1356709" cy="319423"/>
            </a:xfrm>
          </p:grpSpPr>
          <p:sp>
            <p:nvSpPr>
              <p:cNvPr id="77" name="Hexagon 76"/>
              <p:cNvSpPr/>
              <p:nvPr/>
            </p:nvSpPr>
            <p:spPr>
              <a:xfrm>
                <a:off x="6615716" y="2871452"/>
                <a:ext cx="1356709" cy="319423"/>
              </a:xfrm>
              <a:prstGeom prst="hexagon">
                <a:avLst/>
              </a:prstGeom>
              <a:solidFill>
                <a:srgbClr val="FFFFFF"/>
              </a:solidFill>
              <a:ln w="1905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dirty="0" smtClean="0">
                    <a:solidFill>
                      <a:schemeClr val="bg1"/>
                    </a:solidFill>
                    <a:latin typeface="Verdana"/>
                    <a:ea typeface="+mn-ea"/>
                    <a:cs typeface="Verdana"/>
                  </a:rPr>
                  <a:t>  </a:t>
                </a:r>
                <a:r>
                  <a:rPr lang="en-US" sz="1400" dirty="0" err="1" smtClean="0">
                    <a:solidFill>
                      <a:schemeClr val="bg1"/>
                    </a:solidFill>
                    <a:latin typeface="Verdana"/>
                    <a:ea typeface="+mn-ea"/>
                    <a:cs typeface="Verdana"/>
                  </a:rPr>
                  <a:t>Docker</a:t>
                </a:r>
                <a:endParaRPr lang="en-US" dirty="0">
                  <a:solidFill>
                    <a:schemeClr val="bg1"/>
                  </a:solidFill>
                  <a:latin typeface="Verdana"/>
                  <a:ea typeface="+mn-ea"/>
                  <a:cs typeface="Verdana"/>
                </a:endParaRPr>
              </a:p>
            </p:txBody>
          </p:sp>
          <p:sp>
            <p:nvSpPr>
              <p:cNvPr id="78" name="Hexagon 77"/>
              <p:cNvSpPr/>
              <p:nvPr/>
            </p:nvSpPr>
            <p:spPr>
              <a:xfrm>
                <a:off x="6682063" y="2928313"/>
                <a:ext cx="236952" cy="204269"/>
              </a:xfrm>
              <a:prstGeom prst="hexagon">
                <a:avLst/>
              </a:prstGeom>
              <a:solidFill>
                <a:srgbClr val="FFFFFF"/>
              </a:solidFill>
              <a:ln w="3810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5788605" y="2889860"/>
              <a:ext cx="1356709" cy="319423"/>
              <a:chOff x="6615716" y="2871452"/>
              <a:chExt cx="1356709" cy="319423"/>
            </a:xfrm>
          </p:grpSpPr>
          <p:sp>
            <p:nvSpPr>
              <p:cNvPr id="80" name="Hexagon 79"/>
              <p:cNvSpPr/>
              <p:nvPr/>
            </p:nvSpPr>
            <p:spPr>
              <a:xfrm>
                <a:off x="6615716" y="2871452"/>
                <a:ext cx="1356709" cy="319423"/>
              </a:xfrm>
              <a:prstGeom prst="hexagon">
                <a:avLst/>
              </a:prstGeom>
              <a:solidFill>
                <a:srgbClr val="FFFFFF"/>
              </a:solidFill>
              <a:ln w="19050" cmpd="sng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dirty="0" smtClean="0">
                    <a:solidFill>
                      <a:schemeClr val="bg1"/>
                    </a:solidFill>
                    <a:latin typeface="Verdana"/>
                    <a:ea typeface="+mn-ea"/>
                    <a:cs typeface="Verdana"/>
                  </a:rPr>
                  <a:t>  </a:t>
                </a:r>
                <a:endParaRPr lang="en-US" dirty="0">
                  <a:solidFill>
                    <a:schemeClr val="bg1"/>
                  </a:solidFill>
                  <a:latin typeface="Verdana"/>
                  <a:ea typeface="+mn-ea"/>
                  <a:cs typeface="Verdana"/>
                </a:endParaRPr>
              </a:p>
            </p:txBody>
          </p:sp>
          <p:sp>
            <p:nvSpPr>
              <p:cNvPr id="81" name="Hexagon 80"/>
              <p:cNvSpPr/>
              <p:nvPr/>
            </p:nvSpPr>
            <p:spPr>
              <a:xfrm>
                <a:off x="6682063" y="2928313"/>
                <a:ext cx="236952" cy="204269"/>
              </a:xfrm>
              <a:prstGeom prst="hexagon">
                <a:avLst/>
              </a:prstGeom>
              <a:solidFill>
                <a:srgbClr val="FFFFFF"/>
              </a:solidFill>
              <a:ln w="38100" cmpd="sng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5788605" y="1501480"/>
              <a:ext cx="1356709" cy="319423"/>
              <a:chOff x="6615716" y="2871452"/>
              <a:chExt cx="1356709" cy="319423"/>
            </a:xfrm>
          </p:grpSpPr>
          <p:sp>
            <p:nvSpPr>
              <p:cNvPr id="88" name="Hexagon 87"/>
              <p:cNvSpPr/>
              <p:nvPr/>
            </p:nvSpPr>
            <p:spPr>
              <a:xfrm>
                <a:off x="6615716" y="2871452"/>
                <a:ext cx="1356709" cy="319423"/>
              </a:xfrm>
              <a:prstGeom prst="hexagon">
                <a:avLst/>
              </a:prstGeom>
              <a:solidFill>
                <a:srgbClr val="FFFFFF"/>
              </a:solidFill>
              <a:ln w="19050" cmpd="sng">
                <a:solidFill>
                  <a:schemeClr val="bg1">
                    <a:lumMod val="25000"/>
                    <a:lumOff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dirty="0" smtClean="0">
                    <a:solidFill>
                      <a:schemeClr val="bg1"/>
                    </a:solidFill>
                    <a:latin typeface="Verdana"/>
                    <a:ea typeface="+mn-ea"/>
                    <a:cs typeface="Verdana"/>
                  </a:rPr>
                  <a:t>  Maven</a:t>
                </a:r>
                <a:endParaRPr lang="en-US" dirty="0">
                  <a:solidFill>
                    <a:schemeClr val="bg1"/>
                  </a:solidFill>
                  <a:latin typeface="Verdana"/>
                  <a:ea typeface="+mn-ea"/>
                  <a:cs typeface="Verdana"/>
                </a:endParaRPr>
              </a:p>
            </p:txBody>
          </p:sp>
          <p:sp>
            <p:nvSpPr>
              <p:cNvPr id="89" name="Hexagon 88"/>
              <p:cNvSpPr/>
              <p:nvPr/>
            </p:nvSpPr>
            <p:spPr>
              <a:xfrm>
                <a:off x="6682063" y="2928313"/>
                <a:ext cx="236952" cy="204269"/>
              </a:xfrm>
              <a:prstGeom prst="hexagon">
                <a:avLst/>
              </a:prstGeom>
              <a:solidFill>
                <a:srgbClr val="FFFFFF"/>
              </a:solidFill>
              <a:ln w="38100" cmpd="sng">
                <a:solidFill>
                  <a:srgbClr val="DBA72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  <a:latin typeface="+mn-lt"/>
                  <a:ea typeface="+mn-ea"/>
                </a:endParaRPr>
              </a:p>
            </p:txBody>
          </p:sp>
        </p:grpSp>
        <p:cxnSp>
          <p:nvCxnSpPr>
            <p:cNvPr id="96" name="Straight Arrow Connector 95"/>
            <p:cNvCxnSpPr/>
            <p:nvPr/>
          </p:nvCxnSpPr>
          <p:spPr>
            <a:xfrm flipH="1" flipV="1">
              <a:off x="5854952" y="3048856"/>
              <a:ext cx="321248" cy="0"/>
            </a:xfrm>
            <a:prstGeom prst="straightConnector1">
              <a:avLst/>
            </a:prstGeom>
            <a:ln w="31750" cap="rnd" cmpd="sng">
              <a:solidFill>
                <a:srgbClr val="FFC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/>
            <p:nvPr/>
          </p:nvCxnSpPr>
          <p:spPr>
            <a:xfrm flipH="1" flipV="1">
              <a:off x="5861109" y="2585499"/>
              <a:ext cx="321248" cy="0"/>
            </a:xfrm>
            <a:prstGeom prst="straightConnector1">
              <a:avLst/>
            </a:prstGeom>
            <a:ln w="31750" cap="rnd" cmpd="sng">
              <a:solidFill>
                <a:srgbClr val="FFC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9" name="Group 98"/>
            <p:cNvGrpSpPr/>
            <p:nvPr/>
          </p:nvGrpSpPr>
          <p:grpSpPr>
            <a:xfrm>
              <a:off x="6017211" y="2429575"/>
              <a:ext cx="1356709" cy="319423"/>
              <a:chOff x="6615716" y="2871452"/>
              <a:chExt cx="1356709" cy="319423"/>
            </a:xfrm>
          </p:grpSpPr>
          <p:sp>
            <p:nvSpPr>
              <p:cNvPr id="100" name="Hexagon 99"/>
              <p:cNvSpPr/>
              <p:nvPr/>
            </p:nvSpPr>
            <p:spPr>
              <a:xfrm>
                <a:off x="6615716" y="2871452"/>
                <a:ext cx="1356709" cy="319423"/>
              </a:xfrm>
              <a:prstGeom prst="hexagon">
                <a:avLst/>
              </a:prstGeom>
              <a:solidFill>
                <a:srgbClr val="FFFFFF"/>
              </a:solidFill>
              <a:ln w="19050" cmpd="sng">
                <a:solidFill>
                  <a:srgbClr val="CBC4C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dirty="0" smtClean="0">
                    <a:solidFill>
                      <a:schemeClr val="bg1"/>
                    </a:solidFill>
                    <a:latin typeface="Verdana"/>
                    <a:ea typeface="+mn-ea"/>
                    <a:cs typeface="Verdana"/>
                  </a:rPr>
                  <a:t>  </a:t>
                </a:r>
                <a:r>
                  <a:rPr lang="en-US" sz="1400" dirty="0" err="1" smtClean="0">
                    <a:solidFill>
                      <a:schemeClr val="bg1"/>
                    </a:solidFill>
                    <a:latin typeface="Verdana"/>
                    <a:ea typeface="+mn-ea"/>
                    <a:cs typeface="Verdana"/>
                  </a:rPr>
                  <a:t>Docker</a:t>
                </a:r>
                <a:endParaRPr lang="en-US" dirty="0">
                  <a:solidFill>
                    <a:schemeClr val="bg1"/>
                  </a:solidFill>
                  <a:latin typeface="Verdana"/>
                  <a:ea typeface="+mn-ea"/>
                  <a:cs typeface="Verdana"/>
                </a:endParaRPr>
              </a:p>
            </p:txBody>
          </p:sp>
          <p:sp>
            <p:nvSpPr>
              <p:cNvPr id="101" name="Hexagon 100"/>
              <p:cNvSpPr/>
              <p:nvPr/>
            </p:nvSpPr>
            <p:spPr>
              <a:xfrm>
                <a:off x="6682063" y="2928313"/>
                <a:ext cx="236952" cy="204269"/>
              </a:xfrm>
              <a:prstGeom prst="hexagon">
                <a:avLst/>
              </a:prstGeom>
              <a:solidFill>
                <a:srgbClr val="FFFFFF"/>
              </a:solidFill>
              <a:ln w="38100" cmpd="sng">
                <a:solidFill>
                  <a:srgbClr val="DBA72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6156841" y="2895018"/>
              <a:ext cx="1356709" cy="319423"/>
              <a:chOff x="6615716" y="2871452"/>
              <a:chExt cx="1356709" cy="319423"/>
            </a:xfrm>
          </p:grpSpPr>
          <p:sp>
            <p:nvSpPr>
              <p:cNvPr id="94" name="Hexagon 93"/>
              <p:cNvSpPr/>
              <p:nvPr/>
            </p:nvSpPr>
            <p:spPr>
              <a:xfrm>
                <a:off x="6615716" y="2871452"/>
                <a:ext cx="1356709" cy="319423"/>
              </a:xfrm>
              <a:prstGeom prst="hexagon">
                <a:avLst/>
              </a:prstGeom>
              <a:solidFill>
                <a:srgbClr val="FFFFFF"/>
              </a:solidFill>
              <a:ln w="19050" cmpd="sng">
                <a:solidFill>
                  <a:srgbClr val="CBC4C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dirty="0" smtClean="0">
                    <a:solidFill>
                      <a:schemeClr val="bg1"/>
                    </a:solidFill>
                    <a:latin typeface="Verdana"/>
                    <a:ea typeface="+mn-ea"/>
                    <a:cs typeface="Verdana"/>
                  </a:rPr>
                  <a:t>  Vagrant</a:t>
                </a:r>
                <a:endParaRPr lang="en-US" dirty="0">
                  <a:solidFill>
                    <a:schemeClr val="bg1"/>
                  </a:solidFill>
                  <a:latin typeface="Verdana"/>
                  <a:ea typeface="+mn-ea"/>
                  <a:cs typeface="Verdana"/>
                </a:endParaRPr>
              </a:p>
            </p:txBody>
          </p:sp>
          <p:sp>
            <p:nvSpPr>
              <p:cNvPr id="95" name="Hexagon 94"/>
              <p:cNvSpPr/>
              <p:nvPr/>
            </p:nvSpPr>
            <p:spPr>
              <a:xfrm>
                <a:off x="6682063" y="2928313"/>
                <a:ext cx="236952" cy="204269"/>
              </a:xfrm>
              <a:prstGeom prst="hexagon">
                <a:avLst/>
              </a:prstGeom>
              <a:solidFill>
                <a:srgbClr val="FFFFFF"/>
              </a:solidFill>
              <a:ln w="38100" cmpd="sng">
                <a:solidFill>
                  <a:srgbClr val="DBA72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111" name="Group 110"/>
          <p:cNvGrpSpPr/>
          <p:nvPr/>
        </p:nvGrpSpPr>
        <p:grpSpPr>
          <a:xfrm>
            <a:off x="2438989" y="1522445"/>
            <a:ext cx="859692" cy="590156"/>
            <a:chOff x="2693134" y="1981594"/>
            <a:chExt cx="859692" cy="590156"/>
          </a:xfrm>
        </p:grpSpPr>
        <p:grpSp>
          <p:nvGrpSpPr>
            <p:cNvPr id="109" name="Group 108"/>
            <p:cNvGrpSpPr/>
            <p:nvPr/>
          </p:nvGrpSpPr>
          <p:grpSpPr>
            <a:xfrm>
              <a:off x="2693134" y="1981594"/>
              <a:ext cx="859692" cy="590156"/>
              <a:chOff x="2693134" y="1981594"/>
              <a:chExt cx="859692" cy="590156"/>
            </a:xfrm>
          </p:grpSpPr>
          <p:sp>
            <p:nvSpPr>
              <p:cNvPr id="108" name="Rounded Rectangle 107"/>
              <p:cNvSpPr/>
              <p:nvPr/>
            </p:nvSpPr>
            <p:spPr>
              <a:xfrm>
                <a:off x="2693134" y="1981594"/>
                <a:ext cx="859692" cy="590156"/>
              </a:xfrm>
              <a:prstGeom prst="roundRect">
                <a:avLst>
                  <a:gd name="adj" fmla="val 9673"/>
                </a:avLst>
              </a:prstGeom>
              <a:solidFill>
                <a:schemeClr val="bg1">
                  <a:lumMod val="90000"/>
                  <a:lumOff val="10000"/>
                </a:schemeClr>
              </a:solidFill>
              <a:ln w="19050">
                <a:solidFill>
                  <a:srgbClr val="3B3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/>
              </a:p>
            </p:txBody>
          </p:sp>
          <p:sp>
            <p:nvSpPr>
              <p:cNvPr id="106" name="Rounded Rectangle 105"/>
              <p:cNvSpPr/>
              <p:nvPr/>
            </p:nvSpPr>
            <p:spPr>
              <a:xfrm>
                <a:off x="2702261" y="1990396"/>
                <a:ext cx="841439" cy="489280"/>
              </a:xfrm>
              <a:prstGeom prst="roundRect">
                <a:avLst>
                  <a:gd name="adj" fmla="val 11182"/>
                </a:avLst>
              </a:prstGeom>
              <a:solidFill>
                <a:schemeClr val="accent6"/>
              </a:solidFill>
              <a:ln w="19050">
                <a:solidFill>
                  <a:srgbClr val="3B3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chemeClr val="bg1"/>
                    </a:solidFill>
                  </a:rPr>
                  <a:t>Browse</a:t>
                </a:r>
                <a:endParaRPr lang="en-US" sz="6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10" name="Oval 109"/>
            <p:cNvSpPr/>
            <p:nvPr/>
          </p:nvSpPr>
          <p:spPr>
            <a:xfrm>
              <a:off x="3100121" y="2508250"/>
              <a:ext cx="45719" cy="45719"/>
            </a:xfrm>
            <a:prstGeom prst="ellipse">
              <a:avLst/>
            </a:prstGeom>
            <a:solidFill>
              <a:schemeClr val="accent6"/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2438989" y="2293816"/>
            <a:ext cx="859692" cy="590156"/>
            <a:chOff x="2693134" y="1981594"/>
            <a:chExt cx="859692" cy="590156"/>
          </a:xfrm>
        </p:grpSpPr>
        <p:grpSp>
          <p:nvGrpSpPr>
            <p:cNvPr id="113" name="Group 112"/>
            <p:cNvGrpSpPr/>
            <p:nvPr/>
          </p:nvGrpSpPr>
          <p:grpSpPr>
            <a:xfrm>
              <a:off x="2693134" y="1981594"/>
              <a:ext cx="859692" cy="590156"/>
              <a:chOff x="2693134" y="1981594"/>
              <a:chExt cx="859692" cy="590156"/>
            </a:xfrm>
          </p:grpSpPr>
          <p:sp>
            <p:nvSpPr>
              <p:cNvPr id="115" name="Rounded Rectangle 114"/>
              <p:cNvSpPr/>
              <p:nvPr/>
            </p:nvSpPr>
            <p:spPr>
              <a:xfrm>
                <a:off x="2693134" y="1981594"/>
                <a:ext cx="859692" cy="590156"/>
              </a:xfrm>
              <a:prstGeom prst="roundRect">
                <a:avLst>
                  <a:gd name="adj" fmla="val 9673"/>
                </a:avLst>
              </a:prstGeom>
              <a:solidFill>
                <a:schemeClr val="bg1">
                  <a:lumMod val="90000"/>
                  <a:lumOff val="10000"/>
                </a:schemeClr>
              </a:solidFill>
              <a:ln w="19050">
                <a:solidFill>
                  <a:srgbClr val="3B3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/>
              </a:p>
            </p:txBody>
          </p:sp>
          <p:sp>
            <p:nvSpPr>
              <p:cNvPr id="116" name="Rounded Rectangle 115"/>
              <p:cNvSpPr/>
              <p:nvPr/>
            </p:nvSpPr>
            <p:spPr>
              <a:xfrm>
                <a:off x="2702261" y="1990396"/>
                <a:ext cx="841439" cy="489280"/>
              </a:xfrm>
              <a:prstGeom prst="roundRect">
                <a:avLst>
                  <a:gd name="adj" fmla="val 11182"/>
                </a:avLst>
              </a:prstGeom>
              <a:solidFill>
                <a:schemeClr val="accent6"/>
              </a:solidFill>
              <a:ln w="19050">
                <a:solidFill>
                  <a:srgbClr val="3B3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chemeClr val="bg1"/>
                    </a:solidFill>
                  </a:rPr>
                  <a:t>Search</a:t>
                </a:r>
                <a:endParaRPr lang="en-US" sz="6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14" name="Oval 113"/>
            <p:cNvSpPr/>
            <p:nvPr/>
          </p:nvSpPr>
          <p:spPr>
            <a:xfrm>
              <a:off x="3100121" y="2508250"/>
              <a:ext cx="45719" cy="45719"/>
            </a:xfrm>
            <a:prstGeom prst="ellipse">
              <a:avLst/>
            </a:prstGeom>
            <a:solidFill>
              <a:schemeClr val="accent6"/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2438989" y="3065187"/>
            <a:ext cx="859692" cy="590156"/>
            <a:chOff x="2693134" y="1981594"/>
            <a:chExt cx="859692" cy="590156"/>
          </a:xfrm>
        </p:grpSpPr>
        <p:grpSp>
          <p:nvGrpSpPr>
            <p:cNvPr id="118" name="Group 117"/>
            <p:cNvGrpSpPr/>
            <p:nvPr/>
          </p:nvGrpSpPr>
          <p:grpSpPr>
            <a:xfrm>
              <a:off x="2693134" y="1981594"/>
              <a:ext cx="859692" cy="590156"/>
              <a:chOff x="2693134" y="1981594"/>
              <a:chExt cx="859692" cy="590156"/>
            </a:xfrm>
          </p:grpSpPr>
          <p:sp>
            <p:nvSpPr>
              <p:cNvPr id="120" name="Rounded Rectangle 119"/>
              <p:cNvSpPr/>
              <p:nvPr/>
            </p:nvSpPr>
            <p:spPr>
              <a:xfrm>
                <a:off x="2693134" y="1981594"/>
                <a:ext cx="859692" cy="590156"/>
              </a:xfrm>
              <a:prstGeom prst="roundRect">
                <a:avLst>
                  <a:gd name="adj" fmla="val 9673"/>
                </a:avLst>
              </a:prstGeom>
              <a:solidFill>
                <a:schemeClr val="bg1">
                  <a:lumMod val="90000"/>
                  <a:lumOff val="10000"/>
                </a:schemeClr>
              </a:solidFill>
              <a:ln w="19050">
                <a:solidFill>
                  <a:srgbClr val="3B3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/>
              </a:p>
            </p:txBody>
          </p:sp>
          <p:sp>
            <p:nvSpPr>
              <p:cNvPr id="121" name="Rounded Rectangle 120"/>
              <p:cNvSpPr/>
              <p:nvPr/>
            </p:nvSpPr>
            <p:spPr>
              <a:xfrm>
                <a:off x="2702261" y="1990396"/>
                <a:ext cx="841439" cy="489280"/>
              </a:xfrm>
              <a:prstGeom prst="roundRect">
                <a:avLst>
                  <a:gd name="adj" fmla="val 11182"/>
                </a:avLst>
              </a:prstGeom>
              <a:solidFill>
                <a:schemeClr val="accent6"/>
              </a:solidFill>
              <a:ln w="19050">
                <a:solidFill>
                  <a:srgbClr val="3B3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chemeClr val="bg1"/>
                    </a:solidFill>
                  </a:rPr>
                  <a:t>Deploy</a:t>
                </a:r>
                <a:endParaRPr lang="en-US" sz="6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19" name="Oval 118"/>
            <p:cNvSpPr/>
            <p:nvPr/>
          </p:nvSpPr>
          <p:spPr>
            <a:xfrm>
              <a:off x="3100121" y="2508250"/>
              <a:ext cx="45719" cy="45719"/>
            </a:xfrm>
            <a:prstGeom prst="ellipse">
              <a:avLst/>
            </a:prstGeom>
            <a:solidFill>
              <a:schemeClr val="accent6"/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279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rforce">
  <a:themeElements>
    <a:clrScheme name="Custom 15">
      <a:dk1>
        <a:srgbClr val="231F20"/>
      </a:dk1>
      <a:lt1>
        <a:srgbClr val="205182"/>
      </a:lt1>
      <a:dk2>
        <a:srgbClr val="113B5E"/>
      </a:dk2>
      <a:lt2>
        <a:srgbClr val="FFFFFF"/>
      </a:lt2>
      <a:accent1>
        <a:srgbClr val="27A8E0"/>
      </a:accent1>
      <a:accent2>
        <a:srgbClr val="7AC474"/>
      </a:accent2>
      <a:accent3>
        <a:srgbClr val="E0E514"/>
      </a:accent3>
      <a:accent4>
        <a:srgbClr val="5F6972"/>
      </a:accent4>
      <a:accent5>
        <a:srgbClr val="FFFFFF"/>
      </a:accent5>
      <a:accent6>
        <a:srgbClr val="FFFFFF"/>
      </a:accent6>
      <a:hlink>
        <a:srgbClr val="205182"/>
      </a:hlink>
      <a:folHlink>
        <a:srgbClr val="5F69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>
            <a:lumMod val="95000"/>
          </a:schemeClr>
        </a:solidFill>
        <a:ln w="6350" cmpd="sng">
          <a:solidFill>
            <a:srgbClr val="535A60"/>
          </a:solidFill>
        </a:ln>
        <a:effectLst/>
      </a:spPr>
      <a:bodyPr rtlCol="0" anchor="ctr"/>
      <a:lstStyle>
        <a:defPPr algn="ctr">
          <a:defRPr>
            <a:solidFill>
              <a:schemeClr val="bg1"/>
            </a:solidFill>
            <a:latin typeface="+mn-lt"/>
            <a:ea typeface="+mn-ea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 cmpd="sng">
          <a:solidFill>
            <a:srgbClr val="535A60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bg1"/>
            </a:solidFill>
            <a:latin typeface="Verdana"/>
            <a:cs typeface="Verdana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25086</TotalTime>
  <Words>515</Words>
  <Application>Microsoft Macintosh PowerPoint</Application>
  <PresentationFormat>On-screen Show (16:9)</PresentationFormat>
  <Paragraphs>208</Paragraphs>
  <Slides>25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Avenir Book</vt:lpstr>
      <vt:lpstr>Calibri</vt:lpstr>
      <vt:lpstr>Courier New</vt:lpstr>
      <vt:lpstr>Lucida Grande</vt:lpstr>
      <vt:lpstr>Menlo</vt:lpstr>
      <vt:lpstr>Verdana</vt:lpstr>
      <vt:lpstr>Wingdings</vt:lpstr>
      <vt:lpstr>Arial</vt:lpstr>
      <vt:lpstr>Perforce</vt:lpstr>
      <vt:lpstr>Hive Helix Artifact Manager</vt:lpstr>
      <vt:lpstr>Artifact manager?</vt:lpstr>
      <vt:lpstr>What is an Artifact?</vt:lpstr>
      <vt:lpstr>Lifecycle of an Artifact</vt:lpstr>
      <vt:lpstr>What does an Artifact Manager do?</vt:lpstr>
      <vt:lpstr>Why Hive?</vt:lpstr>
      <vt:lpstr>Hive</vt:lpstr>
      <vt:lpstr>Here comes the Science bit…</vt:lpstr>
      <vt:lpstr>What is Hive?</vt:lpstr>
      <vt:lpstr>Generic Artifacts</vt:lpstr>
      <vt:lpstr>Maven API</vt:lpstr>
      <vt:lpstr>Hive Pipeline</vt:lpstr>
      <vt:lpstr>Hive Pipeline</vt:lpstr>
      <vt:lpstr>Helix backed Storage</vt:lpstr>
      <vt:lpstr>Depot Types</vt:lpstr>
      <vt:lpstr>JSON Magic</vt:lpstr>
      <vt:lpstr>File Storage</vt:lpstr>
      <vt:lpstr>Deployment</vt:lpstr>
      <vt:lpstr>Distribution</vt:lpstr>
      <vt:lpstr>Web Management</vt:lpstr>
      <vt:lpstr>User Administration</vt:lpstr>
      <vt:lpstr>Web Administration</vt:lpstr>
      <vt:lpstr>Demo</vt:lpstr>
      <vt:lpstr>Follow Hive in the Workshop</vt:lpstr>
      <vt:lpstr>Thank you!</vt:lpstr>
    </vt:vector>
  </TitlesOfParts>
  <Company>The Oya Group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 mac</dc:creator>
  <cp:lastModifiedBy>Sven Erik Knop</cp:lastModifiedBy>
  <cp:revision>341</cp:revision>
  <cp:lastPrinted>2015-04-03T01:15:02Z</cp:lastPrinted>
  <dcterms:created xsi:type="dcterms:W3CDTF">2015-03-05T00:34:27Z</dcterms:created>
  <dcterms:modified xsi:type="dcterms:W3CDTF">2016-04-11T17:29:26Z</dcterms:modified>
</cp:coreProperties>
</file>