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60" r:id="rId4"/>
    <p:sldId id="263" r:id="rId5"/>
    <p:sldId id="264" r:id="rId6"/>
    <p:sldId id="266" r:id="rId7"/>
    <p:sldId id="259" r:id="rId8"/>
    <p:sldId id="265" r:id="rId9"/>
    <p:sldId id="267" r:id="rId10"/>
    <p:sldId id="268" r:id="rId11"/>
    <p:sldId id="269"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242E"/>
    <a:srgbClr val="00FF00"/>
    <a:srgbClr val="1D24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34" autoAdjust="0"/>
  </p:normalViewPr>
  <p:slideViewPr>
    <p:cSldViewPr snapToGrid="0" snapToObjects="1">
      <p:cViewPr varScale="1">
        <p:scale>
          <a:sx n="160" d="100"/>
          <a:sy n="160" d="100"/>
        </p:scale>
        <p:origin x="-96" y="-24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2BB2CB-3D07-234F-B83B-697330741603}" type="datetimeFigureOut">
              <a:rPr lang="en-US" smtClean="0"/>
              <a:t>30/07/15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7361B9-E558-6F43-BF52-272E80BBCB64}" type="slidenum">
              <a:rPr lang="en-US" smtClean="0"/>
              <a:t>‹#›</a:t>
            </a:fld>
            <a:endParaRPr lang="en-US"/>
          </a:p>
        </p:txBody>
      </p:sp>
    </p:spTree>
    <p:extLst>
      <p:ext uri="{BB962C8B-B14F-4D97-AF65-F5344CB8AC3E}">
        <p14:creationId xmlns:p14="http://schemas.microsoft.com/office/powerpoint/2010/main" val="21345786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 digital asset in essence is anything that is stored in a binary format and comes with the right to use. Files that do not possess the aforementioned right are not considered digital assets. Digital assets are classified as images, multimedia and textual content files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E7361B9-E558-6F43-BF52-272E80BBCB64}" type="slidenum">
              <a:rPr lang="en-US" smtClean="0"/>
              <a:t>2</a:t>
            </a:fld>
            <a:endParaRPr lang="en-US"/>
          </a:p>
        </p:txBody>
      </p:sp>
    </p:spTree>
    <p:extLst>
      <p:ext uri="{BB962C8B-B14F-4D97-AF65-F5344CB8AC3E}">
        <p14:creationId xmlns:p14="http://schemas.microsoft.com/office/powerpoint/2010/main" val="212685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 digital asset in essence is anything that is stored in a binary format and comes with the right to use. Files that do not possess the aforementioned right are not considered digital assets. Digital assets are classified as images, multimedia and textual content files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E7361B9-E558-6F43-BF52-272E80BBCB64}" type="slidenum">
              <a:rPr lang="en-US" smtClean="0"/>
              <a:t>3</a:t>
            </a:fld>
            <a:endParaRPr lang="en-US"/>
          </a:p>
        </p:txBody>
      </p:sp>
    </p:spTree>
    <p:extLst>
      <p:ext uri="{BB962C8B-B14F-4D97-AF65-F5344CB8AC3E}">
        <p14:creationId xmlns:p14="http://schemas.microsoft.com/office/powerpoint/2010/main" val="2126857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 digital asset in essence is anything that is stored in a binary format and comes with the right to use. Files that do not possess the aforementioned right are not considered digital assets. Digital assets are classified as images, multimedia and textual content files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E7361B9-E558-6F43-BF52-272E80BBCB64}" type="slidenum">
              <a:rPr lang="en-US" smtClean="0"/>
              <a:t>4</a:t>
            </a:fld>
            <a:endParaRPr lang="en-US"/>
          </a:p>
        </p:txBody>
      </p:sp>
    </p:spTree>
    <p:extLst>
      <p:ext uri="{BB962C8B-B14F-4D97-AF65-F5344CB8AC3E}">
        <p14:creationId xmlns:p14="http://schemas.microsoft.com/office/powerpoint/2010/main" val="212685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 digital asset in essence is anything that is stored in a binary format and comes with the right to use. Files that do not possess the aforementioned right are not considered digital assets. Digital assets are classified as images, multimedia and textual content files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E7361B9-E558-6F43-BF52-272E80BBCB64}" type="slidenum">
              <a:rPr lang="en-US" smtClean="0"/>
              <a:t>5</a:t>
            </a:fld>
            <a:endParaRPr lang="en-US"/>
          </a:p>
        </p:txBody>
      </p:sp>
    </p:spTree>
    <p:extLst>
      <p:ext uri="{BB962C8B-B14F-4D97-AF65-F5344CB8AC3E}">
        <p14:creationId xmlns:p14="http://schemas.microsoft.com/office/powerpoint/2010/main" val="212685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 digital asset in essence is anything that is stored in a binary format and comes with the right to use. Files that do not possess the aforementioned right are not considered digital assets. Digital assets are classified as images, multimedia and textual content files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E7361B9-E558-6F43-BF52-272E80BBCB64}" type="slidenum">
              <a:rPr lang="en-US" smtClean="0"/>
              <a:t>6</a:t>
            </a:fld>
            <a:endParaRPr lang="en-US"/>
          </a:p>
        </p:txBody>
      </p:sp>
    </p:spTree>
    <p:extLst>
      <p:ext uri="{BB962C8B-B14F-4D97-AF65-F5344CB8AC3E}">
        <p14:creationId xmlns:p14="http://schemas.microsoft.com/office/powerpoint/2010/main" val="2126857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5" Type="http://schemas.microsoft.com/office/2007/relationships/hdphoto" Target="../media/hdphoto2.wdp"/><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3802944" y="1270744"/>
            <a:ext cx="4986235" cy="1549399"/>
          </a:xfrm>
        </p:spPr>
        <p:txBody>
          <a:bodyPr>
            <a:noAutofit/>
          </a:bodyPr>
          <a:lstStyle>
            <a:lvl1pPr algn="r">
              <a:defRPr sz="3200" baseline="0">
                <a:ln>
                  <a:noFill/>
                </a:ln>
                <a:solidFill>
                  <a:schemeClr val="bg1"/>
                </a:solidFill>
                <a:latin typeface="Calibri"/>
                <a:cs typeface="Verdana"/>
              </a:defRPr>
            </a:lvl1pPr>
          </a:lstStyle>
          <a:p>
            <a:endParaRPr lang="en-US" dirty="0"/>
          </a:p>
        </p:txBody>
      </p:sp>
      <p:pic>
        <p:nvPicPr>
          <p:cNvPr id="9" name="Picture 8" descr="Perforce_Cover slide_helix-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900284" cy="5143500"/>
          </a:xfrm>
          <a:prstGeom prst="rect">
            <a:avLst/>
          </a:prstGeom>
        </p:spPr>
      </p:pic>
      <p:pic>
        <p:nvPicPr>
          <p:cNvPr id="10" name="Picture 9" descr="Perforce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70889" y="4533057"/>
            <a:ext cx="1761802" cy="272483"/>
          </a:xfrm>
          <a:prstGeom prst="rect">
            <a:avLst/>
          </a:prstGeom>
        </p:spPr>
      </p:pic>
      <p:sp>
        <p:nvSpPr>
          <p:cNvPr id="11" name="Text Placeholder 9"/>
          <p:cNvSpPr>
            <a:spLocks noGrp="1"/>
          </p:cNvSpPr>
          <p:nvPr>
            <p:ph type="body" sz="quarter" idx="10" hasCustomPrompt="1"/>
          </p:nvPr>
        </p:nvSpPr>
        <p:spPr>
          <a:xfrm>
            <a:off x="5651749" y="3161284"/>
            <a:ext cx="3137429" cy="914400"/>
          </a:xfrm>
        </p:spPr>
        <p:txBody>
          <a:bodyPr/>
          <a:lstStyle>
            <a:lvl1pPr marL="111125" indent="0" algn="r">
              <a:buNone/>
              <a:defRPr sz="1600">
                <a:solidFill>
                  <a:schemeClr val="bg1"/>
                </a:solidFill>
              </a:defRPr>
            </a:lvl1pPr>
            <a:lvl2pPr marL="346075" indent="0">
              <a:buNone/>
              <a:defRPr>
                <a:solidFill>
                  <a:schemeClr val="bg1"/>
                </a:solidFill>
              </a:defRPr>
            </a:lvl2pPr>
            <a:lvl3pPr marL="574675" indent="0">
              <a:buNone/>
              <a:defRPr>
                <a:solidFill>
                  <a:schemeClr val="bg1"/>
                </a:solidFill>
              </a:defRPr>
            </a:lvl3pPr>
            <a:lvl4pPr marL="1371600" indent="0">
              <a:buFont typeface="Arial"/>
              <a:buNone/>
              <a:defRPr>
                <a:solidFill>
                  <a:schemeClr val="bg1"/>
                </a:solidFill>
              </a:defRPr>
            </a:lvl4pPr>
            <a:lvl5pPr marL="1828800" indent="0">
              <a:buNone/>
              <a:defRPr>
                <a:solidFill>
                  <a:schemeClr val="bg1"/>
                </a:solidFill>
              </a:defRPr>
            </a:lvl5pPr>
          </a:lstStyle>
          <a:p>
            <a:pPr lvl="0"/>
            <a:r>
              <a:rPr lang="en-US" dirty="0" smtClean="0"/>
              <a:t>Click to edit Master Subtitle</a:t>
            </a:r>
            <a:endParaRPr lang="en-US" dirty="0"/>
          </a:p>
        </p:txBody>
      </p:sp>
    </p:spTree>
    <p:extLst>
      <p:ext uri="{BB962C8B-B14F-4D97-AF65-F5344CB8AC3E}">
        <p14:creationId xmlns:p14="http://schemas.microsoft.com/office/powerpoint/2010/main" val="356893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02C46AE-DEFC-474A-8424-4FE6612C8A17}" type="datetimeFigureOut">
              <a:rPr lang="en-US" smtClean="0"/>
              <a:t>30/07/15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FAC7C-9B35-9B43-8B1F-8D904A3B8961}" type="slidenum">
              <a:rPr lang="en-US" smtClean="0"/>
              <a:t>‹#›</a:t>
            </a:fld>
            <a:endParaRPr lang="en-US"/>
          </a:p>
        </p:txBody>
      </p:sp>
    </p:spTree>
    <p:extLst>
      <p:ext uri="{BB962C8B-B14F-4D97-AF65-F5344CB8AC3E}">
        <p14:creationId xmlns:p14="http://schemas.microsoft.com/office/powerpoint/2010/main" val="397061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02C46AE-DEFC-474A-8424-4FE6612C8A17}" type="datetimeFigureOut">
              <a:rPr lang="en-US" smtClean="0"/>
              <a:t>30/07/15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FAC7C-9B35-9B43-8B1F-8D904A3B8961}" type="slidenum">
              <a:rPr lang="en-US" smtClean="0"/>
              <a:t>‹#›</a:t>
            </a:fld>
            <a:endParaRPr lang="en-US"/>
          </a:p>
        </p:txBody>
      </p:sp>
    </p:spTree>
    <p:extLst>
      <p:ext uri="{BB962C8B-B14F-4D97-AF65-F5344CB8AC3E}">
        <p14:creationId xmlns:p14="http://schemas.microsoft.com/office/powerpoint/2010/main" val="405366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arts.jpg"/>
          <p:cNvPicPr>
            <a:picLocks noChangeAspect="1"/>
          </p:cNvPicPr>
          <p:nvPr userDrawn="1"/>
        </p:nvPicPr>
        <p:blipFill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b="15329"/>
          <a:stretch/>
        </p:blipFill>
        <p:spPr>
          <a:xfrm>
            <a:off x="1" y="0"/>
            <a:ext cx="9143999" cy="5143500"/>
          </a:xfrm>
          <a:prstGeom prst="rect">
            <a:avLst/>
          </a:prstGeom>
        </p:spPr>
      </p:pic>
      <p:sp>
        <p:nvSpPr>
          <p:cNvPr id="2" name="Date Placeholder 1"/>
          <p:cNvSpPr>
            <a:spLocks noGrp="1"/>
          </p:cNvSpPr>
          <p:nvPr>
            <p:ph type="dt" sz="half" idx="10"/>
          </p:nvPr>
        </p:nvSpPr>
        <p:spPr/>
        <p:txBody>
          <a:bodyPr/>
          <a:lstStyle/>
          <a:p>
            <a:fld id="{802C46AE-DEFC-474A-8424-4FE6612C8A17}" type="datetimeFigureOut">
              <a:rPr lang="en-US" smtClean="0"/>
              <a:t>30/07/15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FAC7C-9B35-9B43-8B1F-8D904A3B8961}" type="slidenum">
              <a:rPr lang="en-US" smtClean="0"/>
              <a:t>‹#›</a:t>
            </a:fld>
            <a:endParaRPr lang="en-US"/>
          </a:p>
        </p:txBody>
      </p:sp>
      <p:pic>
        <p:nvPicPr>
          <p:cNvPr id="7" name="Picture 6" descr="Perforce_Cover slide_hexagons-01.png"/>
          <p:cNvPicPr>
            <a:picLocks noChangeAspect="1"/>
          </p:cNvPicPr>
          <p:nvPr userDrawn="1"/>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708" y="0"/>
            <a:ext cx="9141292" cy="5143500"/>
          </a:xfrm>
          <a:prstGeom prst="rect">
            <a:avLst/>
          </a:prstGeom>
          <a:noFill/>
        </p:spPr>
      </p:pic>
    </p:spTree>
    <p:extLst>
      <p:ext uri="{BB962C8B-B14F-4D97-AF65-F5344CB8AC3E}">
        <p14:creationId xmlns:p14="http://schemas.microsoft.com/office/powerpoint/2010/main" val="433684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Perforce_Cover slide_hexagons-01.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1292" cy="5143500"/>
          </a:xfrm>
          <a:prstGeom prst="rect">
            <a:avLst/>
          </a:prstGeom>
          <a:solidFill>
            <a:srgbClr val="1D242E"/>
          </a:solidFill>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02C46AE-DEFC-474A-8424-4FE6612C8A17}" type="datetimeFigureOut">
              <a:rPr lang="en-US" smtClean="0"/>
              <a:t>30/07/15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DCFAC7C-9B35-9B43-8B1F-8D904A3B8961}" type="slidenum">
              <a:rPr lang="en-US" smtClean="0"/>
              <a:t>‹#›</a:t>
            </a:fld>
            <a:endParaRPr lang="en-US"/>
          </a:p>
        </p:txBody>
      </p:sp>
    </p:spTree>
    <p:extLst>
      <p:ext uri="{BB962C8B-B14F-4D97-AF65-F5344CB8AC3E}">
        <p14:creationId xmlns:p14="http://schemas.microsoft.com/office/powerpoint/2010/main" val="1620201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Courier New"/>
        <a:buChar char="o"/>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Artifact Management</a:t>
            </a:r>
            <a:endParaRPr lang="en-US" dirty="0"/>
          </a:p>
        </p:txBody>
      </p:sp>
      <p:sp>
        <p:nvSpPr>
          <p:cNvPr id="3" name="Text Placeholder 2"/>
          <p:cNvSpPr>
            <a:spLocks noGrp="1"/>
          </p:cNvSpPr>
          <p:nvPr>
            <p:ph type="body" sz="quarter" idx="10"/>
          </p:nvPr>
        </p:nvSpPr>
        <p:spPr/>
        <p:txBody>
          <a:bodyPr/>
          <a:lstStyle/>
          <a:p>
            <a:r>
              <a:rPr lang="en-US" dirty="0" smtClean="0"/>
              <a:t>Managing Maven and other artifacts in Perforce</a:t>
            </a:r>
            <a:endParaRPr lang="en-US" dirty="0"/>
          </a:p>
        </p:txBody>
      </p:sp>
    </p:spTree>
    <p:extLst>
      <p:ext uri="{BB962C8B-B14F-4D97-AF65-F5344CB8AC3E}">
        <p14:creationId xmlns:p14="http://schemas.microsoft.com/office/powerpoint/2010/main" val="335622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Technology</a:t>
            </a:r>
            <a:endParaRPr lang="en-US" dirty="0"/>
          </a:p>
        </p:txBody>
      </p:sp>
      <p:sp>
        <p:nvSpPr>
          <p:cNvPr id="6" name="Content Placeholder 2"/>
          <p:cNvSpPr>
            <a:spLocks noGrp="1"/>
          </p:cNvSpPr>
          <p:nvPr>
            <p:ph idx="1"/>
          </p:nvPr>
        </p:nvSpPr>
        <p:spPr>
          <a:xfrm>
            <a:off x="1203738" y="1344715"/>
            <a:ext cx="6548783" cy="3394472"/>
          </a:xfrm>
        </p:spPr>
        <p:txBody>
          <a:bodyPr>
            <a:normAutofit/>
          </a:bodyPr>
          <a:lstStyle/>
          <a:p>
            <a:r>
              <a:rPr lang="en-US" dirty="0" smtClean="0">
                <a:solidFill>
                  <a:schemeClr val="bg1"/>
                </a:solidFill>
              </a:rPr>
              <a:t>Java Spark </a:t>
            </a:r>
            <a:r>
              <a:rPr lang="en-US" sz="2400" dirty="0" smtClean="0">
                <a:solidFill>
                  <a:schemeClr val="bg1"/>
                </a:solidFill>
              </a:rPr>
              <a:t>(light weight framework) </a:t>
            </a:r>
          </a:p>
          <a:p>
            <a:r>
              <a:rPr lang="en-US" dirty="0" smtClean="0">
                <a:solidFill>
                  <a:schemeClr val="bg1"/>
                </a:solidFill>
              </a:rPr>
              <a:t>Jetty </a:t>
            </a:r>
            <a:r>
              <a:rPr lang="en-US" sz="2400" dirty="0" smtClean="0">
                <a:solidFill>
                  <a:schemeClr val="bg1"/>
                </a:solidFill>
              </a:rPr>
              <a:t>(embedded web server)</a:t>
            </a:r>
          </a:p>
          <a:p>
            <a:r>
              <a:rPr lang="en-US" dirty="0" smtClean="0">
                <a:solidFill>
                  <a:schemeClr val="bg1"/>
                </a:solidFill>
              </a:rPr>
              <a:t>P4Search </a:t>
            </a:r>
            <a:r>
              <a:rPr lang="en-US" sz="2400" dirty="0" smtClean="0">
                <a:solidFill>
                  <a:schemeClr val="bg1"/>
                </a:solidFill>
              </a:rPr>
              <a:t>(</a:t>
            </a:r>
            <a:r>
              <a:rPr lang="en-US" sz="2400" dirty="0" err="1" smtClean="0">
                <a:solidFill>
                  <a:schemeClr val="bg1"/>
                </a:solidFill>
              </a:rPr>
              <a:t>api</a:t>
            </a:r>
            <a:r>
              <a:rPr lang="en-US" sz="2400" dirty="0" smtClean="0">
                <a:solidFill>
                  <a:schemeClr val="bg1"/>
                </a:solidFill>
              </a:rPr>
              <a:t> for search service)</a:t>
            </a:r>
          </a:p>
          <a:p>
            <a:r>
              <a:rPr lang="en-US" dirty="0" smtClean="0">
                <a:solidFill>
                  <a:schemeClr val="bg1"/>
                </a:solidFill>
              </a:rPr>
              <a:t>P4Java </a:t>
            </a:r>
            <a:r>
              <a:rPr lang="en-US" sz="2400" dirty="0" smtClean="0">
                <a:solidFill>
                  <a:schemeClr val="bg1"/>
                </a:solidFill>
              </a:rPr>
              <a:t>(</a:t>
            </a:r>
            <a:r>
              <a:rPr lang="en-US" sz="2400" dirty="0" err="1" smtClean="0">
                <a:solidFill>
                  <a:schemeClr val="bg1"/>
                </a:solidFill>
              </a:rPr>
              <a:t>api</a:t>
            </a:r>
            <a:r>
              <a:rPr lang="en-US" sz="2400" dirty="0" smtClean="0">
                <a:solidFill>
                  <a:schemeClr val="bg1"/>
                </a:solidFill>
              </a:rPr>
              <a:t> for Perforce)</a:t>
            </a:r>
          </a:p>
          <a:p>
            <a:pPr marL="0" indent="0">
              <a:buNone/>
            </a:pPr>
            <a:endParaRPr lang="en-US" sz="2400" dirty="0" smtClean="0">
              <a:solidFill>
                <a:schemeClr val="bg1"/>
              </a:solidFill>
            </a:endParaRPr>
          </a:p>
          <a:p>
            <a:pPr marL="0" indent="0">
              <a:buNone/>
            </a:pPr>
            <a:r>
              <a:rPr lang="en-US" sz="2400" dirty="0" smtClean="0">
                <a:solidFill>
                  <a:schemeClr val="bg1"/>
                </a:solidFill>
              </a:rPr>
              <a:t>Bootstrap 3, </a:t>
            </a:r>
            <a:r>
              <a:rPr lang="en-US" sz="2400" dirty="0" err="1" smtClean="0">
                <a:solidFill>
                  <a:schemeClr val="bg1"/>
                </a:solidFill>
              </a:rPr>
              <a:t>JQuery</a:t>
            </a:r>
            <a:r>
              <a:rPr lang="en-US" sz="2400" dirty="0" smtClean="0">
                <a:solidFill>
                  <a:schemeClr val="bg1"/>
                </a:solidFill>
              </a:rPr>
              <a:t>, </a:t>
            </a:r>
            <a:r>
              <a:rPr lang="en-US" sz="2400" dirty="0" err="1" smtClean="0">
                <a:solidFill>
                  <a:schemeClr val="bg1"/>
                </a:solidFill>
              </a:rPr>
              <a:t>Freemarker</a:t>
            </a:r>
            <a:r>
              <a:rPr lang="en-US" sz="2400" dirty="0" smtClean="0">
                <a:solidFill>
                  <a:schemeClr val="bg1"/>
                </a:solidFill>
              </a:rPr>
              <a:t>, </a:t>
            </a:r>
            <a:r>
              <a:rPr lang="en-US" sz="2400" dirty="0" err="1" smtClean="0">
                <a:solidFill>
                  <a:schemeClr val="bg1"/>
                </a:solidFill>
              </a:rPr>
              <a:t>DropzoneJS</a:t>
            </a:r>
            <a:endParaRPr lang="en-US" sz="2400" dirty="0" smtClean="0">
              <a:solidFill>
                <a:schemeClr val="bg1"/>
              </a:solidFill>
            </a:endParaRPr>
          </a:p>
          <a:p>
            <a:pPr marL="0" indent="0">
              <a:buNone/>
            </a:pPr>
            <a:endParaRPr lang="en-US" sz="2400" dirty="0" smtClean="0">
              <a:solidFill>
                <a:schemeClr val="bg1"/>
              </a:solidFill>
            </a:endParaRPr>
          </a:p>
        </p:txBody>
      </p:sp>
    </p:spTree>
    <p:extLst>
      <p:ext uri="{BB962C8B-B14F-4D97-AF65-F5344CB8AC3E}">
        <p14:creationId xmlns:p14="http://schemas.microsoft.com/office/powerpoint/2010/main" val="2297691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Demo</a:t>
            </a:r>
            <a:endParaRPr lang="en-US" dirty="0"/>
          </a:p>
        </p:txBody>
      </p:sp>
    </p:spTree>
    <p:extLst>
      <p:ext uri="{BB962C8B-B14F-4D97-AF65-F5344CB8AC3E}">
        <p14:creationId xmlns:p14="http://schemas.microsoft.com/office/powerpoint/2010/main" val="281537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Artifact definition</a:t>
            </a:r>
            <a:endParaRPr lang="en-US" dirty="0"/>
          </a:p>
        </p:txBody>
      </p:sp>
      <p:sp>
        <p:nvSpPr>
          <p:cNvPr id="3" name="Content Placeholder 2"/>
          <p:cNvSpPr>
            <a:spLocks noGrp="1"/>
          </p:cNvSpPr>
          <p:nvPr>
            <p:ph idx="1"/>
          </p:nvPr>
        </p:nvSpPr>
        <p:spPr>
          <a:xfrm>
            <a:off x="1203738" y="1200151"/>
            <a:ext cx="6548783" cy="3394472"/>
          </a:xfrm>
        </p:spPr>
        <p:txBody>
          <a:bodyPr/>
          <a:lstStyle/>
          <a:p>
            <a:pPr marL="0" indent="0">
              <a:buNone/>
            </a:pPr>
            <a:endParaRPr lang="en-US" dirty="0" smtClean="0"/>
          </a:p>
          <a:p>
            <a:pPr marL="0" indent="0" algn="just">
              <a:buNone/>
            </a:pPr>
            <a:r>
              <a:rPr lang="en-US" i="1" dirty="0" smtClean="0"/>
              <a:t>‘... one of many tangible by-products produced during the development of software.’</a:t>
            </a:r>
          </a:p>
          <a:p>
            <a:pPr marL="0" indent="0">
              <a:buNone/>
            </a:pPr>
            <a:endParaRPr lang="en-US" dirty="0" smtClean="0"/>
          </a:p>
          <a:p>
            <a:pPr marL="0" indent="0" algn="r">
              <a:buNone/>
            </a:pPr>
            <a:r>
              <a:rPr lang="en-US" sz="1600" dirty="0" smtClean="0"/>
              <a:t>Wikipedia: Artifact (software development)</a:t>
            </a:r>
            <a:endParaRPr lang="en-US" sz="1600" dirty="0"/>
          </a:p>
        </p:txBody>
      </p:sp>
    </p:spTree>
    <p:extLst>
      <p:ext uri="{BB962C8B-B14F-4D97-AF65-F5344CB8AC3E}">
        <p14:creationId xmlns:p14="http://schemas.microsoft.com/office/powerpoint/2010/main" val="668826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Process</a:t>
            </a:r>
            <a:endParaRPr lang="en-US" dirty="0"/>
          </a:p>
        </p:txBody>
      </p:sp>
      <p:sp>
        <p:nvSpPr>
          <p:cNvPr id="3" name="Content Placeholder 2"/>
          <p:cNvSpPr>
            <a:spLocks noGrp="1"/>
          </p:cNvSpPr>
          <p:nvPr>
            <p:ph idx="1"/>
          </p:nvPr>
        </p:nvSpPr>
        <p:spPr>
          <a:xfrm>
            <a:off x="1203738" y="1344715"/>
            <a:ext cx="6548783" cy="3394472"/>
          </a:xfrm>
        </p:spPr>
        <p:txBody>
          <a:bodyPr/>
          <a:lstStyle/>
          <a:p>
            <a:pPr marL="0" indent="0">
              <a:buNone/>
            </a:pPr>
            <a:r>
              <a:rPr lang="en-US" dirty="0" smtClean="0"/>
              <a:t>Typically compiled source code generated and/or consumed by a </a:t>
            </a:r>
            <a:r>
              <a:rPr lang="en-US" i="1" u="sng" dirty="0" smtClean="0"/>
              <a:t>Build Process</a:t>
            </a:r>
            <a:r>
              <a:rPr lang="en-US" dirty="0" smtClean="0"/>
              <a:t>.</a:t>
            </a:r>
          </a:p>
          <a:p>
            <a:pPr marL="0" indent="0">
              <a:buNone/>
            </a:pPr>
            <a:endParaRPr lang="en-US" dirty="0" smtClean="0"/>
          </a:p>
          <a:p>
            <a:pPr marL="0" indent="0">
              <a:buNone/>
            </a:pPr>
            <a:r>
              <a:rPr lang="en-US" dirty="0" smtClean="0"/>
              <a:t>e.g. C libraries, Java Jars, Ruby Gems, Python Eggs...</a:t>
            </a:r>
          </a:p>
        </p:txBody>
      </p:sp>
    </p:spTree>
    <p:extLst>
      <p:ext uri="{BB962C8B-B14F-4D97-AF65-F5344CB8AC3E}">
        <p14:creationId xmlns:p14="http://schemas.microsoft.com/office/powerpoint/2010/main" val="368236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artifacts</a:t>
            </a:r>
            <a:endParaRPr lang="en-US" dirty="0"/>
          </a:p>
        </p:txBody>
      </p:sp>
      <p:sp>
        <p:nvSpPr>
          <p:cNvPr id="3" name="Content Placeholder 2"/>
          <p:cNvSpPr>
            <a:spLocks noGrp="1"/>
          </p:cNvSpPr>
          <p:nvPr>
            <p:ph idx="1"/>
          </p:nvPr>
        </p:nvSpPr>
        <p:spPr>
          <a:xfrm>
            <a:off x="1203738" y="1344715"/>
            <a:ext cx="6548783" cy="3394472"/>
          </a:xfrm>
        </p:spPr>
        <p:txBody>
          <a:bodyPr/>
          <a:lstStyle/>
          <a:p>
            <a:pPr marL="0" indent="0">
              <a:buNone/>
            </a:pPr>
            <a:r>
              <a:rPr lang="en-US" dirty="0" smtClean="0"/>
              <a:t>A </a:t>
            </a:r>
            <a:r>
              <a:rPr lang="en-US" i="1" u="sng" dirty="0" smtClean="0"/>
              <a:t>Build </a:t>
            </a:r>
            <a:r>
              <a:rPr lang="en-US" i="1" u="sng" dirty="0"/>
              <a:t>Process</a:t>
            </a:r>
            <a:r>
              <a:rPr lang="en-US" dirty="0"/>
              <a:t> may consume other non source generated Artifacts.</a:t>
            </a:r>
          </a:p>
          <a:p>
            <a:pPr marL="0" indent="0">
              <a:buNone/>
            </a:pPr>
            <a:endParaRPr lang="en-US" dirty="0"/>
          </a:p>
          <a:p>
            <a:pPr marL="0" indent="0">
              <a:buNone/>
            </a:pPr>
            <a:r>
              <a:rPr lang="en-US" dirty="0"/>
              <a:t>e.g. </a:t>
            </a:r>
            <a:r>
              <a:rPr lang="en-US" dirty="0" err="1"/>
              <a:t>Docker</a:t>
            </a:r>
            <a:r>
              <a:rPr lang="en-US" dirty="0"/>
              <a:t> images, Vagrant boxes, Multi-media files...</a:t>
            </a:r>
          </a:p>
          <a:p>
            <a:pPr marL="0" indent="0">
              <a:buNone/>
            </a:pPr>
            <a:endParaRPr lang="en-US" dirty="0" smtClean="0"/>
          </a:p>
        </p:txBody>
      </p:sp>
    </p:spTree>
    <p:extLst>
      <p:ext uri="{BB962C8B-B14F-4D97-AF65-F5344CB8AC3E}">
        <p14:creationId xmlns:p14="http://schemas.microsoft.com/office/powerpoint/2010/main" val="1263268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process</a:t>
            </a:r>
            <a:endParaRPr lang="en-US" dirty="0"/>
          </a:p>
        </p:txBody>
      </p:sp>
      <p:grpSp>
        <p:nvGrpSpPr>
          <p:cNvPr id="18" name="Group 17"/>
          <p:cNvGrpSpPr/>
          <p:nvPr/>
        </p:nvGrpSpPr>
        <p:grpSpPr>
          <a:xfrm>
            <a:off x="722313" y="1430111"/>
            <a:ext cx="1644650" cy="2752952"/>
            <a:chOff x="722313" y="1430111"/>
            <a:chExt cx="1644650" cy="2752952"/>
          </a:xfrm>
        </p:grpSpPr>
        <p:sp>
          <p:nvSpPr>
            <p:cNvPr id="5" name="Magnetic Disk 4"/>
            <p:cNvSpPr/>
            <p:nvPr/>
          </p:nvSpPr>
          <p:spPr>
            <a:xfrm>
              <a:off x="1100667" y="1430111"/>
              <a:ext cx="887942" cy="857035"/>
            </a:xfrm>
            <a:prstGeom prst="flowChartMagneticDisk">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rgbClr val="00FF00"/>
                  </a:solidFill>
                </a:rPr>
                <a:t>Source Control</a:t>
              </a:r>
              <a:endParaRPr lang="en-US" sz="900" dirty="0">
                <a:solidFill>
                  <a:srgbClr val="00FF00"/>
                </a:solidFill>
              </a:endParaRPr>
            </a:p>
          </p:txBody>
        </p:sp>
        <p:grpSp>
          <p:nvGrpSpPr>
            <p:cNvPr id="17" name="Group 16"/>
            <p:cNvGrpSpPr/>
            <p:nvPr/>
          </p:nvGrpSpPr>
          <p:grpSpPr>
            <a:xfrm>
              <a:off x="722313" y="3472656"/>
              <a:ext cx="1644650" cy="710407"/>
              <a:chOff x="722313" y="3472656"/>
              <a:chExt cx="1644650" cy="710407"/>
            </a:xfrm>
          </p:grpSpPr>
          <p:sp>
            <p:nvSpPr>
              <p:cNvPr id="8" name="Rounded Rectangle 7"/>
              <p:cNvSpPr/>
              <p:nvPr/>
            </p:nvSpPr>
            <p:spPr>
              <a:xfrm>
                <a:off x="722313" y="3472656"/>
                <a:ext cx="730250" cy="484187"/>
              </a:xfrm>
              <a:prstGeom prst="roundRect">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solidFill>
                      <a:srgbClr val="00FF00"/>
                    </a:solidFill>
                  </a:rPr>
                  <a:t>10010100</a:t>
                </a:r>
              </a:p>
              <a:p>
                <a:pPr algn="ctr"/>
                <a:r>
                  <a:rPr lang="en-US" sz="900" dirty="0" smtClean="0">
                    <a:solidFill>
                      <a:srgbClr val="00FF00"/>
                    </a:solidFill>
                  </a:rPr>
                  <a:t>11101100</a:t>
                </a:r>
                <a:endParaRPr lang="en-US" sz="900" dirty="0">
                  <a:solidFill>
                    <a:srgbClr val="00FF00"/>
                  </a:solidFill>
                </a:endParaRPr>
              </a:p>
            </p:txBody>
          </p:sp>
          <p:sp>
            <p:nvSpPr>
              <p:cNvPr id="10" name="Trapezoid 9"/>
              <p:cNvSpPr/>
              <p:nvPr/>
            </p:nvSpPr>
            <p:spPr>
              <a:xfrm>
                <a:off x="722313" y="4067968"/>
                <a:ext cx="730250" cy="115095"/>
              </a:xfrm>
              <a:prstGeom prst="trapezoid">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a:solidFill>
                    <a:srgbClr val="00FF00"/>
                  </a:solidFill>
                </a:endParaRPr>
              </a:p>
            </p:txBody>
          </p:sp>
          <p:sp>
            <p:nvSpPr>
              <p:cNvPr id="13" name="Rounded Rectangle 12"/>
              <p:cNvSpPr/>
              <p:nvPr/>
            </p:nvSpPr>
            <p:spPr>
              <a:xfrm>
                <a:off x="1636713" y="3472656"/>
                <a:ext cx="730250" cy="484187"/>
              </a:xfrm>
              <a:prstGeom prst="roundRect">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solidFill>
                      <a:srgbClr val="00FF00"/>
                    </a:solidFill>
                  </a:rPr>
                  <a:t>10010100</a:t>
                </a:r>
              </a:p>
              <a:p>
                <a:pPr algn="ctr"/>
                <a:r>
                  <a:rPr lang="en-US" sz="900" dirty="0" smtClean="0">
                    <a:solidFill>
                      <a:srgbClr val="00FF00"/>
                    </a:solidFill>
                  </a:rPr>
                  <a:t>11101100</a:t>
                </a:r>
                <a:endParaRPr lang="en-US" sz="900" dirty="0">
                  <a:solidFill>
                    <a:srgbClr val="00FF00"/>
                  </a:solidFill>
                </a:endParaRPr>
              </a:p>
            </p:txBody>
          </p:sp>
          <p:sp>
            <p:nvSpPr>
              <p:cNvPr id="14" name="Trapezoid 13"/>
              <p:cNvSpPr/>
              <p:nvPr/>
            </p:nvSpPr>
            <p:spPr>
              <a:xfrm>
                <a:off x="1636713" y="4067968"/>
                <a:ext cx="730250" cy="115095"/>
              </a:xfrm>
              <a:prstGeom prst="trapezoid">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a:solidFill>
                    <a:srgbClr val="00FF00"/>
                  </a:solidFill>
                </a:endParaRPr>
              </a:p>
            </p:txBody>
          </p:sp>
        </p:grpSp>
      </p:grpSp>
      <p:sp>
        <p:nvSpPr>
          <p:cNvPr id="15" name="Can 14"/>
          <p:cNvSpPr/>
          <p:nvPr/>
        </p:nvSpPr>
        <p:spPr>
          <a:xfrm rot="5400000">
            <a:off x="4680459" y="740853"/>
            <a:ext cx="418080" cy="2285999"/>
          </a:xfrm>
          <a:prstGeom prst="can">
            <a:avLst>
              <a:gd name="adj" fmla="val 45988"/>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dirty="0">
              <a:solidFill>
                <a:srgbClr val="00FF00"/>
              </a:solidFill>
            </a:endParaRPr>
          </a:p>
        </p:txBody>
      </p:sp>
      <p:sp>
        <p:nvSpPr>
          <p:cNvPr id="16" name="TextBox 15"/>
          <p:cNvSpPr txBox="1"/>
          <p:nvPr/>
        </p:nvSpPr>
        <p:spPr>
          <a:xfrm>
            <a:off x="3944937" y="1674813"/>
            <a:ext cx="1984376" cy="369332"/>
          </a:xfrm>
          <a:prstGeom prst="rect">
            <a:avLst/>
          </a:prstGeom>
          <a:noFill/>
        </p:spPr>
        <p:txBody>
          <a:bodyPr wrap="square" rtlCol="0">
            <a:spAutoFit/>
          </a:bodyPr>
          <a:lstStyle/>
          <a:p>
            <a:r>
              <a:rPr lang="en-US" dirty="0" smtClean="0">
                <a:solidFill>
                  <a:srgbClr val="00FF00"/>
                </a:solidFill>
              </a:rPr>
              <a:t>CI / Build pipeline</a:t>
            </a:r>
            <a:endParaRPr lang="en-US" dirty="0">
              <a:solidFill>
                <a:srgbClr val="00FF00"/>
              </a:solidFill>
            </a:endParaRPr>
          </a:p>
        </p:txBody>
      </p:sp>
      <p:sp>
        <p:nvSpPr>
          <p:cNvPr id="20" name="Magnetic Disk 19"/>
          <p:cNvSpPr/>
          <p:nvPr/>
        </p:nvSpPr>
        <p:spPr>
          <a:xfrm>
            <a:off x="5387447" y="3159125"/>
            <a:ext cx="887942" cy="857035"/>
          </a:xfrm>
          <a:prstGeom prst="flowChartMagneticDisk">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err="1" smtClean="0">
                <a:solidFill>
                  <a:srgbClr val="00FF00"/>
                </a:solidFill>
              </a:rPr>
              <a:t>ArtifactRepo</a:t>
            </a:r>
            <a:endParaRPr lang="en-US" sz="900" dirty="0">
              <a:solidFill>
                <a:srgbClr val="00FF00"/>
              </a:solidFill>
            </a:endParaRPr>
          </a:p>
        </p:txBody>
      </p:sp>
      <p:cxnSp>
        <p:nvCxnSpPr>
          <p:cNvPr id="22" name="Straight Arrow Connector 21"/>
          <p:cNvCxnSpPr/>
          <p:nvPr/>
        </p:nvCxnSpPr>
        <p:spPr>
          <a:xfrm flipV="1">
            <a:off x="4730748" y="3835398"/>
            <a:ext cx="579440" cy="1"/>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1533525" y="2406650"/>
            <a:ext cx="7938" cy="992187"/>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111375" y="1881188"/>
            <a:ext cx="976313" cy="0"/>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7" name="Can 26"/>
          <p:cNvSpPr/>
          <p:nvPr/>
        </p:nvSpPr>
        <p:spPr>
          <a:xfrm rot="5400000">
            <a:off x="3358866" y="1506822"/>
            <a:ext cx="418080" cy="754062"/>
          </a:xfrm>
          <a:prstGeom prst="can">
            <a:avLst>
              <a:gd name="adj" fmla="val 45988"/>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dirty="0">
              <a:solidFill>
                <a:srgbClr val="00FF00"/>
              </a:solidFill>
            </a:endParaRPr>
          </a:p>
        </p:txBody>
      </p:sp>
      <p:sp>
        <p:nvSpPr>
          <p:cNvPr id="31" name="Cloud 30"/>
          <p:cNvSpPr/>
          <p:nvPr/>
        </p:nvSpPr>
        <p:spPr>
          <a:xfrm>
            <a:off x="3190875" y="3193837"/>
            <a:ext cx="1468435" cy="822323"/>
          </a:xfrm>
          <a:prstGeom prst="cloud">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rgbClr val="00FF00"/>
                </a:solidFill>
              </a:rPr>
              <a:t>3</a:t>
            </a:r>
            <a:r>
              <a:rPr lang="en-US" sz="1600" baseline="30000" dirty="0" smtClean="0">
                <a:solidFill>
                  <a:srgbClr val="00FF00"/>
                </a:solidFill>
              </a:rPr>
              <a:t>rd</a:t>
            </a:r>
            <a:r>
              <a:rPr lang="en-US" sz="1600" dirty="0" smtClean="0">
                <a:solidFill>
                  <a:srgbClr val="00FF00"/>
                </a:solidFill>
              </a:rPr>
              <a:t> party artifacts</a:t>
            </a:r>
            <a:endParaRPr lang="en-US" sz="1600" dirty="0">
              <a:solidFill>
                <a:srgbClr val="00FF00"/>
              </a:solidFill>
            </a:endParaRPr>
          </a:p>
        </p:txBody>
      </p:sp>
      <p:cxnSp>
        <p:nvCxnSpPr>
          <p:cNvPr id="35" name="Straight Arrow Connector 34"/>
          <p:cNvCxnSpPr/>
          <p:nvPr/>
        </p:nvCxnSpPr>
        <p:spPr>
          <a:xfrm flipV="1">
            <a:off x="3651250" y="2148456"/>
            <a:ext cx="0" cy="95249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4730748" y="3497734"/>
            <a:ext cx="579441" cy="0"/>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5508625" y="2148456"/>
            <a:ext cx="0" cy="95249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6119813" y="2148456"/>
            <a:ext cx="0" cy="95249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54" name="Can 53"/>
          <p:cNvSpPr/>
          <p:nvPr/>
        </p:nvSpPr>
        <p:spPr>
          <a:xfrm rot="5400000">
            <a:off x="5926648" y="1583816"/>
            <a:ext cx="418080" cy="603249"/>
          </a:xfrm>
          <a:prstGeom prst="can">
            <a:avLst>
              <a:gd name="adj" fmla="val 45988"/>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dirty="0">
              <a:solidFill>
                <a:srgbClr val="00FF00"/>
              </a:solidFill>
            </a:endParaRPr>
          </a:p>
        </p:txBody>
      </p:sp>
      <p:cxnSp>
        <p:nvCxnSpPr>
          <p:cNvPr id="59" name="Straight Arrow Connector 58"/>
          <p:cNvCxnSpPr/>
          <p:nvPr/>
        </p:nvCxnSpPr>
        <p:spPr>
          <a:xfrm>
            <a:off x="6550025" y="1881188"/>
            <a:ext cx="609600" cy="0"/>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1" name="Cube 60"/>
          <p:cNvSpPr/>
          <p:nvPr/>
        </p:nvSpPr>
        <p:spPr>
          <a:xfrm>
            <a:off x="7274719" y="1672941"/>
            <a:ext cx="420687" cy="416493"/>
          </a:xfrm>
          <a:prstGeom prst="cube">
            <a:avLst>
              <a:gd name="adj" fmla="val 28812"/>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a:solidFill>
                <a:srgbClr val="00FF00"/>
              </a:solidFill>
            </a:endParaRPr>
          </a:p>
        </p:txBody>
      </p:sp>
      <p:sp>
        <p:nvSpPr>
          <p:cNvPr id="62" name="TextBox 61"/>
          <p:cNvSpPr txBox="1"/>
          <p:nvPr/>
        </p:nvSpPr>
        <p:spPr>
          <a:xfrm>
            <a:off x="7707312" y="1672941"/>
            <a:ext cx="810419" cy="369332"/>
          </a:xfrm>
          <a:prstGeom prst="rect">
            <a:avLst/>
          </a:prstGeom>
          <a:noFill/>
        </p:spPr>
        <p:txBody>
          <a:bodyPr wrap="square" rtlCol="0">
            <a:spAutoFit/>
          </a:bodyPr>
          <a:lstStyle/>
          <a:p>
            <a:r>
              <a:rPr lang="en-US" dirty="0" smtClean="0">
                <a:solidFill>
                  <a:srgbClr val="00FF00"/>
                </a:solidFill>
              </a:rPr>
              <a:t>Result</a:t>
            </a:r>
            <a:endParaRPr lang="en-US" dirty="0">
              <a:solidFill>
                <a:srgbClr val="00FF00"/>
              </a:solidFill>
            </a:endParaRPr>
          </a:p>
        </p:txBody>
      </p:sp>
    </p:spTree>
    <p:extLst>
      <p:ext uri="{BB962C8B-B14F-4D97-AF65-F5344CB8AC3E}">
        <p14:creationId xmlns:p14="http://schemas.microsoft.com/office/powerpoint/2010/main" val="953751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Artifact repository</a:t>
            </a:r>
            <a:endParaRPr lang="en-US" dirty="0"/>
          </a:p>
        </p:txBody>
      </p:sp>
      <p:sp>
        <p:nvSpPr>
          <p:cNvPr id="3" name="Content Placeholder 2"/>
          <p:cNvSpPr>
            <a:spLocks noGrp="1"/>
          </p:cNvSpPr>
          <p:nvPr>
            <p:ph idx="1"/>
          </p:nvPr>
        </p:nvSpPr>
        <p:spPr>
          <a:xfrm>
            <a:off x="1203738" y="1344715"/>
            <a:ext cx="6548783" cy="3394472"/>
          </a:xfrm>
        </p:spPr>
        <p:txBody>
          <a:bodyPr/>
          <a:lstStyle/>
          <a:p>
            <a:pPr marL="0" indent="0">
              <a:buNone/>
            </a:pPr>
            <a:r>
              <a:rPr lang="en-US" dirty="0" smtClean="0"/>
              <a:t>The Artifact repo performs two main roles.</a:t>
            </a:r>
            <a:endParaRPr lang="en-US" dirty="0"/>
          </a:p>
          <a:p>
            <a:r>
              <a:rPr lang="en-US" dirty="0" smtClean="0"/>
              <a:t>Storage &amp; Distribution </a:t>
            </a:r>
          </a:p>
          <a:p>
            <a:r>
              <a:rPr lang="en-US" dirty="0" smtClean="0"/>
              <a:t>Management of the artifacts</a:t>
            </a:r>
            <a:endParaRPr lang="en-US" dirty="0"/>
          </a:p>
          <a:p>
            <a:pPr marL="0" indent="0">
              <a:buNone/>
            </a:pPr>
            <a:endParaRPr lang="en-US" dirty="0" smtClean="0"/>
          </a:p>
        </p:txBody>
      </p:sp>
    </p:spTree>
    <p:extLst>
      <p:ext uri="{BB962C8B-B14F-4D97-AF65-F5344CB8AC3E}">
        <p14:creationId xmlns:p14="http://schemas.microsoft.com/office/powerpoint/2010/main" val="384427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Storage &amp; Distribution</a:t>
            </a:r>
            <a:endParaRPr lang="en-US" dirty="0"/>
          </a:p>
        </p:txBody>
      </p:sp>
      <p:sp>
        <p:nvSpPr>
          <p:cNvPr id="6" name="Content Placeholder 2"/>
          <p:cNvSpPr>
            <a:spLocks noGrp="1"/>
          </p:cNvSpPr>
          <p:nvPr>
            <p:ph idx="1"/>
          </p:nvPr>
        </p:nvSpPr>
        <p:spPr>
          <a:xfrm>
            <a:off x="1203738" y="1344715"/>
            <a:ext cx="6548783" cy="3394472"/>
          </a:xfrm>
        </p:spPr>
        <p:txBody>
          <a:bodyPr>
            <a:normAutofit/>
          </a:bodyPr>
          <a:lstStyle/>
          <a:p>
            <a:r>
              <a:rPr lang="en-US" dirty="0"/>
              <a:t>Store </a:t>
            </a:r>
            <a:r>
              <a:rPr lang="en-US" dirty="0" smtClean="0"/>
              <a:t>artifacts </a:t>
            </a:r>
            <a:r>
              <a:rPr lang="en-US" dirty="0"/>
              <a:t>with </a:t>
            </a:r>
            <a:r>
              <a:rPr lang="en-US" dirty="0" smtClean="0"/>
              <a:t>meta</a:t>
            </a:r>
            <a:r>
              <a:rPr lang="en-US" dirty="0"/>
              <a:t>-data</a:t>
            </a:r>
          </a:p>
          <a:p>
            <a:r>
              <a:rPr lang="en-US" dirty="0" smtClean="0"/>
              <a:t>Created artifacts</a:t>
            </a:r>
            <a:endParaRPr lang="en-US" dirty="0"/>
          </a:p>
          <a:p>
            <a:pPr lvl="1"/>
            <a:r>
              <a:rPr lang="en-US" sz="2000" dirty="0"/>
              <a:t>releases, nightly builds, etc...</a:t>
            </a:r>
          </a:p>
          <a:p>
            <a:r>
              <a:rPr lang="en-US" dirty="0" smtClean="0"/>
              <a:t>Third </a:t>
            </a:r>
            <a:r>
              <a:rPr lang="en-US" dirty="0"/>
              <a:t>party </a:t>
            </a:r>
            <a:r>
              <a:rPr lang="en-US" dirty="0" smtClean="0"/>
              <a:t>artifacts </a:t>
            </a:r>
            <a:endParaRPr lang="en-US" dirty="0"/>
          </a:p>
          <a:p>
            <a:pPr lvl="1"/>
            <a:r>
              <a:rPr lang="en-US" sz="2000" dirty="0"/>
              <a:t>treated differently for legal / </a:t>
            </a:r>
            <a:r>
              <a:rPr lang="en-US" sz="2000" dirty="0" smtClean="0"/>
              <a:t>technical</a:t>
            </a:r>
          </a:p>
          <a:p>
            <a:r>
              <a:rPr lang="en-US" dirty="0" smtClean="0"/>
              <a:t>Proxy for Distribution</a:t>
            </a:r>
            <a:endParaRPr lang="en-US" dirty="0"/>
          </a:p>
          <a:p>
            <a:pPr marL="0" indent="0">
              <a:buNone/>
            </a:pPr>
            <a:endParaRPr lang="en-US" dirty="0" smtClean="0"/>
          </a:p>
        </p:txBody>
      </p:sp>
    </p:spTree>
    <p:extLst>
      <p:ext uri="{BB962C8B-B14F-4D97-AF65-F5344CB8AC3E}">
        <p14:creationId xmlns:p14="http://schemas.microsoft.com/office/powerpoint/2010/main" val="270493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Management</a:t>
            </a:r>
            <a:endParaRPr lang="en-US" dirty="0"/>
          </a:p>
        </p:txBody>
      </p:sp>
      <p:sp>
        <p:nvSpPr>
          <p:cNvPr id="6" name="Content Placeholder 2"/>
          <p:cNvSpPr>
            <a:spLocks noGrp="1"/>
          </p:cNvSpPr>
          <p:nvPr>
            <p:ph idx="1"/>
          </p:nvPr>
        </p:nvSpPr>
        <p:spPr>
          <a:xfrm>
            <a:off x="1203738" y="1344715"/>
            <a:ext cx="6548783" cy="3394472"/>
          </a:xfrm>
        </p:spPr>
        <p:txBody>
          <a:bodyPr/>
          <a:lstStyle/>
          <a:p>
            <a:r>
              <a:rPr lang="en-US" dirty="0" smtClean="0">
                <a:solidFill>
                  <a:schemeClr val="bg1"/>
                </a:solidFill>
              </a:rPr>
              <a:t>Browse stored artifacts</a:t>
            </a:r>
            <a:endParaRPr lang="en-US" dirty="0">
              <a:solidFill>
                <a:schemeClr val="bg1"/>
              </a:solidFill>
            </a:endParaRPr>
          </a:p>
          <a:p>
            <a:r>
              <a:rPr lang="en-US" dirty="0" smtClean="0">
                <a:solidFill>
                  <a:schemeClr val="bg1"/>
                </a:solidFill>
              </a:rPr>
              <a:t>Configure Proxy caching</a:t>
            </a:r>
            <a:endParaRPr lang="en-US" dirty="0">
              <a:solidFill>
                <a:schemeClr val="bg1"/>
              </a:solidFill>
            </a:endParaRPr>
          </a:p>
          <a:p>
            <a:r>
              <a:rPr lang="en-US" dirty="0" smtClean="0">
                <a:solidFill>
                  <a:schemeClr val="bg1"/>
                </a:solidFill>
              </a:rPr>
              <a:t>Search artifacts</a:t>
            </a:r>
          </a:p>
          <a:p>
            <a:pPr lvl="1"/>
            <a:r>
              <a:rPr lang="en-US" dirty="0" smtClean="0">
                <a:solidFill>
                  <a:schemeClr val="bg1"/>
                </a:solidFill>
              </a:rPr>
              <a:t>both meta-data and content</a:t>
            </a:r>
          </a:p>
          <a:p>
            <a:r>
              <a:rPr lang="en-US" dirty="0" smtClean="0">
                <a:solidFill>
                  <a:schemeClr val="bg1"/>
                </a:solidFill>
              </a:rPr>
              <a:t>Deploy / upload new artifacts</a:t>
            </a:r>
          </a:p>
        </p:txBody>
      </p:sp>
    </p:spTree>
    <p:extLst>
      <p:ext uri="{BB962C8B-B14F-4D97-AF65-F5344CB8AC3E}">
        <p14:creationId xmlns:p14="http://schemas.microsoft.com/office/powerpoint/2010/main" val="4213607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Combining technology</a:t>
            </a:r>
            <a:endParaRPr lang="en-US" dirty="0"/>
          </a:p>
        </p:txBody>
      </p:sp>
      <p:grpSp>
        <p:nvGrpSpPr>
          <p:cNvPr id="8" name="Group 7"/>
          <p:cNvGrpSpPr/>
          <p:nvPr/>
        </p:nvGrpSpPr>
        <p:grpSpPr>
          <a:xfrm>
            <a:off x="722313" y="3583788"/>
            <a:ext cx="1644650" cy="710407"/>
            <a:chOff x="722313" y="3472656"/>
            <a:chExt cx="1644650" cy="710407"/>
          </a:xfrm>
        </p:grpSpPr>
        <p:sp>
          <p:nvSpPr>
            <p:cNvPr id="9" name="Rounded Rectangle 8"/>
            <p:cNvSpPr/>
            <p:nvPr/>
          </p:nvSpPr>
          <p:spPr>
            <a:xfrm>
              <a:off x="722313" y="3472656"/>
              <a:ext cx="730250" cy="484187"/>
            </a:xfrm>
            <a:prstGeom prst="roundRect">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solidFill>
                    <a:srgbClr val="00FF00"/>
                  </a:solidFill>
                </a:rPr>
                <a:t>10010100</a:t>
              </a:r>
            </a:p>
            <a:p>
              <a:pPr algn="ctr"/>
              <a:r>
                <a:rPr lang="en-US" sz="900" dirty="0" smtClean="0">
                  <a:solidFill>
                    <a:srgbClr val="00FF00"/>
                  </a:solidFill>
                </a:rPr>
                <a:t>11101100</a:t>
              </a:r>
              <a:endParaRPr lang="en-US" sz="900" dirty="0">
                <a:solidFill>
                  <a:srgbClr val="00FF00"/>
                </a:solidFill>
              </a:endParaRPr>
            </a:p>
          </p:txBody>
        </p:sp>
        <p:sp>
          <p:nvSpPr>
            <p:cNvPr id="10" name="Trapezoid 9"/>
            <p:cNvSpPr/>
            <p:nvPr/>
          </p:nvSpPr>
          <p:spPr>
            <a:xfrm>
              <a:off x="722313" y="4067968"/>
              <a:ext cx="730250" cy="115095"/>
            </a:xfrm>
            <a:prstGeom prst="trapezoid">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a:solidFill>
                  <a:srgbClr val="00FF00"/>
                </a:solidFill>
              </a:endParaRPr>
            </a:p>
          </p:txBody>
        </p:sp>
        <p:sp>
          <p:nvSpPr>
            <p:cNvPr id="11" name="Rounded Rectangle 10"/>
            <p:cNvSpPr/>
            <p:nvPr/>
          </p:nvSpPr>
          <p:spPr>
            <a:xfrm>
              <a:off x="1636713" y="3472656"/>
              <a:ext cx="730250" cy="484187"/>
            </a:xfrm>
            <a:prstGeom prst="roundRect">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solidFill>
                    <a:srgbClr val="00FF00"/>
                  </a:solidFill>
                </a:rPr>
                <a:t>10010100</a:t>
              </a:r>
            </a:p>
            <a:p>
              <a:pPr algn="ctr"/>
              <a:r>
                <a:rPr lang="en-US" sz="900" dirty="0" smtClean="0">
                  <a:solidFill>
                    <a:srgbClr val="00FF00"/>
                  </a:solidFill>
                </a:rPr>
                <a:t>11101100</a:t>
              </a:r>
              <a:endParaRPr lang="en-US" sz="900" dirty="0">
                <a:solidFill>
                  <a:srgbClr val="00FF00"/>
                </a:solidFill>
              </a:endParaRPr>
            </a:p>
          </p:txBody>
        </p:sp>
        <p:sp>
          <p:nvSpPr>
            <p:cNvPr id="12" name="Trapezoid 11"/>
            <p:cNvSpPr/>
            <p:nvPr/>
          </p:nvSpPr>
          <p:spPr>
            <a:xfrm>
              <a:off x="1636713" y="4067968"/>
              <a:ext cx="730250" cy="115095"/>
            </a:xfrm>
            <a:prstGeom prst="trapezoid">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a:solidFill>
                  <a:srgbClr val="00FF00"/>
                </a:solidFill>
              </a:endParaRPr>
            </a:p>
          </p:txBody>
        </p:sp>
      </p:grpSp>
      <p:grpSp>
        <p:nvGrpSpPr>
          <p:cNvPr id="23" name="Group 22"/>
          <p:cNvGrpSpPr/>
          <p:nvPr/>
        </p:nvGrpSpPr>
        <p:grpSpPr>
          <a:xfrm>
            <a:off x="6672666" y="3585772"/>
            <a:ext cx="730250" cy="710407"/>
            <a:chOff x="5734051" y="1698625"/>
            <a:chExt cx="730250" cy="710407"/>
          </a:xfrm>
        </p:grpSpPr>
        <p:sp>
          <p:nvSpPr>
            <p:cNvPr id="17" name="Rounded Rectangle 16"/>
            <p:cNvSpPr/>
            <p:nvPr/>
          </p:nvSpPr>
          <p:spPr>
            <a:xfrm>
              <a:off x="5734051" y="1698625"/>
              <a:ext cx="730250" cy="484187"/>
            </a:xfrm>
            <a:prstGeom prst="roundRect">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dirty="0" smtClean="0">
                <a:solidFill>
                  <a:srgbClr val="00FF00"/>
                </a:solidFill>
              </a:endParaRPr>
            </a:p>
            <a:p>
              <a:pPr algn="ctr"/>
              <a:endParaRPr lang="en-US" sz="900" dirty="0">
                <a:solidFill>
                  <a:srgbClr val="00FF00"/>
                </a:solidFill>
              </a:endParaRPr>
            </a:p>
          </p:txBody>
        </p:sp>
        <p:sp>
          <p:nvSpPr>
            <p:cNvPr id="18" name="Trapezoid 17"/>
            <p:cNvSpPr/>
            <p:nvPr/>
          </p:nvSpPr>
          <p:spPr>
            <a:xfrm>
              <a:off x="5734051" y="2293937"/>
              <a:ext cx="730250" cy="115095"/>
            </a:xfrm>
            <a:prstGeom prst="trapezoid">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900">
                <a:solidFill>
                  <a:srgbClr val="00FF00"/>
                </a:solidFill>
              </a:endParaRPr>
            </a:p>
          </p:txBody>
        </p:sp>
        <p:sp>
          <p:nvSpPr>
            <p:cNvPr id="4" name="Rectangle 3"/>
            <p:cNvSpPr/>
            <p:nvPr/>
          </p:nvSpPr>
          <p:spPr>
            <a:xfrm>
              <a:off x="5873750" y="1849438"/>
              <a:ext cx="444500" cy="206375"/>
            </a:xfrm>
            <a:prstGeom prst="rect">
              <a:avLst/>
            </a:prstGeom>
            <a:noFill/>
            <a:ln>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873750" y="1803401"/>
              <a:ext cx="444500" cy="46037"/>
            </a:xfrm>
            <a:prstGeom prst="rect">
              <a:avLst/>
            </a:prstGeom>
            <a:noFill/>
            <a:ln>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921375" y="1895476"/>
              <a:ext cx="45719" cy="46037"/>
            </a:xfrm>
            <a:prstGeom prst="rect">
              <a:avLst/>
            </a:prstGeom>
            <a:noFill/>
            <a:ln>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921375" y="1968501"/>
              <a:ext cx="45719" cy="46037"/>
            </a:xfrm>
            <a:prstGeom prst="rect">
              <a:avLst/>
            </a:prstGeom>
            <a:noFill/>
            <a:ln>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21"/>
          <p:cNvSpPr txBox="1"/>
          <p:nvPr/>
        </p:nvSpPr>
        <p:spPr>
          <a:xfrm>
            <a:off x="6314896" y="4520959"/>
            <a:ext cx="1445791" cy="369332"/>
          </a:xfrm>
          <a:prstGeom prst="rect">
            <a:avLst/>
          </a:prstGeom>
          <a:noFill/>
        </p:spPr>
        <p:txBody>
          <a:bodyPr wrap="none" rtlCol="0">
            <a:spAutoFit/>
          </a:bodyPr>
          <a:lstStyle/>
          <a:p>
            <a:r>
              <a:rPr lang="en-US" dirty="0" smtClean="0">
                <a:solidFill>
                  <a:srgbClr val="FFFFFF"/>
                </a:solidFill>
              </a:rPr>
              <a:t>Management</a:t>
            </a:r>
            <a:endParaRPr lang="en-US" dirty="0">
              <a:solidFill>
                <a:srgbClr val="FFFFFF"/>
              </a:solidFill>
            </a:endParaRPr>
          </a:p>
        </p:txBody>
      </p:sp>
      <p:sp>
        <p:nvSpPr>
          <p:cNvPr id="25" name="Magnetic Disk 24"/>
          <p:cNvSpPr/>
          <p:nvPr/>
        </p:nvSpPr>
        <p:spPr>
          <a:xfrm>
            <a:off x="884240" y="2317753"/>
            <a:ext cx="506147" cy="522074"/>
          </a:xfrm>
          <a:prstGeom prst="flowChartMagneticDisk">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rgbClr val="00FF00"/>
                </a:solidFill>
              </a:rPr>
              <a:t>P4P</a:t>
            </a:r>
            <a:endParaRPr lang="en-US" sz="900" dirty="0">
              <a:solidFill>
                <a:srgbClr val="00FF00"/>
              </a:solidFill>
            </a:endParaRPr>
          </a:p>
        </p:txBody>
      </p:sp>
      <p:sp>
        <p:nvSpPr>
          <p:cNvPr id="26" name="Magnetic Disk 25"/>
          <p:cNvSpPr/>
          <p:nvPr/>
        </p:nvSpPr>
        <p:spPr>
          <a:xfrm>
            <a:off x="1726546" y="2317753"/>
            <a:ext cx="506147" cy="522074"/>
          </a:xfrm>
          <a:prstGeom prst="flowChartMagneticDisk">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rgbClr val="00FF00"/>
                </a:solidFill>
              </a:rPr>
              <a:t>Pull</a:t>
            </a:r>
            <a:endParaRPr lang="en-US" sz="900" dirty="0">
              <a:solidFill>
                <a:srgbClr val="00FF00"/>
              </a:solidFill>
            </a:endParaRPr>
          </a:p>
        </p:txBody>
      </p:sp>
      <p:cxnSp>
        <p:nvCxnSpPr>
          <p:cNvPr id="28" name="Elbow Connector 27"/>
          <p:cNvCxnSpPr/>
          <p:nvPr/>
        </p:nvCxnSpPr>
        <p:spPr>
          <a:xfrm rot="10800000" flipV="1">
            <a:off x="1979621" y="1801813"/>
            <a:ext cx="1822445" cy="436562"/>
          </a:xfrm>
          <a:prstGeom prst="bentConnector3">
            <a:avLst>
              <a:gd name="adj1" fmla="val 100523"/>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Elbow Connector 28"/>
          <p:cNvCxnSpPr/>
          <p:nvPr/>
        </p:nvCxnSpPr>
        <p:spPr>
          <a:xfrm rot="10800000" flipV="1">
            <a:off x="1137314" y="1801813"/>
            <a:ext cx="2664751" cy="436562"/>
          </a:xfrm>
          <a:prstGeom prst="bentConnector3">
            <a:avLst>
              <a:gd name="adj1" fmla="val 100042"/>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84240" y="4535005"/>
            <a:ext cx="1294871" cy="369332"/>
          </a:xfrm>
          <a:prstGeom prst="rect">
            <a:avLst/>
          </a:prstGeom>
          <a:noFill/>
        </p:spPr>
        <p:txBody>
          <a:bodyPr wrap="none" rtlCol="0">
            <a:spAutoFit/>
          </a:bodyPr>
          <a:lstStyle/>
          <a:p>
            <a:r>
              <a:rPr lang="en-US" dirty="0" smtClean="0">
                <a:solidFill>
                  <a:schemeClr val="bg1"/>
                </a:solidFill>
              </a:rPr>
              <a:t>Distribution</a:t>
            </a:r>
            <a:endParaRPr lang="en-US" dirty="0">
              <a:solidFill>
                <a:schemeClr val="bg1"/>
              </a:solidFill>
            </a:endParaRPr>
          </a:p>
        </p:txBody>
      </p:sp>
      <p:grpSp>
        <p:nvGrpSpPr>
          <p:cNvPr id="52" name="Group 51"/>
          <p:cNvGrpSpPr/>
          <p:nvPr/>
        </p:nvGrpSpPr>
        <p:grpSpPr>
          <a:xfrm>
            <a:off x="6093281" y="1475691"/>
            <a:ext cx="1968401" cy="652244"/>
            <a:chOff x="6094512" y="1475691"/>
            <a:chExt cx="1968401" cy="652244"/>
          </a:xfrm>
        </p:grpSpPr>
        <p:pic>
          <p:nvPicPr>
            <p:cNvPr id="42" name="Picture 41"/>
            <p:cNvPicPr>
              <a:picLocks noChangeAspect="1"/>
            </p:cNvPicPr>
            <p:nvPr/>
          </p:nvPicPr>
          <p:blipFill>
            <a:blip r:embed="rId2"/>
            <a:stretch>
              <a:fillRect/>
            </a:stretch>
          </p:blipFill>
          <p:spPr>
            <a:xfrm>
              <a:off x="7456488" y="1475691"/>
              <a:ext cx="606425" cy="652244"/>
            </a:xfrm>
            <a:prstGeom prst="rect">
              <a:avLst/>
            </a:prstGeom>
          </p:spPr>
        </p:pic>
        <p:pic>
          <p:nvPicPr>
            <p:cNvPr id="43" name="Picture 42"/>
            <p:cNvPicPr>
              <a:picLocks noChangeAspect="1"/>
            </p:cNvPicPr>
            <p:nvPr/>
          </p:nvPicPr>
          <p:blipFill rotWithShape="1">
            <a:blip r:embed="rId3"/>
            <a:srcRect b="15901"/>
            <a:stretch/>
          </p:blipFill>
          <p:spPr>
            <a:xfrm>
              <a:off x="6094512" y="1535784"/>
              <a:ext cx="453926" cy="532058"/>
            </a:xfrm>
            <a:prstGeom prst="rect">
              <a:avLst/>
            </a:prstGeom>
          </p:spPr>
        </p:pic>
        <p:pic>
          <p:nvPicPr>
            <p:cNvPr id="45" name="Picture 44"/>
            <p:cNvPicPr>
              <a:picLocks noChangeAspect="1"/>
            </p:cNvPicPr>
            <p:nvPr/>
          </p:nvPicPr>
          <p:blipFill>
            <a:blip r:embed="rId4">
              <a:duotone>
                <a:schemeClr val="accent5">
                  <a:shade val="45000"/>
                  <a:satMod val="135000"/>
                </a:schemeClr>
                <a:prstClr val="white"/>
              </a:duotone>
            </a:blip>
            <a:stretch>
              <a:fillRect/>
            </a:stretch>
          </p:blipFill>
          <p:spPr>
            <a:xfrm>
              <a:off x="6736953" y="1519909"/>
              <a:ext cx="593595" cy="547934"/>
            </a:xfrm>
            <a:prstGeom prst="rect">
              <a:avLst/>
            </a:prstGeom>
          </p:spPr>
        </p:pic>
      </p:grpSp>
      <p:pic>
        <p:nvPicPr>
          <p:cNvPr id="48" name="Picture 47" descr="Perforce_Cover slide_helix-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5789" y="1694437"/>
            <a:ext cx="674649" cy="889694"/>
          </a:xfrm>
          <a:prstGeom prst="rect">
            <a:avLst/>
          </a:prstGeom>
        </p:spPr>
      </p:pic>
      <p:sp>
        <p:nvSpPr>
          <p:cNvPr id="49" name="Can 48"/>
          <p:cNvSpPr/>
          <p:nvPr/>
        </p:nvSpPr>
        <p:spPr>
          <a:xfrm>
            <a:off x="4000539" y="1333237"/>
            <a:ext cx="887942" cy="1436959"/>
          </a:xfrm>
          <a:prstGeom prst="can">
            <a:avLst>
              <a:gd name="adj" fmla="val 33499"/>
            </a:avLst>
          </a:prstGeom>
          <a:noFill/>
          <a:ln w="38100" cmpd="sng">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solidFill>
                <a:srgbClr val="00FF00"/>
              </a:solidFill>
            </a:endParaRPr>
          </a:p>
        </p:txBody>
      </p:sp>
      <p:sp>
        <p:nvSpPr>
          <p:cNvPr id="50" name="TextBox 49"/>
          <p:cNvSpPr txBox="1"/>
          <p:nvPr/>
        </p:nvSpPr>
        <p:spPr>
          <a:xfrm>
            <a:off x="4024353" y="2950959"/>
            <a:ext cx="904327" cy="369332"/>
          </a:xfrm>
          <a:prstGeom prst="rect">
            <a:avLst/>
          </a:prstGeom>
          <a:noFill/>
        </p:spPr>
        <p:txBody>
          <a:bodyPr wrap="none" rtlCol="0">
            <a:spAutoFit/>
          </a:bodyPr>
          <a:lstStyle/>
          <a:p>
            <a:r>
              <a:rPr lang="en-US" dirty="0" smtClean="0">
                <a:solidFill>
                  <a:schemeClr val="bg1"/>
                </a:solidFill>
              </a:rPr>
              <a:t>Storage</a:t>
            </a:r>
            <a:endParaRPr lang="en-US" dirty="0">
              <a:solidFill>
                <a:schemeClr val="bg1"/>
              </a:solidFill>
            </a:endParaRPr>
          </a:p>
        </p:txBody>
      </p:sp>
      <p:sp>
        <p:nvSpPr>
          <p:cNvPr id="51" name="Left Brace 50"/>
          <p:cNvSpPr/>
          <p:nvPr/>
        </p:nvSpPr>
        <p:spPr>
          <a:xfrm rot="16200000">
            <a:off x="6839273" y="1311750"/>
            <a:ext cx="397038" cy="2123281"/>
          </a:xfrm>
          <a:prstGeom prst="leftBrace">
            <a:avLst>
              <a:gd name="adj1" fmla="val 22932"/>
              <a:gd name="adj2" fmla="val 50000"/>
            </a:avLst>
          </a:prstGeom>
          <a:noFill/>
          <a:ln w="38100" cmpd="sng">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solidFill>
                <a:srgbClr val="00FF00"/>
              </a:solidFill>
            </a:endParaRPr>
          </a:p>
        </p:txBody>
      </p:sp>
      <p:sp>
        <p:nvSpPr>
          <p:cNvPr id="57" name="Rectangle 56"/>
          <p:cNvSpPr/>
          <p:nvPr/>
        </p:nvSpPr>
        <p:spPr>
          <a:xfrm>
            <a:off x="498876" y="4323297"/>
            <a:ext cx="575323" cy="646331"/>
          </a:xfrm>
          <a:prstGeom prst="rect">
            <a:avLst/>
          </a:prstGeom>
        </p:spPr>
        <p:txBody>
          <a:bodyPr wrap="none">
            <a:spAutoFit/>
          </a:bodyPr>
          <a:lstStyle/>
          <a:p>
            <a:pPr lvl="0"/>
            <a:r>
              <a:rPr lang="en-US" sz="3600" dirty="0">
                <a:solidFill>
                  <a:srgbClr val="00FF00"/>
                </a:solidFill>
                <a:latin typeface="Zapf Dingbats"/>
                <a:ea typeface="Zapf Dingbats"/>
                <a:cs typeface="Zapf Dingbats"/>
                <a:sym typeface="Zapf Dingbats"/>
              </a:rPr>
              <a:t>✔</a:t>
            </a:r>
            <a:endParaRPr lang="en-US" sz="3600" dirty="0">
              <a:solidFill>
                <a:srgbClr val="00FF00"/>
              </a:solidFill>
            </a:endParaRPr>
          </a:p>
        </p:txBody>
      </p:sp>
      <p:sp>
        <p:nvSpPr>
          <p:cNvPr id="61" name="Rectangle 60"/>
          <p:cNvSpPr/>
          <p:nvPr/>
        </p:nvSpPr>
        <p:spPr>
          <a:xfrm>
            <a:off x="3654866" y="2730506"/>
            <a:ext cx="575323" cy="646331"/>
          </a:xfrm>
          <a:prstGeom prst="rect">
            <a:avLst/>
          </a:prstGeom>
        </p:spPr>
        <p:txBody>
          <a:bodyPr wrap="none">
            <a:spAutoFit/>
          </a:bodyPr>
          <a:lstStyle/>
          <a:p>
            <a:pPr lvl="0"/>
            <a:r>
              <a:rPr lang="en-US" sz="3600" dirty="0">
                <a:solidFill>
                  <a:srgbClr val="00FF00"/>
                </a:solidFill>
                <a:latin typeface="Zapf Dingbats"/>
                <a:ea typeface="Zapf Dingbats"/>
                <a:cs typeface="Zapf Dingbats"/>
                <a:sym typeface="Zapf Dingbats"/>
              </a:rPr>
              <a:t>✔</a:t>
            </a:r>
            <a:endParaRPr lang="en-US" sz="3600" dirty="0">
              <a:solidFill>
                <a:srgbClr val="00FF00"/>
              </a:solidFill>
            </a:endParaRPr>
          </a:p>
        </p:txBody>
      </p:sp>
      <p:sp>
        <p:nvSpPr>
          <p:cNvPr id="62" name="TextBox 61"/>
          <p:cNvSpPr txBox="1"/>
          <p:nvPr/>
        </p:nvSpPr>
        <p:spPr>
          <a:xfrm>
            <a:off x="5904709" y="4277173"/>
            <a:ext cx="491338" cy="769441"/>
          </a:xfrm>
          <a:prstGeom prst="rect">
            <a:avLst/>
          </a:prstGeom>
          <a:noFill/>
        </p:spPr>
        <p:txBody>
          <a:bodyPr wrap="square" rtlCol="0">
            <a:spAutoFit/>
          </a:bodyPr>
          <a:lstStyle/>
          <a:p>
            <a:r>
              <a:rPr lang="en-US" sz="4400" b="1" dirty="0" smtClean="0">
                <a:solidFill>
                  <a:srgbClr val="FF0000"/>
                </a:solidFill>
                <a:latin typeface="Chalkboard"/>
                <a:cs typeface="Chalkboard"/>
              </a:rPr>
              <a:t>?</a:t>
            </a:r>
            <a:endParaRPr lang="en-US" sz="4400" b="1" dirty="0">
              <a:solidFill>
                <a:srgbClr val="FF0000"/>
              </a:solidFill>
              <a:latin typeface="Chalkboard"/>
              <a:cs typeface="Chalkboard"/>
            </a:endParaRPr>
          </a:p>
        </p:txBody>
      </p:sp>
      <p:sp>
        <p:nvSpPr>
          <p:cNvPr id="64" name="Freeform 63"/>
          <p:cNvSpPr/>
          <p:nvPr/>
        </p:nvSpPr>
        <p:spPr>
          <a:xfrm>
            <a:off x="6658694" y="2718717"/>
            <a:ext cx="773053" cy="546988"/>
          </a:xfrm>
          <a:custGeom>
            <a:avLst/>
            <a:gdLst>
              <a:gd name="connsiteX0" fmla="*/ 527977 w 2393770"/>
              <a:gd name="connsiteY0" fmla="*/ 515938 h 1991630"/>
              <a:gd name="connsiteX1" fmla="*/ 1083602 w 2393770"/>
              <a:gd name="connsiteY1" fmla="*/ 492125 h 1991630"/>
              <a:gd name="connsiteX2" fmla="*/ 996289 w 2393770"/>
              <a:gd name="connsiteY2" fmla="*/ 293688 h 1991630"/>
              <a:gd name="connsiteX3" fmla="*/ 1035977 w 2393770"/>
              <a:gd name="connsiteY3" fmla="*/ 71438 h 1991630"/>
              <a:gd name="connsiteX4" fmla="*/ 1266164 w 2393770"/>
              <a:gd name="connsiteY4" fmla="*/ 0 h 1991630"/>
              <a:gd name="connsiteX5" fmla="*/ 1464602 w 2393770"/>
              <a:gd name="connsiteY5" fmla="*/ 71438 h 1991630"/>
              <a:gd name="connsiteX6" fmla="*/ 1520164 w 2393770"/>
              <a:gd name="connsiteY6" fmla="*/ 214313 h 1991630"/>
              <a:gd name="connsiteX7" fmla="*/ 1464602 w 2393770"/>
              <a:gd name="connsiteY7" fmla="*/ 349250 h 1991630"/>
              <a:gd name="connsiteX8" fmla="*/ 1393164 w 2393770"/>
              <a:gd name="connsiteY8" fmla="*/ 404813 h 1991630"/>
              <a:gd name="connsiteX9" fmla="*/ 1385227 w 2393770"/>
              <a:gd name="connsiteY9" fmla="*/ 460375 h 1991630"/>
              <a:gd name="connsiteX10" fmla="*/ 1480477 w 2393770"/>
              <a:gd name="connsiteY10" fmla="*/ 508000 h 1991630"/>
              <a:gd name="connsiteX11" fmla="*/ 1845602 w 2393770"/>
              <a:gd name="connsiteY11" fmla="*/ 492125 h 1991630"/>
              <a:gd name="connsiteX12" fmla="*/ 1972602 w 2393770"/>
              <a:gd name="connsiteY12" fmla="*/ 547688 h 1991630"/>
              <a:gd name="connsiteX13" fmla="*/ 1956727 w 2393770"/>
              <a:gd name="connsiteY13" fmla="*/ 714375 h 1991630"/>
              <a:gd name="connsiteX14" fmla="*/ 1924977 w 2393770"/>
              <a:gd name="connsiteY14" fmla="*/ 936625 h 1991630"/>
              <a:gd name="connsiteX15" fmla="*/ 1901164 w 2393770"/>
              <a:gd name="connsiteY15" fmla="*/ 1016000 h 1991630"/>
              <a:gd name="connsiteX16" fmla="*/ 1988477 w 2393770"/>
              <a:gd name="connsiteY16" fmla="*/ 1031875 h 1991630"/>
              <a:gd name="connsiteX17" fmla="*/ 2083727 w 2393770"/>
              <a:gd name="connsiteY17" fmla="*/ 912813 h 1991630"/>
              <a:gd name="connsiteX18" fmla="*/ 2234539 w 2393770"/>
              <a:gd name="connsiteY18" fmla="*/ 889000 h 1991630"/>
              <a:gd name="connsiteX19" fmla="*/ 2361539 w 2393770"/>
              <a:gd name="connsiteY19" fmla="*/ 1000125 h 1991630"/>
              <a:gd name="connsiteX20" fmla="*/ 2393289 w 2393770"/>
              <a:gd name="connsiteY20" fmla="*/ 1214438 h 1991630"/>
              <a:gd name="connsiteX21" fmla="*/ 2345664 w 2393770"/>
              <a:gd name="connsiteY21" fmla="*/ 1373188 h 1991630"/>
              <a:gd name="connsiteX22" fmla="*/ 2202789 w 2393770"/>
              <a:gd name="connsiteY22" fmla="*/ 1428750 h 1991630"/>
              <a:gd name="connsiteX23" fmla="*/ 2044039 w 2393770"/>
              <a:gd name="connsiteY23" fmla="*/ 1373188 h 1991630"/>
              <a:gd name="connsiteX24" fmla="*/ 1980539 w 2393770"/>
              <a:gd name="connsiteY24" fmla="*/ 1270000 h 1991630"/>
              <a:gd name="connsiteX25" fmla="*/ 1901164 w 2393770"/>
              <a:gd name="connsiteY25" fmla="*/ 1285875 h 1991630"/>
              <a:gd name="connsiteX26" fmla="*/ 1893227 w 2393770"/>
              <a:gd name="connsiteY26" fmla="*/ 1428750 h 1991630"/>
              <a:gd name="connsiteX27" fmla="*/ 1996414 w 2393770"/>
              <a:gd name="connsiteY27" fmla="*/ 1801813 h 1991630"/>
              <a:gd name="connsiteX28" fmla="*/ 1885289 w 2393770"/>
              <a:gd name="connsiteY28" fmla="*/ 1905000 h 1991630"/>
              <a:gd name="connsiteX29" fmla="*/ 1448727 w 2393770"/>
              <a:gd name="connsiteY29" fmla="*/ 1912938 h 1991630"/>
              <a:gd name="connsiteX30" fmla="*/ 1345539 w 2393770"/>
              <a:gd name="connsiteY30" fmla="*/ 1873250 h 1991630"/>
              <a:gd name="connsiteX31" fmla="*/ 1369352 w 2393770"/>
              <a:gd name="connsiteY31" fmla="*/ 1778000 h 1991630"/>
              <a:gd name="connsiteX32" fmla="*/ 1480477 w 2393770"/>
              <a:gd name="connsiteY32" fmla="*/ 1658938 h 1991630"/>
              <a:gd name="connsiteX33" fmla="*/ 1456664 w 2393770"/>
              <a:gd name="connsiteY33" fmla="*/ 1484313 h 1991630"/>
              <a:gd name="connsiteX34" fmla="*/ 1305852 w 2393770"/>
              <a:gd name="connsiteY34" fmla="*/ 1397000 h 1991630"/>
              <a:gd name="connsiteX35" fmla="*/ 1083602 w 2393770"/>
              <a:gd name="connsiteY35" fmla="*/ 1412875 h 1991630"/>
              <a:gd name="connsiteX36" fmla="*/ 980414 w 2393770"/>
              <a:gd name="connsiteY36" fmla="*/ 1531938 h 1991630"/>
              <a:gd name="connsiteX37" fmla="*/ 980414 w 2393770"/>
              <a:gd name="connsiteY37" fmla="*/ 1682750 h 1991630"/>
              <a:gd name="connsiteX38" fmla="*/ 1083602 w 2393770"/>
              <a:gd name="connsiteY38" fmla="*/ 1793875 h 1991630"/>
              <a:gd name="connsiteX39" fmla="*/ 1091539 w 2393770"/>
              <a:gd name="connsiteY39" fmla="*/ 1912938 h 1991630"/>
              <a:gd name="connsiteX40" fmla="*/ 940727 w 2393770"/>
              <a:gd name="connsiteY40" fmla="*/ 1928813 h 1991630"/>
              <a:gd name="connsiteX41" fmla="*/ 575602 w 2393770"/>
              <a:gd name="connsiteY41" fmla="*/ 1976438 h 1991630"/>
              <a:gd name="connsiteX42" fmla="*/ 424789 w 2393770"/>
              <a:gd name="connsiteY42" fmla="*/ 1952625 h 1991630"/>
              <a:gd name="connsiteX43" fmla="*/ 472414 w 2393770"/>
              <a:gd name="connsiteY43" fmla="*/ 1571625 h 1991630"/>
              <a:gd name="connsiteX44" fmla="*/ 504164 w 2393770"/>
              <a:gd name="connsiteY44" fmla="*/ 1357313 h 1991630"/>
              <a:gd name="connsiteX45" fmla="*/ 416852 w 2393770"/>
              <a:gd name="connsiteY45" fmla="*/ 1365250 h 1991630"/>
              <a:gd name="connsiteX46" fmla="*/ 321602 w 2393770"/>
              <a:gd name="connsiteY46" fmla="*/ 1460500 h 1991630"/>
              <a:gd name="connsiteX47" fmla="*/ 146977 w 2393770"/>
              <a:gd name="connsiteY47" fmla="*/ 1476375 h 1991630"/>
              <a:gd name="connsiteX48" fmla="*/ 27914 w 2393770"/>
              <a:gd name="connsiteY48" fmla="*/ 1365250 h 1991630"/>
              <a:gd name="connsiteX49" fmla="*/ 4102 w 2393770"/>
              <a:gd name="connsiteY49" fmla="*/ 1166813 h 1991630"/>
              <a:gd name="connsiteX50" fmla="*/ 91414 w 2393770"/>
              <a:gd name="connsiteY50" fmla="*/ 992188 h 1991630"/>
              <a:gd name="connsiteX51" fmla="*/ 266039 w 2393770"/>
              <a:gd name="connsiteY51" fmla="*/ 960438 h 1991630"/>
              <a:gd name="connsiteX52" fmla="*/ 408914 w 2393770"/>
              <a:gd name="connsiteY52" fmla="*/ 1063625 h 1991630"/>
              <a:gd name="connsiteX53" fmla="*/ 488289 w 2393770"/>
              <a:gd name="connsiteY53" fmla="*/ 1087438 h 1991630"/>
              <a:gd name="connsiteX54" fmla="*/ 504164 w 2393770"/>
              <a:gd name="connsiteY54" fmla="*/ 912813 h 1991630"/>
              <a:gd name="connsiteX55" fmla="*/ 464477 w 2393770"/>
              <a:gd name="connsiteY55" fmla="*/ 674688 h 1991630"/>
              <a:gd name="connsiteX56" fmla="*/ 464477 w 2393770"/>
              <a:gd name="connsiteY56" fmla="*/ 523875 h 1991630"/>
              <a:gd name="connsiteX57" fmla="*/ 527977 w 2393770"/>
              <a:gd name="connsiteY57" fmla="*/ 515938 h 1991630"/>
              <a:gd name="connsiteX0" fmla="*/ 527977 w 2393770"/>
              <a:gd name="connsiteY0" fmla="*/ 515938 h 1991630"/>
              <a:gd name="connsiteX1" fmla="*/ 1083602 w 2393770"/>
              <a:gd name="connsiteY1" fmla="*/ 492125 h 1991630"/>
              <a:gd name="connsiteX2" fmla="*/ 996289 w 2393770"/>
              <a:gd name="connsiteY2" fmla="*/ 293688 h 1991630"/>
              <a:gd name="connsiteX3" fmla="*/ 1035977 w 2393770"/>
              <a:gd name="connsiteY3" fmla="*/ 71438 h 1991630"/>
              <a:gd name="connsiteX4" fmla="*/ 1266164 w 2393770"/>
              <a:gd name="connsiteY4" fmla="*/ 0 h 1991630"/>
              <a:gd name="connsiteX5" fmla="*/ 1464602 w 2393770"/>
              <a:gd name="connsiteY5" fmla="*/ 71438 h 1991630"/>
              <a:gd name="connsiteX6" fmla="*/ 1520164 w 2393770"/>
              <a:gd name="connsiteY6" fmla="*/ 214313 h 1991630"/>
              <a:gd name="connsiteX7" fmla="*/ 1464602 w 2393770"/>
              <a:gd name="connsiteY7" fmla="*/ 349250 h 1991630"/>
              <a:gd name="connsiteX8" fmla="*/ 1393164 w 2393770"/>
              <a:gd name="connsiteY8" fmla="*/ 404813 h 1991630"/>
              <a:gd name="connsiteX9" fmla="*/ 1385227 w 2393770"/>
              <a:gd name="connsiteY9" fmla="*/ 460375 h 1991630"/>
              <a:gd name="connsiteX10" fmla="*/ 1480477 w 2393770"/>
              <a:gd name="connsiteY10" fmla="*/ 508000 h 1991630"/>
              <a:gd name="connsiteX11" fmla="*/ 1845602 w 2393770"/>
              <a:gd name="connsiteY11" fmla="*/ 492125 h 1991630"/>
              <a:gd name="connsiteX12" fmla="*/ 1972602 w 2393770"/>
              <a:gd name="connsiteY12" fmla="*/ 547688 h 1991630"/>
              <a:gd name="connsiteX13" fmla="*/ 1956727 w 2393770"/>
              <a:gd name="connsiteY13" fmla="*/ 714375 h 1991630"/>
              <a:gd name="connsiteX14" fmla="*/ 1924977 w 2393770"/>
              <a:gd name="connsiteY14" fmla="*/ 936625 h 1991630"/>
              <a:gd name="connsiteX15" fmla="*/ 1901164 w 2393770"/>
              <a:gd name="connsiteY15" fmla="*/ 1016000 h 1991630"/>
              <a:gd name="connsiteX16" fmla="*/ 1988477 w 2393770"/>
              <a:gd name="connsiteY16" fmla="*/ 1031875 h 1991630"/>
              <a:gd name="connsiteX17" fmla="*/ 2083727 w 2393770"/>
              <a:gd name="connsiteY17" fmla="*/ 912813 h 1991630"/>
              <a:gd name="connsiteX18" fmla="*/ 2234539 w 2393770"/>
              <a:gd name="connsiteY18" fmla="*/ 889000 h 1991630"/>
              <a:gd name="connsiteX19" fmla="*/ 2361539 w 2393770"/>
              <a:gd name="connsiteY19" fmla="*/ 1000125 h 1991630"/>
              <a:gd name="connsiteX20" fmla="*/ 2393289 w 2393770"/>
              <a:gd name="connsiteY20" fmla="*/ 1214438 h 1991630"/>
              <a:gd name="connsiteX21" fmla="*/ 2345664 w 2393770"/>
              <a:gd name="connsiteY21" fmla="*/ 1373188 h 1991630"/>
              <a:gd name="connsiteX22" fmla="*/ 2202789 w 2393770"/>
              <a:gd name="connsiteY22" fmla="*/ 1428750 h 1991630"/>
              <a:gd name="connsiteX23" fmla="*/ 2044039 w 2393770"/>
              <a:gd name="connsiteY23" fmla="*/ 1373188 h 1991630"/>
              <a:gd name="connsiteX24" fmla="*/ 1980539 w 2393770"/>
              <a:gd name="connsiteY24" fmla="*/ 1270000 h 1991630"/>
              <a:gd name="connsiteX25" fmla="*/ 1901164 w 2393770"/>
              <a:gd name="connsiteY25" fmla="*/ 1285875 h 1991630"/>
              <a:gd name="connsiteX26" fmla="*/ 1893227 w 2393770"/>
              <a:gd name="connsiteY26" fmla="*/ 1428750 h 1991630"/>
              <a:gd name="connsiteX27" fmla="*/ 1996414 w 2393770"/>
              <a:gd name="connsiteY27" fmla="*/ 1801813 h 1991630"/>
              <a:gd name="connsiteX28" fmla="*/ 1885289 w 2393770"/>
              <a:gd name="connsiteY28" fmla="*/ 1905000 h 1991630"/>
              <a:gd name="connsiteX29" fmla="*/ 1448727 w 2393770"/>
              <a:gd name="connsiteY29" fmla="*/ 1912938 h 1991630"/>
              <a:gd name="connsiteX30" fmla="*/ 1345539 w 2393770"/>
              <a:gd name="connsiteY30" fmla="*/ 1873250 h 1991630"/>
              <a:gd name="connsiteX31" fmla="*/ 1369352 w 2393770"/>
              <a:gd name="connsiteY31" fmla="*/ 1778000 h 1991630"/>
              <a:gd name="connsiteX32" fmla="*/ 1480477 w 2393770"/>
              <a:gd name="connsiteY32" fmla="*/ 1658938 h 1991630"/>
              <a:gd name="connsiteX33" fmla="*/ 1456664 w 2393770"/>
              <a:gd name="connsiteY33" fmla="*/ 1484313 h 1991630"/>
              <a:gd name="connsiteX34" fmla="*/ 1305852 w 2393770"/>
              <a:gd name="connsiteY34" fmla="*/ 1397000 h 1991630"/>
              <a:gd name="connsiteX35" fmla="*/ 1083602 w 2393770"/>
              <a:gd name="connsiteY35" fmla="*/ 1412875 h 1991630"/>
              <a:gd name="connsiteX36" fmla="*/ 980414 w 2393770"/>
              <a:gd name="connsiteY36" fmla="*/ 1531938 h 1991630"/>
              <a:gd name="connsiteX37" fmla="*/ 980414 w 2393770"/>
              <a:gd name="connsiteY37" fmla="*/ 1682750 h 1991630"/>
              <a:gd name="connsiteX38" fmla="*/ 1083602 w 2393770"/>
              <a:gd name="connsiteY38" fmla="*/ 1793875 h 1991630"/>
              <a:gd name="connsiteX39" fmla="*/ 1091539 w 2393770"/>
              <a:gd name="connsiteY39" fmla="*/ 1912938 h 1991630"/>
              <a:gd name="connsiteX40" fmla="*/ 940727 w 2393770"/>
              <a:gd name="connsiteY40" fmla="*/ 1928813 h 1991630"/>
              <a:gd name="connsiteX41" fmla="*/ 575602 w 2393770"/>
              <a:gd name="connsiteY41" fmla="*/ 1976438 h 1991630"/>
              <a:gd name="connsiteX42" fmla="*/ 424789 w 2393770"/>
              <a:gd name="connsiteY42" fmla="*/ 1952625 h 1991630"/>
              <a:gd name="connsiteX43" fmla="*/ 472414 w 2393770"/>
              <a:gd name="connsiteY43" fmla="*/ 1571625 h 1991630"/>
              <a:gd name="connsiteX44" fmla="*/ 504164 w 2393770"/>
              <a:gd name="connsiteY44" fmla="*/ 1357313 h 1991630"/>
              <a:gd name="connsiteX45" fmla="*/ 416852 w 2393770"/>
              <a:gd name="connsiteY45" fmla="*/ 1365250 h 1991630"/>
              <a:gd name="connsiteX46" fmla="*/ 321602 w 2393770"/>
              <a:gd name="connsiteY46" fmla="*/ 1460500 h 1991630"/>
              <a:gd name="connsiteX47" fmla="*/ 146977 w 2393770"/>
              <a:gd name="connsiteY47" fmla="*/ 1476375 h 1991630"/>
              <a:gd name="connsiteX48" fmla="*/ 27914 w 2393770"/>
              <a:gd name="connsiteY48" fmla="*/ 1365250 h 1991630"/>
              <a:gd name="connsiteX49" fmla="*/ 4102 w 2393770"/>
              <a:gd name="connsiteY49" fmla="*/ 1166813 h 1991630"/>
              <a:gd name="connsiteX50" fmla="*/ 91414 w 2393770"/>
              <a:gd name="connsiteY50" fmla="*/ 992188 h 1991630"/>
              <a:gd name="connsiteX51" fmla="*/ 266039 w 2393770"/>
              <a:gd name="connsiteY51" fmla="*/ 960438 h 1991630"/>
              <a:gd name="connsiteX52" fmla="*/ 408914 w 2393770"/>
              <a:gd name="connsiteY52" fmla="*/ 1063625 h 1991630"/>
              <a:gd name="connsiteX53" fmla="*/ 488289 w 2393770"/>
              <a:gd name="connsiteY53" fmla="*/ 1087438 h 1991630"/>
              <a:gd name="connsiteX54" fmla="*/ 504164 w 2393770"/>
              <a:gd name="connsiteY54" fmla="*/ 912813 h 1991630"/>
              <a:gd name="connsiteX55" fmla="*/ 464477 w 2393770"/>
              <a:gd name="connsiteY55" fmla="*/ 674688 h 1991630"/>
              <a:gd name="connsiteX56" fmla="*/ 461072 w 2393770"/>
              <a:gd name="connsiteY56" fmla="*/ 544305 h 1991630"/>
              <a:gd name="connsiteX57" fmla="*/ 527977 w 2393770"/>
              <a:gd name="connsiteY57" fmla="*/ 515938 h 1991630"/>
              <a:gd name="connsiteX0" fmla="*/ 568835 w 2393770"/>
              <a:gd name="connsiteY0" fmla="*/ 515938 h 1991630"/>
              <a:gd name="connsiteX1" fmla="*/ 1083602 w 2393770"/>
              <a:gd name="connsiteY1" fmla="*/ 492125 h 1991630"/>
              <a:gd name="connsiteX2" fmla="*/ 996289 w 2393770"/>
              <a:gd name="connsiteY2" fmla="*/ 293688 h 1991630"/>
              <a:gd name="connsiteX3" fmla="*/ 1035977 w 2393770"/>
              <a:gd name="connsiteY3" fmla="*/ 71438 h 1991630"/>
              <a:gd name="connsiteX4" fmla="*/ 1266164 w 2393770"/>
              <a:gd name="connsiteY4" fmla="*/ 0 h 1991630"/>
              <a:gd name="connsiteX5" fmla="*/ 1464602 w 2393770"/>
              <a:gd name="connsiteY5" fmla="*/ 71438 h 1991630"/>
              <a:gd name="connsiteX6" fmla="*/ 1520164 w 2393770"/>
              <a:gd name="connsiteY6" fmla="*/ 214313 h 1991630"/>
              <a:gd name="connsiteX7" fmla="*/ 1464602 w 2393770"/>
              <a:gd name="connsiteY7" fmla="*/ 349250 h 1991630"/>
              <a:gd name="connsiteX8" fmla="*/ 1393164 w 2393770"/>
              <a:gd name="connsiteY8" fmla="*/ 404813 h 1991630"/>
              <a:gd name="connsiteX9" fmla="*/ 1385227 w 2393770"/>
              <a:gd name="connsiteY9" fmla="*/ 460375 h 1991630"/>
              <a:gd name="connsiteX10" fmla="*/ 1480477 w 2393770"/>
              <a:gd name="connsiteY10" fmla="*/ 508000 h 1991630"/>
              <a:gd name="connsiteX11" fmla="*/ 1845602 w 2393770"/>
              <a:gd name="connsiteY11" fmla="*/ 492125 h 1991630"/>
              <a:gd name="connsiteX12" fmla="*/ 1972602 w 2393770"/>
              <a:gd name="connsiteY12" fmla="*/ 547688 h 1991630"/>
              <a:gd name="connsiteX13" fmla="*/ 1956727 w 2393770"/>
              <a:gd name="connsiteY13" fmla="*/ 714375 h 1991630"/>
              <a:gd name="connsiteX14" fmla="*/ 1924977 w 2393770"/>
              <a:gd name="connsiteY14" fmla="*/ 936625 h 1991630"/>
              <a:gd name="connsiteX15" fmla="*/ 1901164 w 2393770"/>
              <a:gd name="connsiteY15" fmla="*/ 1016000 h 1991630"/>
              <a:gd name="connsiteX16" fmla="*/ 1988477 w 2393770"/>
              <a:gd name="connsiteY16" fmla="*/ 1031875 h 1991630"/>
              <a:gd name="connsiteX17" fmla="*/ 2083727 w 2393770"/>
              <a:gd name="connsiteY17" fmla="*/ 912813 h 1991630"/>
              <a:gd name="connsiteX18" fmla="*/ 2234539 w 2393770"/>
              <a:gd name="connsiteY18" fmla="*/ 889000 h 1991630"/>
              <a:gd name="connsiteX19" fmla="*/ 2361539 w 2393770"/>
              <a:gd name="connsiteY19" fmla="*/ 1000125 h 1991630"/>
              <a:gd name="connsiteX20" fmla="*/ 2393289 w 2393770"/>
              <a:gd name="connsiteY20" fmla="*/ 1214438 h 1991630"/>
              <a:gd name="connsiteX21" fmla="*/ 2345664 w 2393770"/>
              <a:gd name="connsiteY21" fmla="*/ 1373188 h 1991630"/>
              <a:gd name="connsiteX22" fmla="*/ 2202789 w 2393770"/>
              <a:gd name="connsiteY22" fmla="*/ 1428750 h 1991630"/>
              <a:gd name="connsiteX23" fmla="*/ 2044039 w 2393770"/>
              <a:gd name="connsiteY23" fmla="*/ 1373188 h 1991630"/>
              <a:gd name="connsiteX24" fmla="*/ 1980539 w 2393770"/>
              <a:gd name="connsiteY24" fmla="*/ 1270000 h 1991630"/>
              <a:gd name="connsiteX25" fmla="*/ 1901164 w 2393770"/>
              <a:gd name="connsiteY25" fmla="*/ 1285875 h 1991630"/>
              <a:gd name="connsiteX26" fmla="*/ 1893227 w 2393770"/>
              <a:gd name="connsiteY26" fmla="*/ 1428750 h 1991630"/>
              <a:gd name="connsiteX27" fmla="*/ 1996414 w 2393770"/>
              <a:gd name="connsiteY27" fmla="*/ 1801813 h 1991630"/>
              <a:gd name="connsiteX28" fmla="*/ 1885289 w 2393770"/>
              <a:gd name="connsiteY28" fmla="*/ 1905000 h 1991630"/>
              <a:gd name="connsiteX29" fmla="*/ 1448727 w 2393770"/>
              <a:gd name="connsiteY29" fmla="*/ 1912938 h 1991630"/>
              <a:gd name="connsiteX30" fmla="*/ 1345539 w 2393770"/>
              <a:gd name="connsiteY30" fmla="*/ 1873250 h 1991630"/>
              <a:gd name="connsiteX31" fmla="*/ 1369352 w 2393770"/>
              <a:gd name="connsiteY31" fmla="*/ 1778000 h 1991630"/>
              <a:gd name="connsiteX32" fmla="*/ 1480477 w 2393770"/>
              <a:gd name="connsiteY32" fmla="*/ 1658938 h 1991630"/>
              <a:gd name="connsiteX33" fmla="*/ 1456664 w 2393770"/>
              <a:gd name="connsiteY33" fmla="*/ 1484313 h 1991630"/>
              <a:gd name="connsiteX34" fmla="*/ 1305852 w 2393770"/>
              <a:gd name="connsiteY34" fmla="*/ 1397000 h 1991630"/>
              <a:gd name="connsiteX35" fmla="*/ 1083602 w 2393770"/>
              <a:gd name="connsiteY35" fmla="*/ 1412875 h 1991630"/>
              <a:gd name="connsiteX36" fmla="*/ 980414 w 2393770"/>
              <a:gd name="connsiteY36" fmla="*/ 1531938 h 1991630"/>
              <a:gd name="connsiteX37" fmla="*/ 980414 w 2393770"/>
              <a:gd name="connsiteY37" fmla="*/ 1682750 h 1991630"/>
              <a:gd name="connsiteX38" fmla="*/ 1083602 w 2393770"/>
              <a:gd name="connsiteY38" fmla="*/ 1793875 h 1991630"/>
              <a:gd name="connsiteX39" fmla="*/ 1091539 w 2393770"/>
              <a:gd name="connsiteY39" fmla="*/ 1912938 h 1991630"/>
              <a:gd name="connsiteX40" fmla="*/ 940727 w 2393770"/>
              <a:gd name="connsiteY40" fmla="*/ 1928813 h 1991630"/>
              <a:gd name="connsiteX41" fmla="*/ 575602 w 2393770"/>
              <a:gd name="connsiteY41" fmla="*/ 1976438 h 1991630"/>
              <a:gd name="connsiteX42" fmla="*/ 424789 w 2393770"/>
              <a:gd name="connsiteY42" fmla="*/ 1952625 h 1991630"/>
              <a:gd name="connsiteX43" fmla="*/ 472414 w 2393770"/>
              <a:gd name="connsiteY43" fmla="*/ 1571625 h 1991630"/>
              <a:gd name="connsiteX44" fmla="*/ 504164 w 2393770"/>
              <a:gd name="connsiteY44" fmla="*/ 1357313 h 1991630"/>
              <a:gd name="connsiteX45" fmla="*/ 416852 w 2393770"/>
              <a:gd name="connsiteY45" fmla="*/ 1365250 h 1991630"/>
              <a:gd name="connsiteX46" fmla="*/ 321602 w 2393770"/>
              <a:gd name="connsiteY46" fmla="*/ 1460500 h 1991630"/>
              <a:gd name="connsiteX47" fmla="*/ 146977 w 2393770"/>
              <a:gd name="connsiteY47" fmla="*/ 1476375 h 1991630"/>
              <a:gd name="connsiteX48" fmla="*/ 27914 w 2393770"/>
              <a:gd name="connsiteY48" fmla="*/ 1365250 h 1991630"/>
              <a:gd name="connsiteX49" fmla="*/ 4102 w 2393770"/>
              <a:gd name="connsiteY49" fmla="*/ 1166813 h 1991630"/>
              <a:gd name="connsiteX50" fmla="*/ 91414 w 2393770"/>
              <a:gd name="connsiteY50" fmla="*/ 992188 h 1991630"/>
              <a:gd name="connsiteX51" fmla="*/ 266039 w 2393770"/>
              <a:gd name="connsiteY51" fmla="*/ 960438 h 1991630"/>
              <a:gd name="connsiteX52" fmla="*/ 408914 w 2393770"/>
              <a:gd name="connsiteY52" fmla="*/ 1063625 h 1991630"/>
              <a:gd name="connsiteX53" fmla="*/ 488289 w 2393770"/>
              <a:gd name="connsiteY53" fmla="*/ 1087438 h 1991630"/>
              <a:gd name="connsiteX54" fmla="*/ 504164 w 2393770"/>
              <a:gd name="connsiteY54" fmla="*/ 912813 h 1991630"/>
              <a:gd name="connsiteX55" fmla="*/ 464477 w 2393770"/>
              <a:gd name="connsiteY55" fmla="*/ 674688 h 1991630"/>
              <a:gd name="connsiteX56" fmla="*/ 461072 w 2393770"/>
              <a:gd name="connsiteY56" fmla="*/ 544305 h 1991630"/>
              <a:gd name="connsiteX57" fmla="*/ 568835 w 2393770"/>
              <a:gd name="connsiteY57" fmla="*/ 515938 h 199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393770" h="1991630">
                <a:moveTo>
                  <a:pt x="568835" y="515938"/>
                </a:moveTo>
                <a:cubicBezTo>
                  <a:pt x="672590" y="507241"/>
                  <a:pt x="1012360" y="529167"/>
                  <a:pt x="1083602" y="492125"/>
                </a:cubicBezTo>
                <a:cubicBezTo>
                  <a:pt x="1154844" y="455083"/>
                  <a:pt x="1004226" y="363802"/>
                  <a:pt x="996289" y="293688"/>
                </a:cubicBezTo>
                <a:cubicBezTo>
                  <a:pt x="988352" y="223574"/>
                  <a:pt x="990998" y="120386"/>
                  <a:pt x="1035977" y="71438"/>
                </a:cubicBezTo>
                <a:cubicBezTo>
                  <a:pt x="1080956" y="22490"/>
                  <a:pt x="1194727" y="0"/>
                  <a:pt x="1266164" y="0"/>
                </a:cubicBezTo>
                <a:cubicBezTo>
                  <a:pt x="1337601" y="0"/>
                  <a:pt x="1422269" y="35719"/>
                  <a:pt x="1464602" y="71438"/>
                </a:cubicBezTo>
                <a:cubicBezTo>
                  <a:pt x="1506935" y="107157"/>
                  <a:pt x="1520164" y="168011"/>
                  <a:pt x="1520164" y="214313"/>
                </a:cubicBezTo>
                <a:cubicBezTo>
                  <a:pt x="1520164" y="260615"/>
                  <a:pt x="1485769" y="317500"/>
                  <a:pt x="1464602" y="349250"/>
                </a:cubicBezTo>
                <a:cubicBezTo>
                  <a:pt x="1443435" y="381000"/>
                  <a:pt x="1406393" y="386292"/>
                  <a:pt x="1393164" y="404813"/>
                </a:cubicBezTo>
                <a:cubicBezTo>
                  <a:pt x="1379935" y="423334"/>
                  <a:pt x="1370675" y="443177"/>
                  <a:pt x="1385227" y="460375"/>
                </a:cubicBezTo>
                <a:cubicBezTo>
                  <a:pt x="1399779" y="477573"/>
                  <a:pt x="1403748" y="502708"/>
                  <a:pt x="1480477" y="508000"/>
                </a:cubicBezTo>
                <a:cubicBezTo>
                  <a:pt x="1557206" y="513292"/>
                  <a:pt x="1763581" y="485510"/>
                  <a:pt x="1845602" y="492125"/>
                </a:cubicBezTo>
                <a:cubicBezTo>
                  <a:pt x="1927623" y="498740"/>
                  <a:pt x="1954081" y="510646"/>
                  <a:pt x="1972602" y="547688"/>
                </a:cubicBezTo>
                <a:cubicBezTo>
                  <a:pt x="1991123" y="584730"/>
                  <a:pt x="1964665" y="649552"/>
                  <a:pt x="1956727" y="714375"/>
                </a:cubicBezTo>
                <a:cubicBezTo>
                  <a:pt x="1948789" y="779198"/>
                  <a:pt x="1934237" y="886354"/>
                  <a:pt x="1924977" y="936625"/>
                </a:cubicBezTo>
                <a:cubicBezTo>
                  <a:pt x="1915717" y="986896"/>
                  <a:pt x="1890581" y="1000125"/>
                  <a:pt x="1901164" y="1016000"/>
                </a:cubicBezTo>
                <a:cubicBezTo>
                  <a:pt x="1911747" y="1031875"/>
                  <a:pt x="1958050" y="1049073"/>
                  <a:pt x="1988477" y="1031875"/>
                </a:cubicBezTo>
                <a:cubicBezTo>
                  <a:pt x="2018904" y="1014677"/>
                  <a:pt x="2042717" y="936626"/>
                  <a:pt x="2083727" y="912813"/>
                </a:cubicBezTo>
                <a:cubicBezTo>
                  <a:pt x="2124737" y="889001"/>
                  <a:pt x="2188237" y="874448"/>
                  <a:pt x="2234539" y="889000"/>
                </a:cubicBezTo>
                <a:cubicBezTo>
                  <a:pt x="2280841" y="903552"/>
                  <a:pt x="2335081" y="945885"/>
                  <a:pt x="2361539" y="1000125"/>
                </a:cubicBezTo>
                <a:cubicBezTo>
                  <a:pt x="2387997" y="1054365"/>
                  <a:pt x="2395935" y="1152261"/>
                  <a:pt x="2393289" y="1214438"/>
                </a:cubicBezTo>
                <a:cubicBezTo>
                  <a:pt x="2390643" y="1276615"/>
                  <a:pt x="2377414" y="1337469"/>
                  <a:pt x="2345664" y="1373188"/>
                </a:cubicBezTo>
                <a:cubicBezTo>
                  <a:pt x="2313914" y="1408907"/>
                  <a:pt x="2253060" y="1428750"/>
                  <a:pt x="2202789" y="1428750"/>
                </a:cubicBezTo>
                <a:cubicBezTo>
                  <a:pt x="2152518" y="1428750"/>
                  <a:pt x="2081081" y="1399646"/>
                  <a:pt x="2044039" y="1373188"/>
                </a:cubicBezTo>
                <a:cubicBezTo>
                  <a:pt x="2006997" y="1346730"/>
                  <a:pt x="2004351" y="1284552"/>
                  <a:pt x="1980539" y="1270000"/>
                </a:cubicBezTo>
                <a:cubicBezTo>
                  <a:pt x="1956727" y="1255448"/>
                  <a:pt x="1915716" y="1259417"/>
                  <a:pt x="1901164" y="1285875"/>
                </a:cubicBezTo>
                <a:cubicBezTo>
                  <a:pt x="1886612" y="1312333"/>
                  <a:pt x="1877352" y="1342760"/>
                  <a:pt x="1893227" y="1428750"/>
                </a:cubicBezTo>
                <a:cubicBezTo>
                  <a:pt x="1909102" y="1514740"/>
                  <a:pt x="1997737" y="1722438"/>
                  <a:pt x="1996414" y="1801813"/>
                </a:cubicBezTo>
                <a:cubicBezTo>
                  <a:pt x="1995091" y="1881188"/>
                  <a:pt x="1976570" y="1886479"/>
                  <a:pt x="1885289" y="1905000"/>
                </a:cubicBezTo>
                <a:cubicBezTo>
                  <a:pt x="1794008" y="1923521"/>
                  <a:pt x="1538685" y="1918230"/>
                  <a:pt x="1448727" y="1912938"/>
                </a:cubicBezTo>
                <a:cubicBezTo>
                  <a:pt x="1358769" y="1907646"/>
                  <a:pt x="1358768" y="1895740"/>
                  <a:pt x="1345539" y="1873250"/>
                </a:cubicBezTo>
                <a:cubicBezTo>
                  <a:pt x="1332310" y="1850760"/>
                  <a:pt x="1346862" y="1813719"/>
                  <a:pt x="1369352" y="1778000"/>
                </a:cubicBezTo>
                <a:cubicBezTo>
                  <a:pt x="1391842" y="1742281"/>
                  <a:pt x="1465925" y="1707886"/>
                  <a:pt x="1480477" y="1658938"/>
                </a:cubicBezTo>
                <a:cubicBezTo>
                  <a:pt x="1495029" y="1609990"/>
                  <a:pt x="1485768" y="1527969"/>
                  <a:pt x="1456664" y="1484313"/>
                </a:cubicBezTo>
                <a:cubicBezTo>
                  <a:pt x="1427560" y="1440657"/>
                  <a:pt x="1368029" y="1408906"/>
                  <a:pt x="1305852" y="1397000"/>
                </a:cubicBezTo>
                <a:cubicBezTo>
                  <a:pt x="1243675" y="1385094"/>
                  <a:pt x="1137841" y="1390385"/>
                  <a:pt x="1083602" y="1412875"/>
                </a:cubicBezTo>
                <a:cubicBezTo>
                  <a:pt x="1029363" y="1435365"/>
                  <a:pt x="997612" y="1486959"/>
                  <a:pt x="980414" y="1531938"/>
                </a:cubicBezTo>
                <a:cubicBezTo>
                  <a:pt x="963216" y="1576917"/>
                  <a:pt x="963216" y="1639094"/>
                  <a:pt x="980414" y="1682750"/>
                </a:cubicBezTo>
                <a:cubicBezTo>
                  <a:pt x="997612" y="1726406"/>
                  <a:pt x="1065081" y="1755510"/>
                  <a:pt x="1083602" y="1793875"/>
                </a:cubicBezTo>
                <a:cubicBezTo>
                  <a:pt x="1102123" y="1832240"/>
                  <a:pt x="1115351" y="1890448"/>
                  <a:pt x="1091539" y="1912938"/>
                </a:cubicBezTo>
                <a:cubicBezTo>
                  <a:pt x="1067727" y="1935428"/>
                  <a:pt x="940727" y="1928813"/>
                  <a:pt x="940727" y="1928813"/>
                </a:cubicBezTo>
                <a:cubicBezTo>
                  <a:pt x="854738" y="1939396"/>
                  <a:pt x="661592" y="1972469"/>
                  <a:pt x="575602" y="1976438"/>
                </a:cubicBezTo>
                <a:cubicBezTo>
                  <a:pt x="489612" y="1980407"/>
                  <a:pt x="441987" y="2020094"/>
                  <a:pt x="424789" y="1952625"/>
                </a:cubicBezTo>
                <a:cubicBezTo>
                  <a:pt x="407591" y="1885156"/>
                  <a:pt x="459185" y="1670844"/>
                  <a:pt x="472414" y="1571625"/>
                </a:cubicBezTo>
                <a:cubicBezTo>
                  <a:pt x="485643" y="1472406"/>
                  <a:pt x="513424" y="1391709"/>
                  <a:pt x="504164" y="1357313"/>
                </a:cubicBezTo>
                <a:cubicBezTo>
                  <a:pt x="494904" y="1322917"/>
                  <a:pt x="447279" y="1348052"/>
                  <a:pt x="416852" y="1365250"/>
                </a:cubicBezTo>
                <a:cubicBezTo>
                  <a:pt x="386425" y="1382448"/>
                  <a:pt x="366581" y="1441979"/>
                  <a:pt x="321602" y="1460500"/>
                </a:cubicBezTo>
                <a:cubicBezTo>
                  <a:pt x="276623" y="1479021"/>
                  <a:pt x="195925" y="1492250"/>
                  <a:pt x="146977" y="1476375"/>
                </a:cubicBezTo>
                <a:cubicBezTo>
                  <a:pt x="98029" y="1460500"/>
                  <a:pt x="51726" y="1416844"/>
                  <a:pt x="27914" y="1365250"/>
                </a:cubicBezTo>
                <a:cubicBezTo>
                  <a:pt x="4102" y="1313656"/>
                  <a:pt x="-6481" y="1228990"/>
                  <a:pt x="4102" y="1166813"/>
                </a:cubicBezTo>
                <a:cubicBezTo>
                  <a:pt x="14685" y="1104636"/>
                  <a:pt x="47758" y="1026584"/>
                  <a:pt x="91414" y="992188"/>
                </a:cubicBezTo>
                <a:cubicBezTo>
                  <a:pt x="135070" y="957792"/>
                  <a:pt x="213122" y="948532"/>
                  <a:pt x="266039" y="960438"/>
                </a:cubicBezTo>
                <a:cubicBezTo>
                  <a:pt x="318956" y="972344"/>
                  <a:pt x="371872" y="1042458"/>
                  <a:pt x="408914" y="1063625"/>
                </a:cubicBezTo>
                <a:cubicBezTo>
                  <a:pt x="445956" y="1084792"/>
                  <a:pt x="472414" y="1112573"/>
                  <a:pt x="488289" y="1087438"/>
                </a:cubicBezTo>
                <a:cubicBezTo>
                  <a:pt x="504164" y="1062303"/>
                  <a:pt x="508133" y="981605"/>
                  <a:pt x="504164" y="912813"/>
                </a:cubicBezTo>
                <a:cubicBezTo>
                  <a:pt x="500195" y="844021"/>
                  <a:pt x="471091" y="739511"/>
                  <a:pt x="464477" y="674688"/>
                </a:cubicBezTo>
                <a:cubicBezTo>
                  <a:pt x="457863" y="609865"/>
                  <a:pt x="443679" y="570763"/>
                  <a:pt x="461072" y="544305"/>
                </a:cubicBezTo>
                <a:cubicBezTo>
                  <a:pt x="478465" y="517847"/>
                  <a:pt x="465080" y="524635"/>
                  <a:pt x="568835" y="515938"/>
                </a:cubicBezTo>
                <a:close/>
              </a:path>
            </a:pathLst>
          </a:cu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FF00"/>
                </a:solidFill>
              </a:rPr>
              <a:t>PAM</a:t>
            </a:r>
            <a:endParaRPr lang="en-US" sz="1400" dirty="0">
              <a:solidFill>
                <a:srgbClr val="00FF00"/>
              </a:solidFill>
            </a:endParaRPr>
          </a:p>
        </p:txBody>
      </p:sp>
      <p:cxnSp>
        <p:nvCxnSpPr>
          <p:cNvPr id="33" name="Elbow Connector 32"/>
          <p:cNvCxnSpPr/>
          <p:nvPr/>
        </p:nvCxnSpPr>
        <p:spPr>
          <a:xfrm rot="10800000" flipV="1">
            <a:off x="5056189" y="1801811"/>
            <a:ext cx="848521" cy="1"/>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Off-page Connector 5"/>
          <p:cNvSpPr/>
          <p:nvPr/>
        </p:nvSpPr>
        <p:spPr>
          <a:xfrm>
            <a:off x="1137313" y="2995816"/>
            <a:ext cx="842307" cy="314746"/>
          </a:xfrm>
          <a:prstGeom prst="flowChartOffpageConnector">
            <a:avLst/>
          </a:prstGeom>
          <a:noFill/>
          <a:ln w="28575" cmpd="sng">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00FF00"/>
                </a:solidFill>
              </a:rPr>
              <a:t>HTTP</a:t>
            </a:r>
            <a:endParaRPr lang="en-US" sz="1400" dirty="0">
              <a:solidFill>
                <a:srgbClr val="00FF00"/>
              </a:solidFill>
            </a:endParaRPr>
          </a:p>
        </p:txBody>
      </p:sp>
    </p:spTree>
    <p:extLst>
      <p:ext uri="{BB962C8B-B14F-4D97-AF65-F5344CB8AC3E}">
        <p14:creationId xmlns:p14="http://schemas.microsoft.com/office/powerpoint/2010/main" val="3724454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2098</TotalTime>
  <Words>480</Words>
  <Application>Microsoft Macintosh PowerPoint</Application>
  <PresentationFormat>On-screen Show (16:9)</PresentationFormat>
  <Paragraphs>75</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Artifact Management</vt:lpstr>
      <vt:lpstr>Artifact definition</vt:lpstr>
      <vt:lpstr>Build Process</vt:lpstr>
      <vt:lpstr>Other artifacts</vt:lpstr>
      <vt:lpstr>Build process</vt:lpstr>
      <vt:lpstr>Artifact repository</vt:lpstr>
      <vt:lpstr>Storage &amp; Distribution</vt:lpstr>
      <vt:lpstr>Management</vt:lpstr>
      <vt:lpstr>Combining technology</vt:lpstr>
      <vt:lpstr>Technology</vt:lpstr>
      <vt:lpstr>Demo</vt:lpstr>
    </vt:vector>
  </TitlesOfParts>
  <Company>Perforce Software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Allen</dc:creator>
  <cp:lastModifiedBy>Paul Allen</cp:lastModifiedBy>
  <cp:revision>41</cp:revision>
  <dcterms:created xsi:type="dcterms:W3CDTF">2015-07-24T14:54:46Z</dcterms:created>
  <dcterms:modified xsi:type="dcterms:W3CDTF">2015-07-30T14:45:49Z</dcterms:modified>
</cp:coreProperties>
</file>