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7" r:id="rId3"/>
    <p:sldId id="286" r:id="rId4"/>
    <p:sldId id="290" r:id="rId5"/>
    <p:sldId id="291" r:id="rId6"/>
    <p:sldId id="292" r:id="rId7"/>
    <p:sldId id="293" r:id="rId8"/>
  </p:sldIdLst>
  <p:sldSz cx="9144000" cy="6858000" type="screen4x3"/>
  <p:notesSz cx="6858000" cy="9180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6"/>
    <p:restoredTop sz="94666"/>
  </p:normalViewPr>
  <p:slideViewPr>
    <p:cSldViewPr>
      <p:cViewPr>
        <p:scale>
          <a:sx n="140" d="100"/>
          <a:sy n="140" d="100"/>
        </p:scale>
        <p:origin x="-200" y="-1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861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2009 Perforce User Conference</a:t>
            </a:r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6287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99013"/>
            <a:ext cx="5026025" cy="365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185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21725"/>
            <a:ext cx="2968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35235E9E-BDCC-467A-9835-E5DDF7D32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96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867B7C-0E06-4B7F-8354-9FFE5CC68C79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D348827-69BF-4E27-8A61-C4E7BD9D908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Animation!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B1C3C5-BE17-4431-A187-7592ACD4A57E}" type="slidenum">
              <a:rPr lang="en-US"/>
              <a:pPr/>
              <a:t>3</a:t>
            </a:fld>
            <a:endParaRPr lang="en-US"/>
          </a:p>
        </p:txBody>
      </p:sp>
      <p:sp>
        <p:nvSpPr>
          <p:cNvPr id="3174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174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p4d</a:t>
            </a:r>
            <a:r>
              <a:rPr lang="en-US" baseline="0" dirty="0" smtClean="0"/>
              <a:t> 99.1 added ‘-z’ flag to –z.  Tested as far back as 2005.x, but should work with older versions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2009 Perforce User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5235E9E-BDCC-467A-9835-E5DDF7D32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5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Animation!</a:t>
            </a:r>
          </a:p>
          <a:p>
            <a:r>
              <a:rPr lang="en-US" dirty="0" smtClean="0"/>
              <a:t>Snapshot will</a:t>
            </a:r>
            <a:r>
              <a:rPr lang="en-US" baseline="0" dirty="0" smtClean="0"/>
              <a:t> give ‘point-in-time’ consistent recovery of checkpoint and versioned files.  This is only achievable in an enterprise environments if hardware-level snapshot capability is available.</a:t>
            </a:r>
          </a:p>
          <a:p>
            <a:r>
              <a:rPr lang="en-US" baseline="0" dirty="0" smtClean="0"/>
              <a:t>Without point-in-time recovery, you still have consistent recovery, just archive files that are unknown to the database.</a:t>
            </a:r>
          </a:p>
          <a:p>
            <a:r>
              <a:rPr lang="en-US" baseline="0" dirty="0" smtClean="0"/>
              <a:t>Stock recommendation:  Use SAN for archive files to get data safety there, and modern replication for DR purposes.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6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Animation!</a:t>
            </a:r>
          </a:p>
          <a:p>
            <a:r>
              <a:rPr lang="en-US" dirty="0" smtClean="0"/>
              <a:t>The Swap</a:t>
            </a:r>
            <a:r>
              <a:rPr lang="en-US" baseline="0" dirty="0" smtClean="0"/>
              <a:t> out procedure is </a:t>
            </a:r>
            <a:r>
              <a:rPr lang="en-US" i="1" baseline="0" dirty="0" smtClean="0"/>
              <a:t>instantaneous</a:t>
            </a:r>
            <a:r>
              <a:rPr lang="en-US" baseline="0" dirty="0" smtClean="0"/>
              <a:t> because ‘</a:t>
            </a:r>
            <a:r>
              <a:rPr lang="en-US" baseline="0" dirty="0" err="1" smtClean="0"/>
              <a:t>mv</a:t>
            </a:r>
            <a:r>
              <a:rPr lang="en-US" baseline="0" dirty="0" smtClean="0"/>
              <a:t>’ commands are instantaneous.</a:t>
            </a:r>
          </a:p>
          <a:p>
            <a:r>
              <a:rPr lang="en-US" baseline="0" dirty="0" smtClean="0"/>
              <a:t>Downtime is mainly determined by the time it takes to replay just one day’s worth of journal data (typically a slow Saturday at that) into the </a:t>
            </a:r>
            <a:r>
              <a:rPr lang="en-US" baseline="0" dirty="0" err="1" smtClean="0"/>
              <a:t>offline_db</a:t>
            </a:r>
            <a:r>
              <a:rPr lang="en-US" baseline="0" dirty="0" smtClean="0"/>
              <a:t>.  This should take just a few minutes.</a:t>
            </a:r>
            <a:endParaRPr lang="en-US" dirty="0" smtClean="0"/>
          </a:p>
          <a:p>
            <a:r>
              <a:rPr lang="en-US" dirty="0" smtClean="0"/>
              <a:t>Keeping root, save,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offline_db</a:t>
            </a:r>
            <a:r>
              <a:rPr lang="en-US" baseline="0" dirty="0" smtClean="0"/>
              <a:t> folders on the same volume is essential to the ability to regenerate databases routinely with minimal downtime.</a:t>
            </a:r>
          </a:p>
          <a:p>
            <a:r>
              <a:rPr lang="en-US" baseline="0" dirty="0" smtClean="0"/>
              <a:t>We are exceedingly comfortable with this procedure. It has it has been in place at large sites for many years.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70F213-2BC8-4F23-A4A6-4601FFB4C0D2}" type="slidenum">
              <a:rPr lang="en-US"/>
              <a:pPr/>
              <a:t>7</a:t>
            </a:fld>
            <a:endParaRPr lang="en-US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54277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418F534-0D31-40B8-9210-C6EEFC423D2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64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7700"/>
            <a:ext cx="822642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7848600" cy="1600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>
                <a:solidFill>
                  <a:srgbClr val="000000"/>
                </a:solidFill>
                <a:latin typeface="Arial" charset="0"/>
              </a:rPr>
              <a:t>SDP Offline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>
                <a:solidFill>
                  <a:srgbClr val="000000"/>
                </a:solidFill>
                <a:latin typeface="Arial" charset="0"/>
              </a:rPr>
              <a:t>Checkpoint Illustration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307013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886200"/>
            <a:ext cx="60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4341" name="AutoShape 6"/>
          <p:cNvCxnSpPr>
            <a:cxnSpLocks noChangeShapeType="1"/>
            <a:endCxn id="14342" idx="1"/>
          </p:cNvCxnSpPr>
          <p:nvPr/>
        </p:nvCxnSpPr>
        <p:spPr bwMode="auto">
          <a:xfrm>
            <a:off x="4648200" y="4191000"/>
            <a:ext cx="457200" cy="2667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105400" y="4343400"/>
            <a:ext cx="1371600" cy="2286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105400" y="3886200"/>
            <a:ext cx="1371600" cy="3048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4" name="AutoShape 9"/>
          <p:cNvCxnSpPr>
            <a:cxnSpLocks noChangeShapeType="1"/>
            <a:endCxn id="14343" idx="1"/>
          </p:cNvCxnSpPr>
          <p:nvPr/>
        </p:nvCxnSpPr>
        <p:spPr bwMode="auto">
          <a:xfrm flipV="1">
            <a:off x="4648200" y="4037013"/>
            <a:ext cx="457200" cy="1524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0" y="6488113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Document </a:t>
            </a:r>
            <a:r>
              <a:rPr lang="en-US" sz="1800">
                <a:solidFill>
                  <a:srgbClr val="000000"/>
                </a:solidFill>
              </a:rPr>
              <a:t>Version </a:t>
            </a:r>
            <a:r>
              <a:rPr lang="en-US" sz="1800" smtClean="0">
                <a:solidFill>
                  <a:srgbClr val="000000"/>
                </a:solidFill>
              </a:rPr>
              <a:t>2.2 </a:t>
            </a:r>
            <a:r>
              <a:rPr lang="en-US" sz="1800" dirty="0" smtClean="0">
                <a:solidFill>
                  <a:srgbClr val="000000"/>
                </a:solidFill>
              </a:rPr>
              <a:t>(8 December, 2016)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7200" y="474615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SDP Physical Layout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71528"/>
            <a:ext cx="4343400" cy="2362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/p4/acme/checkpoints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/p4/acme/depots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/p4/acme/bin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/p4/acme/</a:t>
            </a:r>
            <a:r>
              <a:rPr lang="en-US" sz="1800" dirty="0" err="1" smtClean="0">
                <a:solidFill>
                  <a:srgbClr val="000000"/>
                </a:solidFill>
                <a:latin typeface="Courier New" charset="0"/>
              </a:rPr>
              <a:t>etc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/p4/common/bin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Backup This Volume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3533728"/>
            <a:ext cx="4343400" cy="791833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/hxdb2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/p4/acme/</a:t>
            </a:r>
            <a:r>
              <a:rPr lang="en-US" sz="1800" dirty="0" err="1" smtClean="0">
                <a:solidFill>
                  <a:srgbClr val="000000"/>
                </a:solidFill>
                <a:latin typeface="Courier New" charset="0"/>
              </a:rPr>
              <a:t>offline_db</a:t>
            </a:r>
            <a:endParaRPr lang="en-US" sz="1800" dirty="0" smtClean="0">
              <a:solidFill>
                <a:srgbClr val="000000"/>
              </a:solidFill>
              <a:latin typeface="Courier New" charset="0"/>
            </a:endParaRP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/</a:t>
            </a:r>
            <a:r>
              <a:rPr lang="en-US" sz="1600" b="1" dirty="0" smtClean="0">
                <a:solidFill>
                  <a:srgbClr val="000000"/>
                </a:solidFill>
              </a:rPr>
              <a:t>hxdb2 Volume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5119783"/>
            <a:ext cx="4343400" cy="8238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FFC000"/>
                </a:solidFill>
                <a:latin typeface="Courier New" charset="0"/>
              </a:rPr>
              <a:t>/</a:t>
            </a:r>
            <a:r>
              <a:rPr lang="en-US" sz="1800" b="1" dirty="0" err="1" smtClean="0">
                <a:solidFill>
                  <a:srgbClr val="FFC000"/>
                </a:solidFill>
                <a:latin typeface="Courier New" charset="0"/>
              </a:rPr>
              <a:t>hxlogs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/p4/acme/logs (journal)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Backup optional (Exclude Active Journal)</a:t>
            </a:r>
            <a:endParaRPr lang="en-US" sz="16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 flipV="1">
            <a:off x="4800600" y="2095500"/>
            <a:ext cx="1600200" cy="25712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4800600" y="3200400"/>
            <a:ext cx="1600200" cy="72924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4800600" y="5102553"/>
            <a:ext cx="1600200" cy="42913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943600"/>
            <a:ext cx="4343400" cy="5334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</a:t>
            </a:r>
            <a:r>
              <a:rPr lang="en-US" sz="1800" b="1" dirty="0" smtClean="0">
                <a:solidFill>
                  <a:schemeClr val="bg2"/>
                </a:solidFill>
                <a:latin typeface="Courier New" charset="0"/>
              </a:rPr>
              <a:t>p4   </a:t>
            </a:r>
            <a:r>
              <a:rPr lang="en-US" sz="1800" b="1" dirty="0" smtClean="0">
                <a:solidFill>
                  <a:srgbClr val="000000"/>
                </a:solidFill>
              </a:rPr>
              <a:t>Contains only symlinks.</a:t>
            </a:r>
            <a:endParaRPr lang="en-US" sz="1800" b="1" dirty="0">
              <a:solidFill>
                <a:schemeClr val="bg2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4800600" y="5789472"/>
            <a:ext cx="1600200" cy="42082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5294172"/>
            <a:ext cx="2438400" cy="990600"/>
          </a:xfrm>
          <a:prstGeom prst="can">
            <a:avLst>
              <a:gd name="adj" fmla="val 37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/OS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400800" y="4447088"/>
            <a:ext cx="2438400" cy="1310929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/</a:t>
            </a:r>
            <a:r>
              <a:rPr lang="en-US" b="1" dirty="0" err="1" smtClean="0">
                <a:solidFill>
                  <a:srgbClr val="FFC000"/>
                </a:solidFill>
              </a:rPr>
              <a:t>hxlogs</a:t>
            </a:r>
            <a:endParaRPr lang="en-US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1800" b="1" dirty="0" smtClean="0">
                <a:solidFill>
                  <a:srgbClr val="000000"/>
                </a:solidFill>
              </a:rPr>
              <a:t>Active Journal, various logs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9" name="Can 18"/>
          <p:cNvSpPr>
            <a:spLocks noChangeArrowheads="1"/>
          </p:cNvSpPr>
          <p:nvPr/>
        </p:nvSpPr>
        <p:spPr bwMode="auto">
          <a:xfrm>
            <a:off x="6400800" y="3465371"/>
            <a:ext cx="2438400" cy="1311357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/hxdb1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</a:rPr>
              <a:t>Live db.* files, </a:t>
            </a:r>
            <a:r>
              <a:rPr lang="en-US" sz="1800" b="1" dirty="0" err="1" smtClean="0">
                <a:solidFill>
                  <a:srgbClr val="000000"/>
                </a:solidFill>
              </a:rPr>
              <a:t>server.id</a:t>
            </a:r>
            <a:r>
              <a:rPr lang="en-US" sz="1800" b="1" dirty="0" smtClean="0">
                <a:solidFill>
                  <a:srgbClr val="000000"/>
                </a:solidFill>
              </a:rPr>
              <a:t>, license</a:t>
            </a: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2590800"/>
            <a:ext cx="2438400" cy="12192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/hxdb2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</a:rPr>
              <a:t>Offline db.* files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219200"/>
            <a:ext cx="2438400" cy="17526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hxdepots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</a:rPr>
              <a:t>Versioned files, checkpoints, rotated journals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57200" y="4325561"/>
            <a:ext cx="4343400" cy="794222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/hxdb1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/p4/acme/root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Do NOT backup /hxdb1 Volume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cxnSp>
        <p:nvCxnSpPr>
          <p:cNvPr id="31" name="Elbow Connector 30"/>
          <p:cNvCxnSpPr>
            <a:cxnSpLocks noChangeShapeType="1"/>
            <a:stCxn id="26" idx="3"/>
            <a:endCxn id="19" idx="2"/>
          </p:cNvCxnSpPr>
          <p:nvPr/>
        </p:nvCxnSpPr>
        <p:spPr bwMode="auto">
          <a:xfrm flipV="1">
            <a:off x="4800600" y="4121050"/>
            <a:ext cx="1600200" cy="60162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TextBox 19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C000"/>
                </a:solidFill>
              </a:rPr>
              <a:t>Animation Complete </a:t>
            </a:r>
            <a:r>
              <a:rPr lang="en-US" sz="18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8456613" y="6258837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  <p:bldP spid="8" grpId="0" animBg="1"/>
      <p:bldP spid="27" grpId="0" animBg="1"/>
      <p:bldP spid="28" grpId="0" animBg="1"/>
      <p:bldP spid="6" grpId="0" animBg="1"/>
      <p:bldP spid="19" grpId="0" animBg="1"/>
      <p:bldP spid="5" grpId="0" animBg="1"/>
      <p:bldP spid="4" grpId="0" animBg="1"/>
      <p:bldP spid="26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SDP Logical Layout (symlinks)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114800" y="1447800"/>
            <a:ext cx="4572000" cy="1591977"/>
          </a:xfrm>
          <a:prstGeom prst="rect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800" dirty="0" err="1" smtClean="0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/p4/acme/checkpoints</a:t>
            </a:r>
            <a:endParaRPr lang="en-US" sz="1800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800" dirty="0" err="1" smtClean="0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/p4/acme/depots</a:t>
            </a:r>
            <a:endParaRPr lang="en-US" sz="1800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800" dirty="0" err="1" smtClean="0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/p4/acme/bin</a:t>
            </a:r>
            <a:endParaRPr lang="en-US" sz="1800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 smtClean="0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/p4/common</a:t>
            </a:r>
            <a:endParaRPr lang="en-US" sz="1800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4114800" y="3039777"/>
            <a:ext cx="4572000" cy="685800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3366FF"/>
                </a:solidFill>
                <a:latin typeface="Courier New" charset="0"/>
              </a:rPr>
              <a:t>/hxdb1/p4/acme/root</a:t>
            </a: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4111752" y="4190857"/>
            <a:ext cx="4572000" cy="1465771"/>
          </a:xfrm>
          <a:prstGeom prst="rect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/</a:t>
            </a:r>
            <a:r>
              <a:rPr lang="en-US" sz="1800" dirty="0" err="1" smtClean="0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/p4/acme/logs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 smtClean="0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/p4/acme/</a:t>
            </a:r>
            <a:r>
              <a:rPr lang="en-US" sz="1800" dirty="0" err="1" smtClean="0">
                <a:solidFill>
                  <a:srgbClr val="FF6600"/>
                </a:solidFill>
                <a:latin typeface="Courier New" charset="0"/>
              </a:rPr>
              <a:t>journals.rep</a:t>
            </a:r>
            <a:endParaRPr lang="en-US" sz="1800" dirty="0" smtClean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/</a:t>
            </a:r>
            <a:r>
              <a:rPr lang="en-US" sz="1800" dirty="0" err="1" smtClean="0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/p4/acme/</a:t>
            </a:r>
            <a:r>
              <a:rPr lang="en-US" sz="1800" dirty="0" err="1" smtClean="0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 smtClean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sz="1800" b="1" dirty="0" smtClean="0">
                <a:solidFill>
                  <a:srgbClr val="FF6600"/>
                </a:solidFill>
                <a:latin typeface="Courier New" charset="0"/>
              </a:rPr>
              <a:t>journal</a:t>
            </a:r>
            <a:endParaRPr lang="en-US" sz="1800" b="1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2895600" cy="4114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dirty="0" smtClean="0">
                <a:solidFill>
                  <a:srgbClr val="000000"/>
                </a:solidFill>
                <a:latin typeface="Courier New" charset="0"/>
              </a:rPr>
              <a:t>p4/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acme/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bin</a:t>
            </a:r>
            <a:endParaRPr lang="en-US" sz="1800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7030A0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7030A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7030A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   </a:t>
            </a:r>
            <a:r>
              <a:rPr lang="en-US" sz="1800" dirty="0" err="1" smtClean="0">
                <a:solidFill>
                  <a:srgbClr val="FF6600"/>
                </a:solidFill>
                <a:latin typeface="Courier New" charset="0"/>
              </a:rPr>
              <a:t>journals.rep</a:t>
            </a:r>
            <a:endParaRPr lang="en-US" sz="1800" dirty="0" smtClean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rgbClr val="FF6600"/>
                </a:solidFill>
                <a:latin typeface="Courier New" charset="0"/>
              </a:rPr>
              <a:t>  </a:t>
            </a:r>
            <a:r>
              <a:rPr lang="en-US" sz="1800" dirty="0" err="1" smtClean="0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p4/common</a:t>
            </a:r>
            <a:endParaRPr lang="en-US" sz="1800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7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30728" name="Straight Arrow Connector 17"/>
          <p:cNvCxnSpPr>
            <a:cxnSpLocks noChangeShapeType="1"/>
          </p:cNvCxnSpPr>
          <p:nvPr/>
        </p:nvCxnSpPr>
        <p:spPr bwMode="auto">
          <a:xfrm flipV="1">
            <a:off x="2514600" y="1676400"/>
            <a:ext cx="1828800" cy="304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29" name="Straight Arrow Connector 31"/>
          <p:cNvCxnSpPr>
            <a:cxnSpLocks noChangeShapeType="1"/>
          </p:cNvCxnSpPr>
          <p:nvPr/>
        </p:nvCxnSpPr>
        <p:spPr bwMode="auto">
          <a:xfrm flipV="1">
            <a:off x="1828800" y="1981200"/>
            <a:ext cx="2514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0" name="Straight Arrow Connector 33"/>
          <p:cNvCxnSpPr>
            <a:cxnSpLocks noChangeShapeType="1"/>
          </p:cNvCxnSpPr>
          <p:nvPr/>
        </p:nvCxnSpPr>
        <p:spPr bwMode="auto">
          <a:xfrm flipV="1">
            <a:off x="1447800" y="2362200"/>
            <a:ext cx="2895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2" name="Straight Arrow Connector 38"/>
          <p:cNvCxnSpPr>
            <a:cxnSpLocks noChangeShapeType="1"/>
          </p:cNvCxnSpPr>
          <p:nvPr/>
        </p:nvCxnSpPr>
        <p:spPr bwMode="auto">
          <a:xfrm>
            <a:off x="1660017" y="3108429"/>
            <a:ext cx="2607183" cy="85732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0734" name="Straight Arrow Connector 48"/>
          <p:cNvCxnSpPr>
            <a:cxnSpLocks noChangeShapeType="1"/>
          </p:cNvCxnSpPr>
          <p:nvPr/>
        </p:nvCxnSpPr>
        <p:spPr bwMode="auto">
          <a:xfrm>
            <a:off x="1581912" y="4677170"/>
            <a:ext cx="2761488" cy="413148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30735" name="Straight Arrow Connector 58"/>
          <p:cNvCxnSpPr>
            <a:cxnSpLocks noChangeShapeType="1"/>
          </p:cNvCxnSpPr>
          <p:nvPr/>
        </p:nvCxnSpPr>
        <p:spPr bwMode="auto">
          <a:xfrm flipV="1">
            <a:off x="2133600" y="2819400"/>
            <a:ext cx="2133600" cy="2141536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20" name="Straight Arrow Connector 48"/>
          <p:cNvCxnSpPr>
            <a:cxnSpLocks noChangeShapeType="1"/>
          </p:cNvCxnSpPr>
          <p:nvPr/>
        </p:nvCxnSpPr>
        <p:spPr bwMode="auto">
          <a:xfrm>
            <a:off x="2723007" y="4327127"/>
            <a:ext cx="1544193" cy="387065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4114800" y="3721608"/>
            <a:ext cx="4572000" cy="465137"/>
          </a:xfrm>
          <a:prstGeom prst="rect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 smtClean="0">
                <a:solidFill>
                  <a:srgbClr val="7030A0"/>
                </a:solidFill>
                <a:latin typeface="Courier New" charset="0"/>
              </a:rPr>
              <a:t> /hxdb2/p4/acme/</a:t>
            </a:r>
            <a:r>
              <a:rPr lang="en-US" sz="1800" dirty="0" err="1" smtClean="0">
                <a:solidFill>
                  <a:srgbClr val="7030A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7030A0"/>
              </a:solidFill>
              <a:latin typeface="Courier New" charset="0"/>
            </a:endParaRPr>
          </a:p>
        </p:txBody>
      </p:sp>
      <p:cxnSp>
        <p:nvCxnSpPr>
          <p:cNvPr id="21" name="Straight Arrow Connector 48"/>
          <p:cNvCxnSpPr>
            <a:cxnSpLocks noChangeShapeType="1"/>
          </p:cNvCxnSpPr>
          <p:nvPr/>
        </p:nvCxnSpPr>
        <p:spPr bwMode="auto">
          <a:xfrm>
            <a:off x="1660017" y="3875992"/>
            <a:ext cx="2623566" cy="469106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24" name="Straight Arrow Connector 38"/>
          <p:cNvCxnSpPr>
            <a:cxnSpLocks noChangeShapeType="1"/>
          </p:cNvCxnSpPr>
          <p:nvPr/>
        </p:nvCxnSpPr>
        <p:spPr bwMode="auto">
          <a:xfrm>
            <a:off x="2476500" y="3497263"/>
            <a:ext cx="1790700" cy="413004"/>
          </a:xfrm>
          <a:prstGeom prst="straightConnector1">
            <a:avLst/>
          </a:prstGeom>
          <a:noFill/>
          <a:ln w="9525">
            <a:solidFill>
              <a:srgbClr val="7030A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8"/>
            <a:ext cx="8382000" cy="56938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SDP Offline Checkpoint Procedure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Key Features</a:t>
            </a:r>
          </a:p>
          <a:p>
            <a:pPr algn="ctr"/>
            <a:endParaRPr lang="en-US" sz="32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No daily downtime.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 Snapshot capability not needed on </a:t>
            </a:r>
            <a:r>
              <a:rPr lang="en-US" sz="2800" b="1" dirty="0" smtClean="0">
                <a:solidFill>
                  <a:srgbClr val="002060"/>
                </a:solidFill>
              </a:rPr>
              <a:t>/</a:t>
            </a:r>
            <a:r>
              <a:rPr lang="en-US" sz="2800" b="1" dirty="0" err="1" smtClean="0">
                <a:solidFill>
                  <a:srgbClr val="002060"/>
                </a:solidFill>
              </a:rPr>
              <a:t>hxdb</a:t>
            </a:r>
            <a:r>
              <a:rPr lang="en-US" sz="2800" b="1" dirty="0" smtClean="0">
                <a:solidFill>
                  <a:srgbClr val="002060"/>
                </a:solidFill>
              </a:rPr>
              <a:t>*</a:t>
            </a:r>
            <a:r>
              <a:rPr lang="en-US" sz="2800" dirty="0" smtClean="0">
                <a:solidFill>
                  <a:srgbClr val="002060"/>
                </a:solidFill>
              </a:rPr>
              <a:t> volumes.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 Can use Snapshot capability </a:t>
            </a:r>
            <a:r>
              <a:rPr lang="en-US" sz="2800" b="1" dirty="0" smtClean="0">
                <a:solidFill>
                  <a:srgbClr val="002060"/>
                </a:solidFill>
              </a:rPr>
              <a:t>/</a:t>
            </a:r>
            <a:r>
              <a:rPr lang="en-US" sz="2800" b="1" dirty="0" err="1" smtClean="0">
                <a:solidFill>
                  <a:srgbClr val="002060"/>
                </a:solidFill>
              </a:rPr>
              <a:t>hxdepots</a:t>
            </a:r>
            <a:r>
              <a:rPr lang="en-US" sz="2800" dirty="0" smtClean="0">
                <a:solidFill>
                  <a:srgbClr val="002060"/>
                </a:solidFill>
              </a:rPr>
              <a:t> volume.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 Incorporates database integrity checks (not shown).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 Routine database regeneration.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Requires only a few minutes of downtime when run.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Does not require reset of attached replication.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Usually run weekly, quarterly, or with p4d upgrades.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 Works with older versions of p4d (99.1+?).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Does not rely on new replication functionality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Sample Daily Procedure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839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/p4/1/root -J /p4/1/logs/journal –</a:t>
            </a: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jj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/p4/1/checkpoints/p4_1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</a:t>
            </a: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/p4/1/checkpoints/p4_1.jnl.3240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</a:t>
            </a: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jd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  <a:endParaRPr lang="en-US" sz="2000" dirty="0" smtClean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Snapshot 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and backup of 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p4/1/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</a:t>
            </a: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</a:p>
          <a:p>
            <a:endParaRPr lang="en-US" sz="1800" dirty="0" smtClean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657600"/>
            <a:ext cx="2743200" cy="2438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/hxdb1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/p4/1/root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/p4/1/</a:t>
            </a:r>
            <a:r>
              <a:rPr lang="en-US" b="1" dirty="0" err="1" smtClean="0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hxdepots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/p4/1/depots, checkpoints, etc.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hxdepots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/p4/1/depots, checkpoints, etc.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</a:t>
            </a:r>
            <a:endParaRPr 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 rot="16624238">
            <a:off x="3606768" y="3496021"/>
            <a:ext cx="139996" cy="323484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5565079">
            <a:off x="3996620" y="406656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Down Arrow 33"/>
          <p:cNvSpPr/>
          <p:nvPr/>
        </p:nvSpPr>
        <p:spPr bwMode="auto">
          <a:xfrm rot="16772057">
            <a:off x="3932996" y="4259098"/>
            <a:ext cx="140259" cy="237705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33158" y="54863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 rot="5958091">
            <a:off x="3832832" y="4346471"/>
            <a:ext cx="217290" cy="224804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C000"/>
                </a:solidFill>
              </a:rPr>
              <a:t>Animation Complete </a:t>
            </a:r>
            <a:r>
              <a:rPr lang="en-US" sz="18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Sample Rebuild Procedure (On Demand)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1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 admin stop</a:t>
            </a:r>
            <a:endParaRPr lang="en-US" sz="1800" dirty="0" smtClean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 -r /p4/1/root -J /p4/1/logs/journal –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jj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</a:t>
            </a:r>
            <a:endParaRPr lang="en-US" sz="1800" dirty="0" smtClean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 -r /p4/1/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-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/p4/1/checkpoints/p4_1.jnl.3245</a:t>
            </a:r>
            <a:endParaRPr lang="en-US" sz="1800" dirty="0" smtClean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Swap out live and offline db.* files (</a:t>
            </a:r>
            <a:r>
              <a:rPr lang="en-US" sz="1800" dirty="0" err="1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 root -&gt; save, </a:t>
            </a:r>
            <a:r>
              <a:rPr lang="en-US" sz="1800" dirty="0" err="1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offline_db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 -&gt; root).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Start p4d.</a:t>
            </a:r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 -r /p4/1/root/save -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jd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-z /p4/1/checkpoints/p4_1.ckp.3246.gz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and backup of 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 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+mj-lt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/p4/1/root/save/db.*</a:t>
            </a:r>
            <a:endParaRPr lang="en-US" sz="2000" dirty="0" smtClean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 -r /p4/1/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-</a:t>
            </a:r>
            <a:r>
              <a:rPr lang="en-US" sz="1600" dirty="0" err="1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 smtClean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-z /p4/1/checkpoints/p4_1.ckp.3246.gz</a:t>
            </a:r>
            <a:endParaRPr lang="en-US" sz="1800" dirty="0" smtClean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4038600"/>
            <a:ext cx="2743200" cy="2438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/hxdb1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/p4/1/root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/p4/1/</a:t>
            </a:r>
            <a:r>
              <a:rPr lang="en-US" b="1" dirty="0" err="1" smtClean="0">
                <a:solidFill>
                  <a:srgbClr val="002060"/>
                </a:solidFill>
              </a:rPr>
              <a:t>offline_db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/p4/1/root/save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hxdepots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/p4/1/depots, checkpoints, etc.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hxdepots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/p4/1/depots, checkpoints, etc.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</a:t>
            </a:r>
            <a:endParaRPr 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 rot="16624238">
            <a:off x="3606768" y="3877021"/>
            <a:ext cx="139996" cy="323484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5565079">
            <a:off x="3996620" y="444756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Down Arrow 33"/>
          <p:cNvSpPr/>
          <p:nvPr/>
        </p:nvSpPr>
        <p:spPr bwMode="auto">
          <a:xfrm rot="16378518">
            <a:off x="3805424" y="4786323"/>
            <a:ext cx="190261" cy="2471953"/>
          </a:xfrm>
          <a:prstGeom prst="downArrow">
            <a:avLst>
              <a:gd name="adj1" fmla="val 4394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 rot="5958091">
            <a:off x="3867885" y="4697693"/>
            <a:ext cx="171726" cy="226544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5105400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5486400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C000"/>
                </a:solidFill>
              </a:rPr>
              <a:t>Animation Complete </a:t>
            </a:r>
            <a:r>
              <a:rPr lang="en-US" sz="18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1 0.00995 0.00711 0.01736 0.01163 0.02546 C 0.01562 0.03263 0.01267 0.02939 0.01649 0.03287 C 0.0177 0.03773 0.01684 0.03495 0.01996 0.04097 C 0.02465 0.05 0.01562 0.03634 0.02135 0.04745 C 0.02274 0.05 0.02621 0.05208 0.02812 0.0537 C 0.0302 0.05787 0.02864 0.05555 0.03159 0.05833 C 0.03316 0.05995 0.03628 0.06296 0.03628 0.06296 C 0.03836 0.06712 0.03993 0.07129 0.04253 0.07476 C 0.04461 0.08287 0.04878 0.09282 0.05416 0.09768 C 0.0559 0.0993 0.05816 0.10023 0.05972 0.10231 " pathEditMode="relative" ptsTypes="ffffffffff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C -0.00277 -0.00486 -0.01007 -0.00856 -0.01632 -0.01227 C -0.02205 -0.01597 -0.01788 -0.01435 -0.02309 -0.01597 C -0.02482 -0.01829 -0.02361 -0.0169 -0.02795 -0.01991 C -0.03455 -0.02407 -0.02205 -0.01782 -0.02986 -0.02315 C -0.03194 -0.02407 -0.03663 -0.02523 -0.03941 -0.02593 C -0.04236 -0.02801 -0.0401 -0.02685 -0.04427 -0.02824 C -0.04652 -0.02893 -0.05069 -0.03055 -0.05069 -0.03032 C -0.05382 -0.03241 -0.0559 -0.03426 -0.05955 -0.03611 C -0.0625 -0.04005 -0.06823 -0.04491 -0.07569 -0.04722 C -0.07812 -0.04792 -0.08142 -0.04838 -0.08333 -0.04907 " pathEditMode="relative" rAng="0" ptsTypes="ffffffffffA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10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8" grpId="0"/>
      <p:bldP spid="18" grpId="1"/>
      <p:bldP spid="18" grpId="2"/>
      <p:bldP spid="19" grpId="0"/>
      <p:bldP spid="19" grpId="1"/>
      <p:bldP spid="19" grpId="2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04800" y="2286000"/>
            <a:ext cx="7848600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38711</TotalTime>
  <Words>712</Words>
  <Application>Microsoft Macintosh PowerPoint</Application>
  <PresentationFormat>On-screen Show (4:3)</PresentationFormat>
  <Paragraphs>146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Courier New</vt:lpstr>
      <vt:lpstr>Lucida Sans Unicode</vt:lpstr>
      <vt:lpstr>ＭＳ Ｐゴシック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Training</dc:title>
  <dc:creator>jo</dc:creator>
  <cp:lastModifiedBy>Tom Tyler</cp:lastModifiedBy>
  <cp:revision>2639</cp:revision>
  <cp:lastPrinted>2001-03-01T00:38:32Z</cp:lastPrinted>
  <dcterms:created xsi:type="dcterms:W3CDTF">2009-04-29T01:09:24Z</dcterms:created>
  <dcterms:modified xsi:type="dcterms:W3CDTF">2016-12-08T23:20:02Z</dcterms:modified>
</cp:coreProperties>
</file>