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87" r:id="rId3"/>
    <p:sldId id="286" r:id="rId4"/>
    <p:sldId id="290" r:id="rId5"/>
    <p:sldId id="291" r:id="rId6"/>
    <p:sldId id="292" r:id="rId7"/>
    <p:sldId id="293" r:id="rId8"/>
  </p:sldIdLst>
  <p:sldSz cx="9144000" cy="6858000" type="screen4x3"/>
  <p:notesSz cx="6858000" cy="9180513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26"/>
    <p:restoredTop sz="94666"/>
  </p:normalViewPr>
  <p:slideViewPr>
    <p:cSldViewPr>
      <p:cViewPr>
        <p:scale>
          <a:sx n="140" d="100"/>
          <a:sy n="140" d="100"/>
        </p:scale>
        <p:origin x="-200" y="-13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80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80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8612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0" tIns="46800" rIns="918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>
                <a:solidFill>
                  <a:srgbClr val="000000"/>
                </a:solidFill>
                <a:latin typeface="Arial" charset="0"/>
              </a:defRPr>
            </a:lvl1pPr>
          </a:lstStyle>
          <a:p>
            <a:r>
              <a:rPr lang="en-US"/>
              <a:t>2009 Perforce User Conference</a:t>
            </a:r>
          </a:p>
        </p:txBody>
      </p:sp>
      <p:sp>
        <p:nvSpPr>
          <p:cNvPr id="1331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5063" y="688975"/>
            <a:ext cx="4586287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799013"/>
            <a:ext cx="5026025" cy="3652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0" tIns="46800" rIns="918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8718550"/>
            <a:ext cx="29702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721725"/>
            <a:ext cx="296862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0" tIns="46800" rIns="918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>
                <a:solidFill>
                  <a:srgbClr val="000000"/>
                </a:solidFill>
                <a:latin typeface="Arial" charset="0"/>
              </a:defRPr>
            </a:lvl1pPr>
          </a:lstStyle>
          <a:p>
            <a:fld id="{35235E9E-BDCC-467A-9835-E5DDF7D32B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7964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ＭＳ Ｐゴシック" charset="-128"/>
      </a:defRPr>
    </a:lvl1pPr>
    <a:lvl2pPr marL="37931725" indent="-37474525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4867B7C-0E06-4B7F-8354-9FFE5CC68C79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Text Box 1"/>
          <p:cNvSpPr txBox="1">
            <a:spLocks noChangeArrowheads="1"/>
          </p:cNvSpPr>
          <p:nvPr/>
        </p:nvSpPr>
        <p:spPr bwMode="auto">
          <a:xfrm>
            <a:off x="0" y="0"/>
            <a:ext cx="32877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800" rIns="91800" bIns="468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2009 Perforce User Conference</a:t>
            </a:r>
          </a:p>
        </p:txBody>
      </p:sp>
      <p:sp>
        <p:nvSpPr>
          <p:cNvPr id="15365" name="Text Box 2"/>
          <p:cNvSpPr txBox="1">
            <a:spLocks noChangeArrowheads="1"/>
          </p:cNvSpPr>
          <p:nvPr/>
        </p:nvSpPr>
        <p:spPr bwMode="auto">
          <a:xfrm>
            <a:off x="3886200" y="8721725"/>
            <a:ext cx="29702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800" rIns="91800" bIns="46800" anchor="b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D348827-69BF-4E27-8A61-C4E7BD9D908A}" type="slidenum">
              <a:rPr lang="en-US" sz="1000">
                <a:solidFill>
                  <a:srgbClr val="000000"/>
                </a:solidFill>
                <a:latin typeface="Arial" charset="0"/>
              </a:rPr>
              <a:pPr algn="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US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1135063" y="688975"/>
            <a:ext cx="4589462" cy="3441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Text Box 4"/>
          <p:cNvSpPr>
            <a:spLocks noGrp="1" noChangeArrowheads="1"/>
          </p:cNvSpPr>
          <p:nvPr>
            <p:ph type="body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29B656E-9D04-4C34-ACD0-B33C52B3E7B6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2970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r>
              <a:rPr lang="en-US" dirty="0" smtClean="0"/>
              <a:t>Animation!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9B1C3C5-BE17-4431-A187-7592ACD4A57E}" type="slidenum">
              <a:rPr lang="en-US"/>
              <a:pPr/>
              <a:t>3</a:t>
            </a:fld>
            <a:endParaRPr lang="en-US"/>
          </a:p>
        </p:txBody>
      </p:sp>
      <p:sp>
        <p:nvSpPr>
          <p:cNvPr id="31748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31749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p4d</a:t>
            </a:r>
            <a:r>
              <a:rPr lang="en-US" baseline="0" dirty="0" smtClean="0"/>
              <a:t> 99.1 added ‘-z’ flag to –z.  Tested as far back as 2005.x, but should work with older versions too.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2009 Perforce User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5235E9E-BDCC-467A-9835-E5DDF7D32B0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29B656E-9D04-4C34-ACD0-B33C52B3E7B6}" type="slidenum">
              <a:rPr lang="en-US"/>
              <a:pPr/>
              <a:t>5</a:t>
            </a:fld>
            <a:endParaRPr lang="en-US"/>
          </a:p>
        </p:txBody>
      </p:sp>
      <p:sp>
        <p:nvSpPr>
          <p:cNvPr id="2970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2970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r>
              <a:rPr lang="en-US" dirty="0" smtClean="0"/>
              <a:t>Animation!</a:t>
            </a:r>
          </a:p>
          <a:p>
            <a:r>
              <a:rPr lang="en-US" dirty="0" smtClean="0"/>
              <a:t>Snapshot will</a:t>
            </a:r>
            <a:r>
              <a:rPr lang="en-US" baseline="0" dirty="0" smtClean="0"/>
              <a:t> give ‘point-in-time’ consistent recovery of checkpoint and versioned files.  This is only achievable in an enterprise environments if hardware-level snapshot capability is available.</a:t>
            </a:r>
          </a:p>
          <a:p>
            <a:r>
              <a:rPr lang="en-US" baseline="0" dirty="0" smtClean="0"/>
              <a:t>Without point-in-time recovery, you still have consistent recovery, just archive files that are unknown to the database.</a:t>
            </a:r>
          </a:p>
          <a:p>
            <a:r>
              <a:rPr lang="en-US" baseline="0" dirty="0" smtClean="0"/>
              <a:t>Stock recommendation:  Use SAN for archive files to get data safety there, and modern replication for DR purposes.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29B656E-9D04-4C34-ACD0-B33C52B3E7B6}" type="slidenum">
              <a:rPr lang="en-US"/>
              <a:pPr/>
              <a:t>6</a:t>
            </a:fld>
            <a:endParaRPr lang="en-US"/>
          </a:p>
        </p:txBody>
      </p:sp>
      <p:sp>
        <p:nvSpPr>
          <p:cNvPr id="2970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2970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r>
              <a:rPr lang="en-US" dirty="0" smtClean="0"/>
              <a:t>Animation!</a:t>
            </a:r>
          </a:p>
          <a:p>
            <a:r>
              <a:rPr lang="en-US" dirty="0" smtClean="0"/>
              <a:t>The Swap</a:t>
            </a:r>
            <a:r>
              <a:rPr lang="en-US" baseline="0" dirty="0" smtClean="0"/>
              <a:t> out procedure is </a:t>
            </a:r>
            <a:r>
              <a:rPr lang="en-US" i="1" baseline="0" dirty="0" smtClean="0"/>
              <a:t>instantaneous</a:t>
            </a:r>
            <a:r>
              <a:rPr lang="en-US" baseline="0" dirty="0" smtClean="0"/>
              <a:t> because ‘</a:t>
            </a:r>
            <a:r>
              <a:rPr lang="en-US" baseline="0" dirty="0" err="1" smtClean="0"/>
              <a:t>mv</a:t>
            </a:r>
            <a:r>
              <a:rPr lang="en-US" baseline="0" dirty="0" smtClean="0"/>
              <a:t>’ commands are instantaneous.</a:t>
            </a:r>
          </a:p>
          <a:p>
            <a:r>
              <a:rPr lang="en-US" baseline="0" dirty="0" smtClean="0"/>
              <a:t>Downtime is mainly determined by the time it takes to replay just one day’s worth of journal data (typically a slow Saturday at that) into the </a:t>
            </a:r>
            <a:r>
              <a:rPr lang="en-US" baseline="0" dirty="0" err="1" smtClean="0"/>
              <a:t>offline_db</a:t>
            </a:r>
            <a:r>
              <a:rPr lang="en-US" baseline="0" dirty="0" smtClean="0"/>
              <a:t>.  This should take just a few minutes.</a:t>
            </a:r>
            <a:endParaRPr lang="en-US" dirty="0" smtClean="0"/>
          </a:p>
          <a:p>
            <a:r>
              <a:rPr lang="en-US" dirty="0" smtClean="0"/>
              <a:t>Keeping root, save,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offline_db</a:t>
            </a:r>
            <a:r>
              <a:rPr lang="en-US" baseline="0" dirty="0" smtClean="0"/>
              <a:t> folders on the same volume is essential to the ability to regenerate databases routinely with minimal downtime.</a:t>
            </a:r>
          </a:p>
          <a:p>
            <a:r>
              <a:rPr lang="en-US" baseline="0" dirty="0" smtClean="0"/>
              <a:t>We are exceedingly comfortable with this procedure. It has it has been in place at large sites for many years.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5427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A70F213-2BC8-4F23-A4A6-4601FFB4C0D2}" type="slidenum">
              <a:rPr lang="en-US"/>
              <a:pPr/>
              <a:t>7</a:t>
            </a:fld>
            <a:endParaRPr lang="en-US"/>
          </a:p>
        </p:txBody>
      </p:sp>
      <p:sp>
        <p:nvSpPr>
          <p:cNvPr id="54276" name="Text Box 1"/>
          <p:cNvSpPr txBox="1">
            <a:spLocks noChangeArrowheads="1"/>
          </p:cNvSpPr>
          <p:nvPr/>
        </p:nvSpPr>
        <p:spPr bwMode="auto">
          <a:xfrm>
            <a:off x="0" y="0"/>
            <a:ext cx="32877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800" rIns="91800" bIns="468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2009 Perforce User Conference</a:t>
            </a:r>
          </a:p>
        </p:txBody>
      </p:sp>
      <p:sp>
        <p:nvSpPr>
          <p:cNvPr id="54277" name="Text Box 2"/>
          <p:cNvSpPr txBox="1">
            <a:spLocks noChangeArrowheads="1"/>
          </p:cNvSpPr>
          <p:nvPr/>
        </p:nvSpPr>
        <p:spPr bwMode="auto">
          <a:xfrm>
            <a:off x="3886200" y="8721725"/>
            <a:ext cx="29702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800" rIns="91800" bIns="46800" anchor="b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418F534-0D31-40B8-9210-C6EEFC423D2A}" type="slidenum">
              <a:rPr lang="en-US" sz="1000">
                <a:solidFill>
                  <a:srgbClr val="000000"/>
                </a:solidFill>
                <a:latin typeface="Arial" charset="0"/>
              </a:rPr>
              <a:pPr algn="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7</a:t>
            </a:fld>
            <a:endParaRPr lang="en-US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4278" name="Text Box 3"/>
          <p:cNvSpPr txBox="1">
            <a:spLocks noChangeArrowheads="1"/>
          </p:cNvSpPr>
          <p:nvPr/>
        </p:nvSpPr>
        <p:spPr bwMode="auto">
          <a:xfrm>
            <a:off x="1135063" y="688975"/>
            <a:ext cx="4589462" cy="3441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Text Box 4"/>
          <p:cNvSpPr>
            <a:spLocks noGrp="1" noChangeArrowheads="1"/>
          </p:cNvSpPr>
          <p:nvPr>
            <p:ph type="body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62000"/>
            <a:ext cx="8226425" cy="600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17700"/>
            <a:ext cx="8226425" cy="374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28600" y="457200"/>
            <a:ext cx="7848600" cy="1600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 smtClean="0">
                <a:solidFill>
                  <a:srgbClr val="000000"/>
                </a:solidFill>
                <a:latin typeface="Arial" charset="0"/>
              </a:rPr>
              <a:t>SDP Offline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 smtClean="0">
                <a:solidFill>
                  <a:srgbClr val="000000"/>
                </a:solidFill>
                <a:latin typeface="Arial" charset="0"/>
              </a:rPr>
              <a:t>Checkpoint Illustration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200" b="1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2057400"/>
            <a:ext cx="5307013" cy="3870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3886200"/>
            <a:ext cx="6096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cxnSp>
        <p:nvCxnSpPr>
          <p:cNvPr id="14341" name="AutoShape 6"/>
          <p:cNvCxnSpPr>
            <a:cxnSpLocks noChangeShapeType="1"/>
            <a:endCxn id="14342" idx="1"/>
          </p:cNvCxnSpPr>
          <p:nvPr/>
        </p:nvCxnSpPr>
        <p:spPr bwMode="auto">
          <a:xfrm>
            <a:off x="4648200" y="4191000"/>
            <a:ext cx="457200" cy="266700"/>
          </a:xfrm>
          <a:prstGeom prst="straightConnector1">
            <a:avLst/>
          </a:prstGeom>
          <a:noFill/>
          <a:ln w="9360">
            <a:solidFill>
              <a:srgbClr val="FFFF00"/>
            </a:solidFill>
            <a:miter lim="800000"/>
            <a:headEnd/>
            <a:tailEnd type="triangle" w="med" len="med"/>
          </a:ln>
        </p:spPr>
      </p:cxn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5105400" y="4343400"/>
            <a:ext cx="1371600" cy="228600"/>
          </a:xfrm>
          <a:prstGeom prst="rect">
            <a:avLst/>
          </a:prstGeom>
          <a:solidFill>
            <a:srgbClr val="00B8FF">
              <a:alpha val="0"/>
            </a:srgbClr>
          </a:solidFill>
          <a:ln w="936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5105400" y="3886200"/>
            <a:ext cx="1371600" cy="304800"/>
          </a:xfrm>
          <a:prstGeom prst="rect">
            <a:avLst/>
          </a:prstGeom>
          <a:solidFill>
            <a:srgbClr val="00B8FF">
              <a:alpha val="0"/>
            </a:srgbClr>
          </a:solidFill>
          <a:ln w="936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44" name="AutoShape 9"/>
          <p:cNvCxnSpPr>
            <a:cxnSpLocks noChangeShapeType="1"/>
            <a:endCxn id="14343" idx="1"/>
          </p:cNvCxnSpPr>
          <p:nvPr/>
        </p:nvCxnSpPr>
        <p:spPr bwMode="auto">
          <a:xfrm flipV="1">
            <a:off x="4648200" y="4037013"/>
            <a:ext cx="457200" cy="152400"/>
          </a:xfrm>
          <a:prstGeom prst="straightConnector1">
            <a:avLst/>
          </a:prstGeom>
          <a:noFill/>
          <a:ln w="9360">
            <a:solidFill>
              <a:srgbClr val="FFFF00"/>
            </a:solidFill>
            <a:miter lim="800000"/>
            <a:headEnd/>
            <a:tailEnd type="triangle" w="med" len="med"/>
          </a:ln>
        </p:spPr>
      </p:cxnSp>
      <p:sp>
        <p:nvSpPr>
          <p:cNvPr id="14345" name="TextBox 10"/>
          <p:cNvSpPr txBox="1">
            <a:spLocks noChangeArrowheads="1"/>
          </p:cNvSpPr>
          <p:nvPr/>
        </p:nvSpPr>
        <p:spPr bwMode="auto">
          <a:xfrm>
            <a:off x="0" y="6488113"/>
            <a:ext cx="441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</a:rPr>
              <a:t>Document </a:t>
            </a:r>
            <a:r>
              <a:rPr lang="en-US" sz="1800">
                <a:solidFill>
                  <a:srgbClr val="000000"/>
                </a:solidFill>
              </a:rPr>
              <a:t>Version </a:t>
            </a:r>
            <a:r>
              <a:rPr lang="en-US" sz="1800" smtClean="0">
                <a:solidFill>
                  <a:srgbClr val="000000"/>
                </a:solidFill>
              </a:rPr>
              <a:t>2.2 </a:t>
            </a:r>
            <a:r>
              <a:rPr lang="en-US" sz="1800" dirty="0" smtClean="0">
                <a:solidFill>
                  <a:srgbClr val="000000"/>
                </a:solidFill>
              </a:rPr>
              <a:t>(8 December, 2016)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1"/>
          <p:cNvSpPr txBox="1">
            <a:spLocks noChangeArrowheads="1"/>
          </p:cNvSpPr>
          <p:nvPr/>
        </p:nvSpPr>
        <p:spPr bwMode="auto">
          <a:xfrm>
            <a:off x="457200" y="474615"/>
            <a:ext cx="8228013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SDP Physical Layout</a:t>
            </a:r>
            <a:endParaRPr lang="en-US" sz="32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171528"/>
            <a:ext cx="4343400" cy="236220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charset="0"/>
              </a:rPr>
              <a:t>/</a:t>
            </a:r>
            <a:r>
              <a:rPr lang="en-US" sz="1800" b="1" dirty="0" err="1" smtClean="0">
                <a:solidFill>
                  <a:srgbClr val="FF0000"/>
                </a:solidFill>
                <a:latin typeface="Courier New" charset="0"/>
              </a:rPr>
              <a:t>hxdepots</a:t>
            </a:r>
            <a:r>
              <a:rPr lang="en-US" sz="1800" dirty="0" smtClean="0">
                <a:solidFill>
                  <a:srgbClr val="000000"/>
                </a:solidFill>
                <a:latin typeface="Courier New" charset="0"/>
              </a:rPr>
              <a:t>/p4/acme/checkpoints</a:t>
            </a:r>
            <a:endParaRPr lang="en-US" sz="1800" dirty="0">
              <a:solidFill>
                <a:srgbClr val="0000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charset="0"/>
              </a:rPr>
              <a:t>/</a:t>
            </a:r>
            <a:r>
              <a:rPr lang="en-US" sz="1800" b="1" dirty="0" err="1" smtClean="0">
                <a:solidFill>
                  <a:srgbClr val="FF0000"/>
                </a:solidFill>
                <a:latin typeface="Courier New" charset="0"/>
              </a:rPr>
              <a:t>hxdepots</a:t>
            </a:r>
            <a:r>
              <a:rPr lang="en-US" sz="1800" dirty="0" smtClean="0">
                <a:solidFill>
                  <a:srgbClr val="000000"/>
                </a:solidFill>
                <a:latin typeface="Courier New" charset="0"/>
              </a:rPr>
              <a:t>/p4/acme/depots</a:t>
            </a:r>
            <a:endParaRPr lang="en-US" sz="1800" dirty="0">
              <a:solidFill>
                <a:srgbClr val="0000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charset="0"/>
              </a:rPr>
              <a:t>/</a:t>
            </a:r>
            <a:r>
              <a:rPr lang="en-US" sz="1800" b="1" dirty="0" err="1" smtClean="0">
                <a:solidFill>
                  <a:srgbClr val="FF0000"/>
                </a:solidFill>
                <a:latin typeface="Courier New" charset="0"/>
              </a:rPr>
              <a:t>hxdepots</a:t>
            </a:r>
            <a:r>
              <a:rPr lang="en-US" sz="1800" dirty="0" smtClean="0">
                <a:solidFill>
                  <a:srgbClr val="000000"/>
                </a:solidFill>
                <a:latin typeface="Courier New" charset="0"/>
              </a:rPr>
              <a:t>/p4/acme/bin</a:t>
            </a:r>
            <a:endParaRPr lang="en-US" sz="1800" dirty="0">
              <a:solidFill>
                <a:srgbClr val="0000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charset="0"/>
              </a:rPr>
              <a:t>/</a:t>
            </a:r>
            <a:r>
              <a:rPr lang="en-US" sz="1800" b="1" dirty="0" err="1" smtClean="0">
                <a:solidFill>
                  <a:srgbClr val="FF0000"/>
                </a:solidFill>
                <a:latin typeface="Courier New" charset="0"/>
              </a:rPr>
              <a:t>hxdepots</a:t>
            </a:r>
            <a:r>
              <a:rPr lang="en-US" sz="1800" dirty="0" smtClean="0">
                <a:solidFill>
                  <a:srgbClr val="000000"/>
                </a:solidFill>
                <a:latin typeface="Courier New" charset="0"/>
              </a:rPr>
              <a:t>/p4/acme/</a:t>
            </a:r>
            <a:r>
              <a:rPr lang="en-US" sz="1800" dirty="0" err="1" smtClean="0">
                <a:solidFill>
                  <a:srgbClr val="000000"/>
                </a:solidFill>
                <a:latin typeface="Courier New" charset="0"/>
              </a:rPr>
              <a:t>etc</a:t>
            </a:r>
            <a:endParaRPr lang="en-US" sz="1800" dirty="0">
              <a:solidFill>
                <a:srgbClr val="0000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charset="0"/>
              </a:rPr>
              <a:t>/</a:t>
            </a:r>
            <a:r>
              <a:rPr lang="en-US" sz="1800" b="1" dirty="0" err="1" smtClean="0">
                <a:solidFill>
                  <a:srgbClr val="FF0000"/>
                </a:solidFill>
                <a:latin typeface="Courier New" charset="0"/>
              </a:rPr>
              <a:t>hxdepots</a:t>
            </a:r>
            <a:r>
              <a:rPr lang="en-US" sz="1800" dirty="0" smtClean="0">
                <a:solidFill>
                  <a:srgbClr val="000000"/>
                </a:solidFill>
                <a:latin typeface="Courier New" charset="0"/>
              </a:rPr>
              <a:t>/p4/common/bin</a:t>
            </a:r>
          </a:p>
          <a:p>
            <a:pPr algn="ctr"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Backup This Volume</a:t>
            </a:r>
            <a:endParaRPr lang="en-US" sz="1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57200" y="3533728"/>
            <a:ext cx="4343400" cy="791833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 smtClean="0">
                <a:solidFill>
                  <a:srgbClr val="000000"/>
                </a:solidFill>
                <a:latin typeface="Courier New" charset="0"/>
              </a:rPr>
              <a:t>/hxdb2</a:t>
            </a:r>
            <a:r>
              <a:rPr lang="en-US" sz="1800" dirty="0" smtClean="0">
                <a:solidFill>
                  <a:srgbClr val="000000"/>
                </a:solidFill>
                <a:latin typeface="Courier New" charset="0"/>
              </a:rPr>
              <a:t>/p4/acme/</a:t>
            </a:r>
            <a:r>
              <a:rPr lang="en-US" sz="1800" dirty="0" err="1" smtClean="0">
                <a:solidFill>
                  <a:srgbClr val="000000"/>
                </a:solidFill>
                <a:latin typeface="Courier New" charset="0"/>
              </a:rPr>
              <a:t>offline_db</a:t>
            </a:r>
            <a:endParaRPr lang="en-US" sz="1800" dirty="0" smtClean="0">
              <a:solidFill>
                <a:srgbClr val="000000"/>
              </a:solidFill>
              <a:latin typeface="Courier New" charset="0"/>
            </a:endParaRPr>
          </a:p>
          <a:p>
            <a:pPr algn="ctr"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600" b="1" dirty="0">
                <a:solidFill>
                  <a:srgbClr val="000000"/>
                </a:solidFill>
              </a:rPr>
              <a:t>Do NOT backup /</a:t>
            </a:r>
            <a:r>
              <a:rPr lang="en-US" sz="1600" b="1" dirty="0" smtClean="0">
                <a:solidFill>
                  <a:srgbClr val="000000"/>
                </a:solidFill>
              </a:rPr>
              <a:t>hxdb2 Volume</a:t>
            </a:r>
            <a:endParaRPr lang="en-US" sz="1600" b="1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1800" dirty="0">
              <a:solidFill>
                <a:srgbClr val="000000"/>
              </a:solidFill>
              <a:latin typeface="Courier New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57200" y="5119783"/>
            <a:ext cx="4343400" cy="823817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 smtClean="0">
                <a:solidFill>
                  <a:srgbClr val="FFC000"/>
                </a:solidFill>
                <a:latin typeface="Courier New" charset="0"/>
              </a:rPr>
              <a:t>/</a:t>
            </a:r>
            <a:r>
              <a:rPr lang="en-US" sz="1800" b="1" dirty="0" err="1" smtClean="0">
                <a:solidFill>
                  <a:srgbClr val="FFC000"/>
                </a:solidFill>
                <a:latin typeface="Courier New" charset="0"/>
              </a:rPr>
              <a:t>hxlogs</a:t>
            </a:r>
            <a:r>
              <a:rPr lang="en-US" sz="1800" dirty="0" smtClean="0">
                <a:solidFill>
                  <a:srgbClr val="000000"/>
                </a:solidFill>
                <a:latin typeface="Courier New" charset="0"/>
              </a:rPr>
              <a:t>/p4/acme/logs (journal)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600" b="1" dirty="0" smtClean="0">
                <a:solidFill>
                  <a:srgbClr val="000000"/>
                </a:solidFill>
                <a:ea typeface="Times New Roman" charset="0"/>
                <a:cs typeface="Times New Roman" charset="0"/>
              </a:rPr>
              <a:t>Backup optional (Exclude Active Journal)</a:t>
            </a:r>
            <a:endParaRPr lang="en-US" sz="1600" dirty="0">
              <a:solidFill>
                <a:srgbClr val="000000"/>
              </a:solidFill>
              <a:ea typeface="Times New Roman" charset="0"/>
              <a:cs typeface="Times New Roman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cxnSp>
        <p:nvCxnSpPr>
          <p:cNvPr id="10" name="Elbow Connector 9"/>
          <p:cNvCxnSpPr>
            <a:cxnSpLocks noChangeShapeType="1"/>
            <a:stCxn id="8194" idx="3"/>
            <a:endCxn id="4" idx="2"/>
          </p:cNvCxnSpPr>
          <p:nvPr/>
        </p:nvCxnSpPr>
        <p:spPr bwMode="auto">
          <a:xfrm flipV="1">
            <a:off x="4800600" y="2095500"/>
            <a:ext cx="1600200" cy="25712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" name="Elbow Connector 11"/>
          <p:cNvCxnSpPr>
            <a:cxnSpLocks noChangeShapeType="1"/>
            <a:stCxn id="7" idx="3"/>
            <a:endCxn id="5" idx="2"/>
          </p:cNvCxnSpPr>
          <p:nvPr/>
        </p:nvCxnSpPr>
        <p:spPr bwMode="auto">
          <a:xfrm flipV="1">
            <a:off x="4800600" y="3200400"/>
            <a:ext cx="1600200" cy="72924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" name="Elbow Connector 14"/>
          <p:cNvCxnSpPr>
            <a:cxnSpLocks noChangeShapeType="1"/>
            <a:stCxn id="8" idx="3"/>
            <a:endCxn id="6" idx="2"/>
          </p:cNvCxnSpPr>
          <p:nvPr/>
        </p:nvCxnSpPr>
        <p:spPr bwMode="auto">
          <a:xfrm flipV="1">
            <a:off x="4800600" y="5102553"/>
            <a:ext cx="1600200" cy="42913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457200" y="5943600"/>
            <a:ext cx="4343400" cy="53340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chemeClr val="bg2"/>
                </a:solidFill>
                <a:latin typeface="Courier New" charset="0"/>
              </a:rPr>
              <a:t>/</a:t>
            </a:r>
            <a:r>
              <a:rPr lang="en-US" sz="1800" b="1" dirty="0" smtClean="0">
                <a:solidFill>
                  <a:schemeClr val="bg2"/>
                </a:solidFill>
                <a:latin typeface="Courier New" charset="0"/>
              </a:rPr>
              <a:t>p4   </a:t>
            </a:r>
            <a:r>
              <a:rPr lang="en-US" sz="1800" b="1" dirty="0" smtClean="0">
                <a:solidFill>
                  <a:srgbClr val="000000"/>
                </a:solidFill>
              </a:rPr>
              <a:t>Contains only symlinks.</a:t>
            </a:r>
            <a:endParaRPr lang="en-US" sz="1800" b="1" dirty="0">
              <a:solidFill>
                <a:schemeClr val="bg2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cxnSp>
        <p:nvCxnSpPr>
          <p:cNvPr id="29" name="Elbow Connector 28"/>
          <p:cNvCxnSpPr>
            <a:cxnSpLocks noChangeShapeType="1"/>
            <a:stCxn id="27" idx="3"/>
            <a:endCxn id="28" idx="2"/>
          </p:cNvCxnSpPr>
          <p:nvPr/>
        </p:nvCxnSpPr>
        <p:spPr bwMode="auto">
          <a:xfrm flipV="1">
            <a:off x="4800600" y="5789472"/>
            <a:ext cx="1600200" cy="42082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8" name="Can 27"/>
          <p:cNvSpPr>
            <a:spLocks noChangeArrowheads="1"/>
          </p:cNvSpPr>
          <p:nvPr/>
        </p:nvSpPr>
        <p:spPr bwMode="auto">
          <a:xfrm>
            <a:off x="6400800" y="5294172"/>
            <a:ext cx="2438400" cy="990600"/>
          </a:xfrm>
          <a:prstGeom prst="can">
            <a:avLst>
              <a:gd name="adj" fmla="val 37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/OS</a:t>
            </a:r>
          </a:p>
        </p:txBody>
      </p:sp>
      <p:sp>
        <p:nvSpPr>
          <p:cNvPr id="6" name="Can 5"/>
          <p:cNvSpPr>
            <a:spLocks noChangeArrowheads="1"/>
          </p:cNvSpPr>
          <p:nvPr/>
        </p:nvSpPr>
        <p:spPr bwMode="auto">
          <a:xfrm>
            <a:off x="6400800" y="4447088"/>
            <a:ext cx="2438400" cy="1310929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/</a:t>
            </a:r>
            <a:r>
              <a:rPr lang="en-US" b="1" dirty="0" err="1" smtClean="0">
                <a:solidFill>
                  <a:srgbClr val="FFC000"/>
                </a:solidFill>
              </a:rPr>
              <a:t>hxlogs</a:t>
            </a:r>
            <a:endParaRPr lang="en-US" b="1" dirty="0" smtClean="0">
              <a:solidFill>
                <a:srgbClr val="FFC000"/>
              </a:solidFill>
            </a:endParaRPr>
          </a:p>
          <a:p>
            <a:pPr algn="ctr"/>
            <a:r>
              <a:rPr lang="en-US" sz="1800" b="1" dirty="0" smtClean="0">
                <a:solidFill>
                  <a:srgbClr val="000000"/>
                </a:solidFill>
              </a:rPr>
              <a:t>Active Journal, various logs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9" name="Can 18"/>
          <p:cNvSpPr>
            <a:spLocks noChangeArrowheads="1"/>
          </p:cNvSpPr>
          <p:nvPr/>
        </p:nvSpPr>
        <p:spPr bwMode="auto">
          <a:xfrm>
            <a:off x="6400800" y="3465371"/>
            <a:ext cx="2438400" cy="1311357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/hxdb1</a:t>
            </a:r>
          </a:p>
          <a:p>
            <a:pPr algn="ctr"/>
            <a:r>
              <a:rPr lang="en-US" sz="1800" b="1" dirty="0" smtClean="0">
                <a:solidFill>
                  <a:srgbClr val="000000"/>
                </a:solidFill>
              </a:rPr>
              <a:t>Live db.* files, </a:t>
            </a:r>
            <a:r>
              <a:rPr lang="en-US" sz="1800" b="1" dirty="0" err="1" smtClean="0">
                <a:solidFill>
                  <a:srgbClr val="000000"/>
                </a:solidFill>
              </a:rPr>
              <a:t>server.id</a:t>
            </a:r>
            <a:r>
              <a:rPr lang="en-US" sz="1800" b="1" dirty="0" smtClean="0">
                <a:solidFill>
                  <a:srgbClr val="000000"/>
                </a:solidFill>
              </a:rPr>
              <a:t>, license</a:t>
            </a:r>
          </a:p>
        </p:txBody>
      </p:sp>
      <p:sp>
        <p:nvSpPr>
          <p:cNvPr id="5" name="Can 4"/>
          <p:cNvSpPr>
            <a:spLocks noChangeArrowheads="1"/>
          </p:cNvSpPr>
          <p:nvPr/>
        </p:nvSpPr>
        <p:spPr bwMode="auto">
          <a:xfrm>
            <a:off x="6400800" y="2590800"/>
            <a:ext cx="2438400" cy="12192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/hxdb2</a:t>
            </a:r>
          </a:p>
          <a:p>
            <a:pPr algn="ctr"/>
            <a:r>
              <a:rPr lang="en-US" sz="1800" b="1" dirty="0" smtClean="0">
                <a:solidFill>
                  <a:srgbClr val="000000"/>
                </a:solidFill>
              </a:rPr>
              <a:t>Offline db.* files</a:t>
            </a:r>
          </a:p>
        </p:txBody>
      </p:sp>
      <p:sp>
        <p:nvSpPr>
          <p:cNvPr id="4" name="Can 3"/>
          <p:cNvSpPr>
            <a:spLocks noChangeArrowheads="1"/>
          </p:cNvSpPr>
          <p:nvPr/>
        </p:nvSpPr>
        <p:spPr bwMode="auto">
          <a:xfrm>
            <a:off x="6400800" y="1219200"/>
            <a:ext cx="2438400" cy="17526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/</a:t>
            </a:r>
            <a:r>
              <a:rPr lang="en-US" b="1" dirty="0" err="1" smtClean="0">
                <a:solidFill>
                  <a:srgbClr val="FF0000"/>
                </a:solidFill>
              </a:rPr>
              <a:t>hxdepots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1800" b="1" dirty="0" smtClean="0">
                <a:solidFill>
                  <a:srgbClr val="000000"/>
                </a:solidFill>
              </a:rPr>
              <a:t>Versioned files, checkpoints, rotated journals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457200" y="4325561"/>
            <a:ext cx="4343400" cy="794222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 smtClean="0">
                <a:solidFill>
                  <a:srgbClr val="000000"/>
                </a:solidFill>
                <a:latin typeface="Courier New" charset="0"/>
              </a:rPr>
              <a:t>/hxdb1</a:t>
            </a:r>
            <a:r>
              <a:rPr lang="en-US" sz="1800" dirty="0" smtClean="0">
                <a:solidFill>
                  <a:srgbClr val="000000"/>
                </a:solidFill>
                <a:latin typeface="Courier New" charset="0"/>
              </a:rPr>
              <a:t>/p4/acme/root</a:t>
            </a:r>
          </a:p>
          <a:p>
            <a:pPr algn="ctr"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600" b="1" dirty="0" smtClean="0">
                <a:solidFill>
                  <a:srgbClr val="000000"/>
                </a:solidFill>
              </a:rPr>
              <a:t>Do NOT backup /hxdb1 Volume</a:t>
            </a:r>
            <a:endParaRPr lang="en-US" sz="1600" b="1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1800" dirty="0">
              <a:solidFill>
                <a:srgbClr val="000000"/>
              </a:solidFill>
              <a:latin typeface="Courier New" charset="0"/>
            </a:endParaRPr>
          </a:p>
        </p:txBody>
      </p:sp>
      <p:cxnSp>
        <p:nvCxnSpPr>
          <p:cNvPr id="31" name="Elbow Connector 30"/>
          <p:cNvCxnSpPr>
            <a:cxnSpLocks noChangeShapeType="1"/>
            <a:stCxn id="26" idx="3"/>
            <a:endCxn id="19" idx="2"/>
          </p:cNvCxnSpPr>
          <p:nvPr/>
        </p:nvCxnSpPr>
        <p:spPr bwMode="auto">
          <a:xfrm flipV="1">
            <a:off x="4800600" y="4121050"/>
            <a:ext cx="1600200" cy="60162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0" name="TextBox 19"/>
          <p:cNvSpPr txBox="1"/>
          <p:nvPr/>
        </p:nvSpPr>
        <p:spPr>
          <a:xfrm>
            <a:off x="6163549" y="6346705"/>
            <a:ext cx="2599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C000"/>
                </a:solidFill>
              </a:rPr>
              <a:t>Animation Complete </a:t>
            </a:r>
            <a:r>
              <a:rPr lang="en-US" sz="1800" dirty="0" smtClean="0">
                <a:solidFill>
                  <a:srgbClr val="FFC000"/>
                </a:solidFill>
                <a:sym typeface="Wingdings" panose="05000000000000000000" pitchFamily="2" charset="2"/>
              </a:rPr>
              <a:t></a:t>
            </a: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21" name="5-Point Star 20"/>
          <p:cNvSpPr/>
          <p:nvPr/>
        </p:nvSpPr>
        <p:spPr bwMode="auto">
          <a:xfrm>
            <a:off x="8456613" y="6258837"/>
            <a:ext cx="457200" cy="457200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7" grpId="0" animBg="1"/>
      <p:bldP spid="8" grpId="0" animBg="1"/>
      <p:bldP spid="27" grpId="0" animBg="1"/>
      <p:bldP spid="28" grpId="0" animBg="1"/>
      <p:bldP spid="6" grpId="0" animBg="1"/>
      <p:bldP spid="19" grpId="0" animBg="1"/>
      <p:bldP spid="5" grpId="0" animBg="1"/>
      <p:bldP spid="4" grpId="0" animBg="1"/>
      <p:bldP spid="26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304800" y="609600"/>
            <a:ext cx="84582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SDP Logical Layout (symlinks)</a:t>
            </a:r>
            <a:endParaRPr lang="en-US" sz="32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4114800" y="1447800"/>
            <a:ext cx="4572000" cy="1591977"/>
          </a:xfrm>
          <a:prstGeom prst="rect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 </a:t>
            </a:r>
            <a:r>
              <a:rPr lang="en-US" sz="1800" dirty="0" smtClean="0">
                <a:solidFill>
                  <a:srgbClr val="008000"/>
                </a:solidFill>
                <a:latin typeface="Courier New" charset="0"/>
              </a:rPr>
              <a:t>/</a:t>
            </a:r>
            <a:r>
              <a:rPr lang="en-US" sz="1800" dirty="0" err="1" smtClean="0">
                <a:solidFill>
                  <a:srgbClr val="008000"/>
                </a:solidFill>
                <a:latin typeface="Courier New" charset="0"/>
              </a:rPr>
              <a:t>hxdepots</a:t>
            </a:r>
            <a:r>
              <a:rPr lang="en-US" sz="1800" dirty="0" smtClean="0">
                <a:solidFill>
                  <a:srgbClr val="008000"/>
                </a:solidFill>
                <a:latin typeface="Courier New" charset="0"/>
              </a:rPr>
              <a:t>/p4/acme/checkpoints</a:t>
            </a:r>
            <a:endParaRPr lang="en-US" sz="1800" dirty="0">
              <a:solidFill>
                <a:srgbClr val="0080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 </a:t>
            </a:r>
            <a:r>
              <a:rPr lang="en-US" sz="1800" dirty="0" smtClean="0">
                <a:solidFill>
                  <a:srgbClr val="008000"/>
                </a:solidFill>
                <a:latin typeface="Courier New" charset="0"/>
              </a:rPr>
              <a:t>/</a:t>
            </a:r>
            <a:r>
              <a:rPr lang="en-US" sz="1800" dirty="0" err="1" smtClean="0">
                <a:solidFill>
                  <a:srgbClr val="008000"/>
                </a:solidFill>
                <a:latin typeface="Courier New" charset="0"/>
              </a:rPr>
              <a:t>hxdepots</a:t>
            </a:r>
            <a:r>
              <a:rPr lang="en-US" sz="1800" dirty="0" smtClean="0">
                <a:solidFill>
                  <a:srgbClr val="008000"/>
                </a:solidFill>
                <a:latin typeface="Courier New" charset="0"/>
              </a:rPr>
              <a:t>/p4/acme/depots</a:t>
            </a:r>
            <a:endParaRPr lang="en-US" sz="1800" dirty="0">
              <a:solidFill>
                <a:srgbClr val="0080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 </a:t>
            </a:r>
            <a:r>
              <a:rPr lang="en-US" sz="1800" dirty="0" smtClean="0">
                <a:solidFill>
                  <a:srgbClr val="008000"/>
                </a:solidFill>
                <a:latin typeface="Courier New" charset="0"/>
              </a:rPr>
              <a:t>/</a:t>
            </a:r>
            <a:r>
              <a:rPr lang="en-US" sz="1800" dirty="0" err="1" smtClean="0">
                <a:solidFill>
                  <a:srgbClr val="008000"/>
                </a:solidFill>
                <a:latin typeface="Courier New" charset="0"/>
              </a:rPr>
              <a:t>hxdepots</a:t>
            </a:r>
            <a:r>
              <a:rPr lang="en-US" sz="1800" dirty="0" smtClean="0">
                <a:solidFill>
                  <a:srgbClr val="008000"/>
                </a:solidFill>
                <a:latin typeface="Courier New" charset="0"/>
              </a:rPr>
              <a:t>/p4/acme/bin</a:t>
            </a:r>
            <a:endParaRPr lang="en-US" sz="1800" dirty="0">
              <a:solidFill>
                <a:srgbClr val="0080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 smtClean="0">
                <a:solidFill>
                  <a:srgbClr val="008000"/>
                </a:solidFill>
                <a:latin typeface="Courier New" charset="0"/>
              </a:rPr>
              <a:t> /</a:t>
            </a:r>
            <a:r>
              <a:rPr lang="en-US" sz="1800" dirty="0" err="1" smtClean="0">
                <a:solidFill>
                  <a:srgbClr val="008000"/>
                </a:solidFill>
                <a:latin typeface="Courier New" charset="0"/>
              </a:rPr>
              <a:t>hxdepots</a:t>
            </a:r>
            <a:r>
              <a:rPr lang="en-US" sz="1800" dirty="0" smtClean="0">
                <a:solidFill>
                  <a:srgbClr val="008000"/>
                </a:solidFill>
                <a:latin typeface="Courier New" charset="0"/>
              </a:rPr>
              <a:t>/p4/common</a:t>
            </a:r>
            <a:endParaRPr lang="en-US" sz="1800" dirty="0">
              <a:solidFill>
                <a:srgbClr val="0080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1800" dirty="0">
              <a:solidFill>
                <a:srgbClr val="008000"/>
              </a:solidFill>
              <a:latin typeface="Courier New" charset="0"/>
            </a:endParaRPr>
          </a:p>
        </p:txBody>
      </p:sp>
      <p:sp>
        <p:nvSpPr>
          <p:cNvPr id="30724" name="Text Box 2"/>
          <p:cNvSpPr txBox="1">
            <a:spLocks noChangeArrowheads="1"/>
          </p:cNvSpPr>
          <p:nvPr/>
        </p:nvSpPr>
        <p:spPr bwMode="auto">
          <a:xfrm>
            <a:off x="4114800" y="3039777"/>
            <a:ext cx="4572000" cy="685800"/>
          </a:xfrm>
          <a:prstGeom prst="rect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3366FF"/>
                </a:solidFill>
                <a:latin typeface="Courier New" charset="0"/>
              </a:rPr>
              <a:t> </a:t>
            </a:r>
            <a:r>
              <a:rPr lang="en-US" sz="1800" dirty="0" smtClean="0">
                <a:solidFill>
                  <a:srgbClr val="3366FF"/>
                </a:solidFill>
                <a:latin typeface="Courier New" charset="0"/>
              </a:rPr>
              <a:t>/hxdb1/p4/acme/root</a:t>
            </a:r>
          </a:p>
        </p:txBody>
      </p:sp>
      <p:sp>
        <p:nvSpPr>
          <p:cNvPr id="30725" name="Text Box 2"/>
          <p:cNvSpPr txBox="1">
            <a:spLocks noChangeArrowheads="1"/>
          </p:cNvSpPr>
          <p:nvPr/>
        </p:nvSpPr>
        <p:spPr bwMode="auto">
          <a:xfrm>
            <a:off x="4111752" y="4190857"/>
            <a:ext cx="4572000" cy="1465771"/>
          </a:xfrm>
          <a:prstGeom prst="rect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</a:t>
            </a:r>
            <a:r>
              <a:rPr lang="en-US" sz="1800" dirty="0" smtClean="0">
                <a:solidFill>
                  <a:srgbClr val="FF6600"/>
                </a:solidFill>
                <a:latin typeface="Courier New" charset="0"/>
              </a:rPr>
              <a:t>/</a:t>
            </a:r>
            <a:r>
              <a:rPr lang="en-US" sz="1800" dirty="0" err="1" smtClean="0">
                <a:solidFill>
                  <a:srgbClr val="FF6600"/>
                </a:solidFill>
                <a:latin typeface="Courier New" charset="0"/>
              </a:rPr>
              <a:t>hxlogs</a:t>
            </a:r>
            <a:r>
              <a:rPr lang="en-US" sz="1800" dirty="0" smtClean="0">
                <a:solidFill>
                  <a:srgbClr val="FF6600"/>
                </a:solidFill>
                <a:latin typeface="Courier New" charset="0"/>
              </a:rPr>
              <a:t>/p4/acme/logs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/</a:t>
            </a:r>
            <a:r>
              <a:rPr lang="en-US" sz="1800" dirty="0" err="1" smtClean="0">
                <a:solidFill>
                  <a:srgbClr val="FF6600"/>
                </a:solidFill>
                <a:latin typeface="Courier New" charset="0"/>
              </a:rPr>
              <a:t>hxlogs</a:t>
            </a:r>
            <a:r>
              <a:rPr lang="en-US" sz="1800" dirty="0" smtClean="0">
                <a:solidFill>
                  <a:srgbClr val="FF6600"/>
                </a:solidFill>
                <a:latin typeface="Courier New" charset="0"/>
              </a:rPr>
              <a:t>/p4/acme/</a:t>
            </a:r>
            <a:r>
              <a:rPr lang="en-US" sz="1800" dirty="0" err="1" smtClean="0">
                <a:solidFill>
                  <a:srgbClr val="FF6600"/>
                </a:solidFill>
                <a:latin typeface="Courier New" charset="0"/>
              </a:rPr>
              <a:t>journals.rep</a:t>
            </a:r>
            <a:endParaRPr lang="en-US" sz="1800" dirty="0" smtClean="0">
              <a:solidFill>
                <a:srgbClr val="FF66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</a:t>
            </a:r>
            <a:r>
              <a:rPr lang="en-US" sz="1800" dirty="0" smtClean="0">
                <a:solidFill>
                  <a:srgbClr val="FF6600"/>
                </a:solidFill>
                <a:latin typeface="Courier New" charset="0"/>
              </a:rPr>
              <a:t>/</a:t>
            </a:r>
            <a:r>
              <a:rPr lang="en-US" sz="1800" dirty="0" err="1" smtClean="0">
                <a:solidFill>
                  <a:srgbClr val="FF6600"/>
                </a:solidFill>
                <a:latin typeface="Courier New" charset="0"/>
              </a:rPr>
              <a:t>hxlogs</a:t>
            </a:r>
            <a:r>
              <a:rPr lang="en-US" sz="1800" dirty="0" smtClean="0">
                <a:solidFill>
                  <a:srgbClr val="FF6600"/>
                </a:solidFill>
                <a:latin typeface="Courier New" charset="0"/>
              </a:rPr>
              <a:t>/p4/acme/</a:t>
            </a:r>
            <a:r>
              <a:rPr lang="en-US" sz="1800" dirty="0" err="1" smtClean="0">
                <a:solidFill>
                  <a:srgbClr val="FF6600"/>
                </a:solidFill>
                <a:latin typeface="Courier New" charset="0"/>
              </a:rPr>
              <a:t>tmp</a:t>
            </a:r>
            <a:endParaRPr lang="en-US" sz="1800" dirty="0" smtClean="0">
              <a:solidFill>
                <a:srgbClr val="FF66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 smtClean="0">
                <a:solidFill>
                  <a:srgbClr val="FF6600"/>
                </a:solidFill>
                <a:latin typeface="Courier New" charset="0"/>
              </a:rPr>
              <a:t> </a:t>
            </a:r>
            <a:r>
              <a:rPr lang="en-US" sz="1800" b="1" dirty="0" smtClean="0">
                <a:solidFill>
                  <a:srgbClr val="FF6600"/>
                </a:solidFill>
                <a:latin typeface="Courier New" charset="0"/>
              </a:rPr>
              <a:t>journal</a:t>
            </a:r>
            <a:endParaRPr lang="en-US" sz="1800" b="1" dirty="0">
              <a:solidFill>
                <a:srgbClr val="FF66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sp>
        <p:nvSpPr>
          <p:cNvPr id="30726" name="Text Box 2"/>
          <p:cNvSpPr txBox="1">
            <a:spLocks noChangeArrowheads="1"/>
          </p:cNvSpPr>
          <p:nvPr/>
        </p:nvSpPr>
        <p:spPr bwMode="auto">
          <a:xfrm>
            <a:off x="533400" y="1447800"/>
            <a:ext cx="2895600" cy="41148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</a:t>
            </a:r>
            <a:r>
              <a:rPr lang="en-US" sz="1800" dirty="0" smtClean="0">
                <a:solidFill>
                  <a:srgbClr val="000000"/>
                </a:solidFill>
                <a:latin typeface="Courier New" charset="0"/>
              </a:rPr>
              <a:t>p4/</a:t>
            </a:r>
            <a:r>
              <a:rPr lang="en-US" sz="1800" dirty="0" smtClean="0">
                <a:solidFill>
                  <a:srgbClr val="008000"/>
                </a:solidFill>
                <a:latin typeface="Courier New" charset="0"/>
              </a:rPr>
              <a:t>acme/</a:t>
            </a:r>
            <a:endParaRPr lang="en-US" sz="1800" dirty="0">
              <a:solidFill>
                <a:srgbClr val="0000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	</a:t>
            </a: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checkpoints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	depots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800" dirty="0" smtClean="0">
                <a:solidFill>
                  <a:srgbClr val="008000"/>
                </a:solidFill>
                <a:latin typeface="Courier New" charset="0"/>
              </a:rPr>
              <a:t>bin</a:t>
            </a:r>
            <a:endParaRPr lang="en-US" sz="1800" dirty="0">
              <a:solidFill>
                <a:srgbClr val="0080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800" dirty="0">
                <a:solidFill>
                  <a:srgbClr val="3366FF"/>
                </a:solidFill>
                <a:latin typeface="Courier New" charset="0"/>
              </a:rPr>
              <a:t>root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7030A0"/>
                </a:solidFill>
                <a:latin typeface="Courier New" charset="0"/>
              </a:rPr>
              <a:t>   </a:t>
            </a:r>
            <a:r>
              <a:rPr lang="en-US" sz="1800" dirty="0" err="1">
                <a:solidFill>
                  <a:srgbClr val="7030A0"/>
                </a:solidFill>
                <a:latin typeface="Courier New" charset="0"/>
              </a:rPr>
              <a:t>offline_db</a:t>
            </a:r>
            <a:endParaRPr lang="en-US" sz="1800" dirty="0">
              <a:solidFill>
                <a:srgbClr val="7030A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  </a:t>
            </a:r>
            <a:r>
              <a:rPr lang="en-US" sz="1800" dirty="0" smtClean="0">
                <a:solidFill>
                  <a:srgbClr val="FF6600"/>
                </a:solidFill>
                <a:latin typeface="Courier New" charset="0"/>
              </a:rPr>
              <a:t>logs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 smtClean="0">
                <a:solidFill>
                  <a:srgbClr val="FF6600"/>
                </a:solidFill>
                <a:latin typeface="Courier New" charset="0"/>
              </a:rPr>
              <a:t>   </a:t>
            </a:r>
            <a:r>
              <a:rPr lang="en-US" sz="1800" dirty="0" err="1" smtClean="0">
                <a:solidFill>
                  <a:srgbClr val="FF6600"/>
                </a:solidFill>
                <a:latin typeface="Courier New" charset="0"/>
              </a:rPr>
              <a:t>journals.rep</a:t>
            </a:r>
            <a:endParaRPr lang="en-US" sz="1800" dirty="0" smtClean="0">
              <a:solidFill>
                <a:srgbClr val="FF66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</a:t>
            </a:r>
            <a:r>
              <a:rPr lang="en-US" sz="1800" dirty="0" smtClean="0">
                <a:solidFill>
                  <a:srgbClr val="FF6600"/>
                </a:solidFill>
                <a:latin typeface="Courier New" charset="0"/>
              </a:rPr>
              <a:t>  </a:t>
            </a:r>
            <a:r>
              <a:rPr lang="en-US" sz="1800" dirty="0" err="1" smtClean="0">
                <a:solidFill>
                  <a:srgbClr val="FF6600"/>
                </a:solidFill>
                <a:latin typeface="Courier New" charset="0"/>
              </a:rPr>
              <a:t>tmp</a:t>
            </a:r>
            <a:endParaRPr lang="en-US" sz="1800" dirty="0">
              <a:solidFill>
                <a:srgbClr val="FF66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/</a:t>
            </a:r>
            <a:r>
              <a:rPr lang="en-US" sz="1800" dirty="0" smtClean="0">
                <a:solidFill>
                  <a:srgbClr val="008000"/>
                </a:solidFill>
                <a:latin typeface="Courier New" charset="0"/>
              </a:rPr>
              <a:t>p4/common</a:t>
            </a:r>
            <a:endParaRPr lang="en-US" sz="1800" dirty="0">
              <a:solidFill>
                <a:srgbClr val="0080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sp>
        <p:nvSpPr>
          <p:cNvPr id="30727" name="Text Box 2"/>
          <p:cNvSpPr txBox="1">
            <a:spLocks noChangeArrowheads="1"/>
          </p:cNvSpPr>
          <p:nvPr/>
        </p:nvSpPr>
        <p:spPr bwMode="auto">
          <a:xfrm>
            <a:off x="7772400" y="5943600"/>
            <a:ext cx="914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cxnSp>
        <p:nvCxnSpPr>
          <p:cNvPr id="30728" name="Straight Arrow Connector 17"/>
          <p:cNvCxnSpPr>
            <a:cxnSpLocks noChangeShapeType="1"/>
          </p:cNvCxnSpPr>
          <p:nvPr/>
        </p:nvCxnSpPr>
        <p:spPr bwMode="auto">
          <a:xfrm flipV="1">
            <a:off x="2514600" y="1676400"/>
            <a:ext cx="1828800" cy="304800"/>
          </a:xfrm>
          <a:prstGeom prst="straightConnector1">
            <a:avLst/>
          </a:prstGeom>
          <a:noFill/>
          <a:ln w="9525">
            <a:solidFill>
              <a:srgbClr val="008000"/>
            </a:solidFill>
            <a:round/>
            <a:headEnd/>
            <a:tailEnd type="arrow" w="med" len="med"/>
          </a:ln>
        </p:spPr>
      </p:cxnSp>
      <p:cxnSp>
        <p:nvCxnSpPr>
          <p:cNvPr id="30729" name="Straight Arrow Connector 31"/>
          <p:cNvCxnSpPr>
            <a:cxnSpLocks noChangeShapeType="1"/>
          </p:cNvCxnSpPr>
          <p:nvPr/>
        </p:nvCxnSpPr>
        <p:spPr bwMode="auto">
          <a:xfrm flipV="1">
            <a:off x="1828800" y="1981200"/>
            <a:ext cx="2514600" cy="381000"/>
          </a:xfrm>
          <a:prstGeom prst="straightConnector1">
            <a:avLst/>
          </a:prstGeom>
          <a:noFill/>
          <a:ln w="9525">
            <a:solidFill>
              <a:srgbClr val="008000"/>
            </a:solidFill>
            <a:round/>
            <a:headEnd/>
            <a:tailEnd type="arrow" w="med" len="med"/>
          </a:ln>
        </p:spPr>
      </p:cxnSp>
      <p:cxnSp>
        <p:nvCxnSpPr>
          <p:cNvPr id="30730" name="Straight Arrow Connector 33"/>
          <p:cNvCxnSpPr>
            <a:cxnSpLocks noChangeShapeType="1"/>
          </p:cNvCxnSpPr>
          <p:nvPr/>
        </p:nvCxnSpPr>
        <p:spPr bwMode="auto">
          <a:xfrm flipV="1">
            <a:off x="1447800" y="2362200"/>
            <a:ext cx="2895600" cy="381000"/>
          </a:xfrm>
          <a:prstGeom prst="straightConnector1">
            <a:avLst/>
          </a:prstGeom>
          <a:noFill/>
          <a:ln w="9525">
            <a:solidFill>
              <a:srgbClr val="008000"/>
            </a:solidFill>
            <a:round/>
            <a:headEnd/>
            <a:tailEnd type="arrow" w="med" len="med"/>
          </a:ln>
        </p:spPr>
      </p:cxnSp>
      <p:cxnSp>
        <p:nvCxnSpPr>
          <p:cNvPr id="30732" name="Straight Arrow Connector 38"/>
          <p:cNvCxnSpPr>
            <a:cxnSpLocks noChangeShapeType="1"/>
          </p:cNvCxnSpPr>
          <p:nvPr/>
        </p:nvCxnSpPr>
        <p:spPr bwMode="auto">
          <a:xfrm>
            <a:off x="1660017" y="3108429"/>
            <a:ext cx="2607183" cy="85732"/>
          </a:xfrm>
          <a:prstGeom prst="straightConnector1">
            <a:avLst/>
          </a:prstGeom>
          <a:noFill/>
          <a:ln w="9525">
            <a:solidFill>
              <a:srgbClr val="3366FF"/>
            </a:solidFill>
            <a:round/>
            <a:headEnd/>
            <a:tailEnd type="arrow" w="med" len="med"/>
          </a:ln>
        </p:spPr>
      </p:cxnSp>
      <p:cxnSp>
        <p:nvCxnSpPr>
          <p:cNvPr id="30734" name="Straight Arrow Connector 48"/>
          <p:cNvCxnSpPr>
            <a:cxnSpLocks noChangeShapeType="1"/>
          </p:cNvCxnSpPr>
          <p:nvPr/>
        </p:nvCxnSpPr>
        <p:spPr bwMode="auto">
          <a:xfrm>
            <a:off x="1581912" y="4677170"/>
            <a:ext cx="2761488" cy="413148"/>
          </a:xfrm>
          <a:prstGeom prst="straightConnector1">
            <a:avLst/>
          </a:prstGeom>
          <a:noFill/>
          <a:ln w="9525">
            <a:solidFill>
              <a:srgbClr val="FF6600"/>
            </a:solidFill>
            <a:round/>
            <a:headEnd/>
            <a:tailEnd type="arrow" w="med" len="med"/>
          </a:ln>
        </p:spPr>
      </p:cxnSp>
      <p:cxnSp>
        <p:nvCxnSpPr>
          <p:cNvPr id="30735" name="Straight Arrow Connector 58"/>
          <p:cNvCxnSpPr>
            <a:cxnSpLocks noChangeShapeType="1"/>
          </p:cNvCxnSpPr>
          <p:nvPr/>
        </p:nvCxnSpPr>
        <p:spPr bwMode="auto">
          <a:xfrm flipV="1">
            <a:off x="2133600" y="2819400"/>
            <a:ext cx="2133600" cy="2141536"/>
          </a:xfrm>
          <a:prstGeom prst="straightConnector1">
            <a:avLst/>
          </a:prstGeom>
          <a:noFill/>
          <a:ln w="9525">
            <a:solidFill>
              <a:srgbClr val="008000"/>
            </a:solidFill>
            <a:round/>
            <a:headEnd/>
            <a:tailEnd type="arrow" w="med" len="med"/>
          </a:ln>
        </p:spPr>
      </p:cxnSp>
      <p:cxnSp>
        <p:nvCxnSpPr>
          <p:cNvPr id="20" name="Straight Arrow Connector 48"/>
          <p:cNvCxnSpPr>
            <a:cxnSpLocks noChangeShapeType="1"/>
          </p:cNvCxnSpPr>
          <p:nvPr/>
        </p:nvCxnSpPr>
        <p:spPr bwMode="auto">
          <a:xfrm>
            <a:off x="2723007" y="4327127"/>
            <a:ext cx="1544193" cy="387065"/>
          </a:xfrm>
          <a:prstGeom prst="straightConnector1">
            <a:avLst/>
          </a:prstGeom>
          <a:noFill/>
          <a:ln w="9525">
            <a:solidFill>
              <a:srgbClr val="FF6600"/>
            </a:solidFill>
            <a:round/>
            <a:headEnd/>
            <a:tailEnd type="arrow" w="med" len="med"/>
          </a:ln>
        </p:spPr>
      </p:cxn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4114800" y="3721608"/>
            <a:ext cx="4572000" cy="465137"/>
          </a:xfrm>
          <a:prstGeom prst="rect">
            <a:avLst/>
          </a:prstGeom>
          <a:noFill/>
          <a:ln w="9525">
            <a:solidFill>
              <a:srgbClr val="7030A0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 smtClean="0">
                <a:solidFill>
                  <a:srgbClr val="7030A0"/>
                </a:solidFill>
                <a:latin typeface="Courier New" charset="0"/>
              </a:rPr>
              <a:t> /hxdb2/p4/acme/</a:t>
            </a:r>
            <a:r>
              <a:rPr lang="en-US" sz="1800" dirty="0" err="1" smtClean="0">
                <a:solidFill>
                  <a:srgbClr val="7030A0"/>
                </a:solidFill>
                <a:latin typeface="Courier New" charset="0"/>
              </a:rPr>
              <a:t>offline_db</a:t>
            </a:r>
            <a:endParaRPr lang="en-US" sz="1800" dirty="0">
              <a:solidFill>
                <a:srgbClr val="7030A0"/>
              </a:solidFill>
              <a:latin typeface="Courier New" charset="0"/>
            </a:endParaRPr>
          </a:p>
        </p:txBody>
      </p:sp>
      <p:cxnSp>
        <p:nvCxnSpPr>
          <p:cNvPr id="21" name="Straight Arrow Connector 48"/>
          <p:cNvCxnSpPr>
            <a:cxnSpLocks noChangeShapeType="1"/>
          </p:cNvCxnSpPr>
          <p:nvPr/>
        </p:nvCxnSpPr>
        <p:spPr bwMode="auto">
          <a:xfrm>
            <a:off x="1660017" y="3875992"/>
            <a:ext cx="2623566" cy="469106"/>
          </a:xfrm>
          <a:prstGeom prst="straightConnector1">
            <a:avLst/>
          </a:prstGeom>
          <a:noFill/>
          <a:ln w="9525">
            <a:solidFill>
              <a:srgbClr val="FF6600"/>
            </a:solidFill>
            <a:round/>
            <a:headEnd/>
            <a:tailEnd type="arrow" w="med" len="med"/>
          </a:ln>
        </p:spPr>
      </p:cxnSp>
      <p:cxnSp>
        <p:nvCxnSpPr>
          <p:cNvPr id="24" name="Straight Arrow Connector 38"/>
          <p:cNvCxnSpPr>
            <a:cxnSpLocks noChangeShapeType="1"/>
          </p:cNvCxnSpPr>
          <p:nvPr/>
        </p:nvCxnSpPr>
        <p:spPr bwMode="auto">
          <a:xfrm>
            <a:off x="2476500" y="3497263"/>
            <a:ext cx="1790700" cy="413004"/>
          </a:xfrm>
          <a:prstGeom prst="straightConnector1">
            <a:avLst/>
          </a:prstGeom>
          <a:noFill/>
          <a:ln w="9525">
            <a:solidFill>
              <a:srgbClr val="7030A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3628"/>
            <a:ext cx="8382000" cy="569386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SDP Offline Checkpoint Procedure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Key Features</a:t>
            </a:r>
          </a:p>
          <a:p>
            <a:pPr algn="ctr"/>
            <a:endParaRPr lang="en-US" sz="32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No daily downtime.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 Snapshot capability not needed on </a:t>
            </a:r>
            <a:r>
              <a:rPr lang="en-US" sz="2800" b="1" dirty="0" smtClean="0">
                <a:solidFill>
                  <a:srgbClr val="002060"/>
                </a:solidFill>
              </a:rPr>
              <a:t>/</a:t>
            </a:r>
            <a:r>
              <a:rPr lang="en-US" sz="2800" b="1" dirty="0" err="1" smtClean="0">
                <a:solidFill>
                  <a:srgbClr val="002060"/>
                </a:solidFill>
              </a:rPr>
              <a:t>hxdb</a:t>
            </a:r>
            <a:r>
              <a:rPr lang="en-US" sz="2800" b="1" dirty="0" smtClean="0">
                <a:solidFill>
                  <a:srgbClr val="002060"/>
                </a:solidFill>
              </a:rPr>
              <a:t>*</a:t>
            </a:r>
            <a:r>
              <a:rPr lang="en-US" sz="2800" dirty="0" smtClean="0">
                <a:solidFill>
                  <a:srgbClr val="002060"/>
                </a:solidFill>
              </a:rPr>
              <a:t> volumes.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 Can use Snapshot capability </a:t>
            </a:r>
            <a:r>
              <a:rPr lang="en-US" sz="2800" b="1" dirty="0" smtClean="0">
                <a:solidFill>
                  <a:srgbClr val="002060"/>
                </a:solidFill>
              </a:rPr>
              <a:t>/</a:t>
            </a:r>
            <a:r>
              <a:rPr lang="en-US" sz="2800" b="1" dirty="0" err="1" smtClean="0">
                <a:solidFill>
                  <a:srgbClr val="002060"/>
                </a:solidFill>
              </a:rPr>
              <a:t>hxdepots</a:t>
            </a:r>
            <a:r>
              <a:rPr lang="en-US" sz="2800" dirty="0" smtClean="0">
                <a:solidFill>
                  <a:srgbClr val="002060"/>
                </a:solidFill>
              </a:rPr>
              <a:t> volume.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 Incorporates database integrity checks (not shown).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 Routine database regeneration.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Requires only a few minutes of downtime when run.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Does not require reset of attached replication.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Usually run weekly, quarterly, or with p4d upgrades.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 Works with older versions of p4d (99.1+?).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Does not rely on new replication functionality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1"/>
          <p:cNvSpPr txBox="1">
            <a:spLocks noChangeArrowheads="1"/>
          </p:cNvSpPr>
          <p:nvPr/>
        </p:nvSpPr>
        <p:spPr bwMode="auto">
          <a:xfrm>
            <a:off x="304800" y="304800"/>
            <a:ext cx="84582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Sample Daily Procedure</a:t>
            </a:r>
            <a:endParaRPr lang="en-US" sz="32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7772400" y="5943600"/>
            <a:ext cx="914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990600"/>
            <a:ext cx="88392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 -r /p4/1/root -J /p4/1/logs/journal –</a:t>
            </a:r>
            <a:r>
              <a:rPr lang="en-US" sz="16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jj</a:t>
            </a:r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/p4/1/checkpoints/p4_1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 -r /p4/1/</a:t>
            </a:r>
            <a:r>
              <a:rPr lang="en-US" sz="16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offline_db</a:t>
            </a:r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-</a:t>
            </a:r>
            <a:r>
              <a:rPr lang="en-US" sz="16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jr</a:t>
            </a:r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/p4/1/checkpoints/p4_1.jnl.3240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 -r /p4/1/</a:t>
            </a:r>
            <a:r>
              <a:rPr lang="en-US" sz="16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offline_db</a:t>
            </a:r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-</a:t>
            </a:r>
            <a:r>
              <a:rPr lang="en-US" sz="16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jd</a:t>
            </a:r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-z /p4/1/checkpoints/p4_1.ckp.3241.gz</a:t>
            </a:r>
            <a:endParaRPr lang="en-US" sz="2000" dirty="0" smtClean="0">
              <a:solidFill>
                <a:srgbClr val="002060"/>
              </a:solidFill>
              <a:latin typeface="+mj-lt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solidFill>
                  <a:srgbClr val="002060"/>
                </a:solidFill>
                <a:latin typeface="+mj-lt"/>
                <a:cs typeface="Courier New" pitchFamily="49" charset="0"/>
              </a:rPr>
              <a:t>Initiate 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Snapshot </a:t>
            </a:r>
            <a:r>
              <a:rPr lang="en-US" sz="1800" dirty="0" smtClean="0">
                <a:solidFill>
                  <a:srgbClr val="002060"/>
                </a:solidFill>
                <a:latin typeface="+mj-lt"/>
                <a:cs typeface="Courier New" pitchFamily="49" charset="0"/>
              </a:rPr>
              <a:t>and backup of </a:t>
            </a:r>
            <a:r>
              <a:rPr lang="en-US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sz="1600" dirty="0" err="1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hxdepots</a:t>
            </a:r>
            <a:r>
              <a:rPr lang="en-US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+mj-lt"/>
                <a:cs typeface="Courier New" pitchFamily="49" charset="0"/>
              </a:rPr>
              <a:t>volume.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err="1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 err="1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rm</a:t>
            </a:r>
            <a:r>
              <a:rPr lang="en-US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f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p4/1/</a:t>
            </a:r>
            <a:r>
              <a:rPr lang="en-US" sz="1600" dirty="0" err="1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offline_db</a:t>
            </a:r>
            <a:r>
              <a:rPr lang="en-US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/db.*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 -r /p4/1/</a:t>
            </a:r>
            <a:r>
              <a:rPr lang="en-US" sz="16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offline_db</a:t>
            </a:r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-</a:t>
            </a:r>
            <a:r>
              <a:rPr lang="en-US" sz="16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jr</a:t>
            </a:r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-z /p4/1/checkpoints/p4_1.ckp.3241.gz</a:t>
            </a:r>
          </a:p>
          <a:p>
            <a:endParaRPr lang="en-US" sz="1800" dirty="0" smtClean="0">
              <a:solidFill>
                <a:srgbClr val="002060"/>
              </a:solidFill>
            </a:endParaRPr>
          </a:p>
          <a:p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20" name="Can 19"/>
          <p:cNvSpPr>
            <a:spLocks noChangeArrowheads="1"/>
          </p:cNvSpPr>
          <p:nvPr/>
        </p:nvSpPr>
        <p:spPr bwMode="auto">
          <a:xfrm>
            <a:off x="609600" y="3657600"/>
            <a:ext cx="2743200" cy="24384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/hxdb1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/p4/1/root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/p4/1/</a:t>
            </a:r>
            <a:r>
              <a:rPr lang="en-US" b="1" dirty="0" err="1" smtClean="0">
                <a:solidFill>
                  <a:srgbClr val="002060"/>
                </a:solidFill>
              </a:rPr>
              <a:t>offline_db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1" name="Can 20"/>
          <p:cNvSpPr>
            <a:spLocks noChangeArrowheads="1"/>
          </p:cNvSpPr>
          <p:nvPr/>
        </p:nvSpPr>
        <p:spPr bwMode="auto">
          <a:xfrm>
            <a:off x="4419600" y="3810000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/</a:t>
            </a:r>
            <a:r>
              <a:rPr lang="en-US" b="1" dirty="0" err="1" smtClean="0">
                <a:solidFill>
                  <a:schemeClr val="tx1"/>
                </a:solidFill>
              </a:rPr>
              <a:t>hxdepots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/p4/1/depots, checkpoints, etc.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Can 21"/>
          <p:cNvSpPr>
            <a:spLocks noChangeArrowheads="1"/>
          </p:cNvSpPr>
          <p:nvPr/>
        </p:nvSpPr>
        <p:spPr bwMode="auto">
          <a:xfrm>
            <a:off x="4419600" y="3810000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/</a:t>
            </a:r>
            <a:r>
              <a:rPr lang="en-US" b="1" dirty="0" err="1" smtClean="0">
                <a:solidFill>
                  <a:schemeClr val="tx1"/>
                </a:solidFill>
              </a:rPr>
              <a:t>hxdepots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/p4/1/depots, checkpoints, etc.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200" y="609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d</a:t>
            </a:r>
            <a:endParaRPr lang="en-US" sz="1800" dirty="0"/>
          </a:p>
        </p:txBody>
      </p:sp>
      <p:sp>
        <p:nvSpPr>
          <p:cNvPr id="26" name="TextBox 25"/>
          <p:cNvSpPr txBox="1"/>
          <p:nvPr/>
        </p:nvSpPr>
        <p:spPr>
          <a:xfrm>
            <a:off x="5257800" y="5105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p4_1.jnl.3240</a:t>
            </a: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Down Arrow 29"/>
          <p:cNvSpPr/>
          <p:nvPr/>
        </p:nvSpPr>
        <p:spPr bwMode="auto">
          <a:xfrm rot="16624238">
            <a:off x="3606768" y="3496021"/>
            <a:ext cx="139996" cy="3234843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2" name="Down Arrow 31"/>
          <p:cNvSpPr/>
          <p:nvPr/>
        </p:nvSpPr>
        <p:spPr bwMode="auto">
          <a:xfrm rot="5565079">
            <a:off x="3996620" y="4066568"/>
            <a:ext cx="152400" cy="250240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29200" y="5486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p4_1.ckp.3241.gz</a:t>
            </a: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Down Arrow 33"/>
          <p:cNvSpPr/>
          <p:nvPr/>
        </p:nvSpPr>
        <p:spPr bwMode="auto">
          <a:xfrm rot="16772057">
            <a:off x="3932996" y="4259098"/>
            <a:ext cx="140259" cy="2377054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57800" y="5105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p4_1.jnl.3240</a:t>
            </a: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33158" y="5486399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p4_1.ckp.3241.gz</a:t>
            </a: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 rot="5958091">
            <a:off x="3832832" y="4346471"/>
            <a:ext cx="217290" cy="2248041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9" name="5-Point Star 18"/>
          <p:cNvSpPr/>
          <p:nvPr/>
        </p:nvSpPr>
        <p:spPr bwMode="auto">
          <a:xfrm>
            <a:off x="8458200" y="6172200"/>
            <a:ext cx="457200" cy="457200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96000" y="6279777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C000"/>
                </a:solidFill>
              </a:rPr>
              <a:t>Animation Complete </a:t>
            </a:r>
            <a:r>
              <a:rPr lang="en-US" sz="1800" dirty="0" smtClean="0">
                <a:solidFill>
                  <a:srgbClr val="FFC000"/>
                </a:solidFill>
                <a:sym typeface="Wingdings" panose="05000000000000000000" pitchFamily="2" charset="2"/>
              </a:rPr>
              <a:t></a:t>
            </a:r>
            <a:endParaRPr lang="en-US" sz="1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07 -0.03656 0.00139 -0.07913 0 -0.118 C 0.00139 -0.12032 0.00173 -0.12517 0.00399 -0.12517 C 0.13646 -0.12795 0.6335 -0.09625 0.6335 -0.1217 " pathEditMode="relative" ptsTypes="fffA">
                                      <p:cBhvr>
                                        <p:cTn id="6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35 -0.02014 -0.00069 -0.03542 -0.00191 -0.05394 C -0.00243 -0.06158 -0.00226 -0.06181 -0.0033 -0.0676 C -0.00382 -0.07014 -0.00469 -0.075 -0.00469 -0.075 C 0.02431 -0.08079 0.05764 -0.07315 0.08698 -0.07223 C 0.21806 -0.06343 0.34896 -0.05718 0.48021 -0.04838 C 0.52882 -0.04514 0.62604 -0.03843 0.62604 -0.03843 C 0.66007 -0.01366 0.6474 -0.0338 0.6474 0.03472 " pathEditMode="relative" ptsTypes="fffffffA">
                                      <p:cBhvr>
                                        <p:cTn id="6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35 -0.02014 -0.00069 -0.03542 -0.00191 -0.05394 C -0.00243 -0.06158 -0.00226 -0.06181 -0.0033 -0.0676 C -0.00382 -0.07014 -0.00469 -0.075 -0.00469 -0.075 C 0.02431 -0.08079 0.05764 -0.07315 0.08698 -0.07223 C 0.21806 -0.06343 0.34896 -0.05718 0.48021 -0.04838 C 0.52882 -0.04514 0.62604 -0.03843 0.62604 -0.03843 C 0.66007 -0.01366 0.6474 -0.0338 0.6474 0.03472 " pathEditMode="relative" ptsTypes="fffffffA">
                                      <p:cBhvr>
                                        <p:cTn id="6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/>
      <p:bldP spid="30" grpId="0" animBg="1"/>
      <p:bldP spid="30" grpId="1" animBg="1"/>
      <p:bldP spid="32" grpId="0" animBg="1"/>
      <p:bldP spid="32" grpId="1" animBg="1"/>
      <p:bldP spid="33" grpId="0"/>
      <p:bldP spid="34" grpId="0" animBg="1"/>
      <p:bldP spid="34" grpId="1" animBg="1"/>
      <p:bldP spid="35" grpId="0"/>
      <p:bldP spid="35" grpId="1"/>
      <p:bldP spid="36" grpId="0"/>
      <p:bldP spid="36" grpId="1"/>
      <p:bldP spid="16" grpId="0" animBg="1"/>
      <p:bldP spid="16" grpId="1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1"/>
          <p:cNvSpPr txBox="1">
            <a:spLocks noChangeArrowheads="1"/>
          </p:cNvSpPr>
          <p:nvPr/>
        </p:nvSpPr>
        <p:spPr bwMode="auto">
          <a:xfrm>
            <a:off x="304800" y="304800"/>
            <a:ext cx="84582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Sample Rebuild Procedure (On Demand)</a:t>
            </a:r>
            <a:endParaRPr lang="en-US" sz="32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7772400" y="5943600"/>
            <a:ext cx="914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990601"/>
            <a:ext cx="8839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 admin stop</a:t>
            </a:r>
            <a:endParaRPr lang="en-US" sz="1800" dirty="0" smtClean="0">
              <a:solidFill>
                <a:srgbClr val="00206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 -r /p4/1/root -J /p4/1/logs/journal –</a:t>
            </a:r>
            <a:r>
              <a:rPr lang="en-US" sz="1600" dirty="0" err="1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jj</a:t>
            </a:r>
            <a:r>
              <a:rPr lang="en-US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/p4/1/checkpoints/p4_1</a:t>
            </a:r>
            <a:endParaRPr lang="en-US" sz="1800" dirty="0" smtClean="0">
              <a:solidFill>
                <a:srgbClr val="00206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 -r /p4/1/</a:t>
            </a:r>
            <a:r>
              <a:rPr lang="en-US" sz="1600" dirty="0" err="1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offline_db</a:t>
            </a:r>
            <a:r>
              <a:rPr lang="en-US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-</a:t>
            </a:r>
            <a:r>
              <a:rPr lang="en-US" sz="1600" dirty="0" err="1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jr</a:t>
            </a:r>
            <a:r>
              <a:rPr lang="en-US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/p4/1/checkpoints/p4_1.jnl.3245</a:t>
            </a:r>
            <a:endParaRPr lang="en-US" sz="1800" dirty="0" smtClean="0">
              <a:solidFill>
                <a:srgbClr val="00206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solidFill>
                  <a:srgbClr val="002060"/>
                </a:solidFill>
                <a:latin typeface="+mj-lt"/>
                <a:cs typeface="Courier New" pitchFamily="49" charset="0"/>
              </a:rPr>
              <a:t>Swap out live and offline db.* files (</a:t>
            </a:r>
            <a:r>
              <a:rPr lang="en-US" sz="1800" dirty="0" err="1" smtClean="0">
                <a:solidFill>
                  <a:srgbClr val="002060"/>
                </a:solidFill>
                <a:latin typeface="+mj-lt"/>
                <a:cs typeface="Courier New" pitchFamily="49" charset="0"/>
              </a:rPr>
              <a:t>mv</a:t>
            </a:r>
            <a:r>
              <a:rPr lang="en-US" sz="1800" dirty="0" smtClean="0">
                <a:solidFill>
                  <a:srgbClr val="002060"/>
                </a:solidFill>
                <a:latin typeface="+mj-lt"/>
                <a:cs typeface="Courier New" pitchFamily="49" charset="0"/>
              </a:rPr>
              <a:t> root -&gt; save, </a:t>
            </a:r>
            <a:r>
              <a:rPr lang="en-US" sz="1800" dirty="0" err="1" smtClean="0">
                <a:solidFill>
                  <a:srgbClr val="002060"/>
                </a:solidFill>
                <a:latin typeface="+mj-lt"/>
                <a:cs typeface="Courier New" pitchFamily="49" charset="0"/>
              </a:rPr>
              <a:t>mv</a:t>
            </a:r>
            <a:r>
              <a:rPr lang="en-US" sz="1800" dirty="0" smtClean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latin typeface="+mj-lt"/>
                <a:cs typeface="Courier New" pitchFamily="49" charset="0"/>
              </a:rPr>
              <a:t>offline_db</a:t>
            </a:r>
            <a:r>
              <a:rPr lang="en-US" sz="1800" dirty="0" smtClean="0">
                <a:solidFill>
                  <a:srgbClr val="002060"/>
                </a:solidFill>
                <a:latin typeface="+mj-lt"/>
                <a:cs typeface="Courier New" pitchFamily="49" charset="0"/>
              </a:rPr>
              <a:t> -&gt; root).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solidFill>
                  <a:srgbClr val="002060"/>
                </a:solidFill>
                <a:latin typeface="+mj-lt"/>
                <a:cs typeface="Courier New" pitchFamily="49" charset="0"/>
              </a:rPr>
              <a:t>Start p4d.</a:t>
            </a:r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 -r /p4/1/root/save -</a:t>
            </a:r>
            <a:r>
              <a:rPr lang="en-US" sz="1600" dirty="0" err="1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jd</a:t>
            </a:r>
            <a:r>
              <a:rPr lang="en-US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-z /p4/1/checkpoints/p4_1.ckp.3246.gz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solidFill>
                  <a:srgbClr val="002060"/>
                </a:solidFill>
                <a:latin typeface="+mj-lt"/>
                <a:cs typeface="Courier New" pitchFamily="49" charset="0"/>
              </a:rPr>
              <a:t>Initiate Snapshot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+mj-lt"/>
                <a:cs typeface="Courier New" pitchFamily="49" charset="0"/>
              </a:rPr>
              <a:t>and backup of </a:t>
            </a:r>
            <a:r>
              <a:rPr lang="en-US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sz="1600" dirty="0" err="1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hxdepots</a:t>
            </a:r>
            <a:r>
              <a:rPr lang="en-US" sz="1800" dirty="0" smtClean="0">
                <a:solidFill>
                  <a:srgbClr val="002060"/>
                </a:solidFill>
                <a:latin typeface="+mj-lt"/>
                <a:cs typeface="Courier New" pitchFamily="49" charset="0"/>
              </a:rPr>
              <a:t> volume.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+mj-lt"/>
                <a:cs typeface="Courier New" pitchFamily="49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rm</a:t>
            </a:r>
            <a:r>
              <a:rPr lang="en-US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f /p4/1/root/save/db.*</a:t>
            </a:r>
            <a:endParaRPr lang="en-US" sz="2000" dirty="0" smtClean="0">
              <a:solidFill>
                <a:srgbClr val="00206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 -r /p4/1/</a:t>
            </a:r>
            <a:r>
              <a:rPr lang="en-US" sz="1600" dirty="0" err="1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offline_db</a:t>
            </a:r>
            <a:r>
              <a:rPr lang="en-US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-</a:t>
            </a:r>
            <a:r>
              <a:rPr lang="en-US" sz="1600" dirty="0" err="1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jr</a:t>
            </a:r>
            <a:r>
              <a:rPr lang="en-US" sz="1600" dirty="0" smtClean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-z /p4/1/checkpoints/p4_1.ckp.3246.gz</a:t>
            </a:r>
            <a:endParaRPr lang="en-US" sz="1800" dirty="0" smtClean="0">
              <a:solidFill>
                <a:srgbClr val="002060"/>
              </a:solidFill>
            </a:endParaRPr>
          </a:p>
          <a:p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20" name="Can 19"/>
          <p:cNvSpPr>
            <a:spLocks noChangeArrowheads="1"/>
          </p:cNvSpPr>
          <p:nvPr/>
        </p:nvSpPr>
        <p:spPr bwMode="auto">
          <a:xfrm>
            <a:off x="609600" y="4038600"/>
            <a:ext cx="2743200" cy="24384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/hxdb1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/p4/1/root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/p4/1/</a:t>
            </a:r>
            <a:r>
              <a:rPr lang="en-US" b="1" dirty="0" err="1" smtClean="0">
                <a:solidFill>
                  <a:srgbClr val="002060"/>
                </a:solidFill>
              </a:rPr>
              <a:t>offline_db</a:t>
            </a: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/p4/1/root/save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1" name="Can 20"/>
          <p:cNvSpPr>
            <a:spLocks noChangeArrowheads="1"/>
          </p:cNvSpPr>
          <p:nvPr/>
        </p:nvSpPr>
        <p:spPr bwMode="auto">
          <a:xfrm>
            <a:off x="4419600" y="4191000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/</a:t>
            </a:r>
            <a:r>
              <a:rPr lang="en-US" b="1" dirty="0" err="1" smtClean="0">
                <a:solidFill>
                  <a:schemeClr val="tx1"/>
                </a:solidFill>
              </a:rPr>
              <a:t>hxdepots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/p4/1/depots, checkpoints, etc.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Can 21"/>
          <p:cNvSpPr>
            <a:spLocks noChangeArrowheads="1"/>
          </p:cNvSpPr>
          <p:nvPr/>
        </p:nvSpPr>
        <p:spPr bwMode="auto">
          <a:xfrm>
            <a:off x="4419600" y="4191000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/</a:t>
            </a:r>
            <a:r>
              <a:rPr lang="en-US" b="1" dirty="0" err="1" smtClean="0">
                <a:solidFill>
                  <a:schemeClr val="tx1"/>
                </a:solidFill>
              </a:rPr>
              <a:t>hxdepots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/p4/1/depots, checkpoints, etc.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200" y="609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d</a:t>
            </a:r>
            <a:endParaRPr lang="en-US" sz="1800" dirty="0"/>
          </a:p>
        </p:txBody>
      </p:sp>
      <p:sp>
        <p:nvSpPr>
          <p:cNvPr id="26" name="TextBox 25"/>
          <p:cNvSpPr txBox="1"/>
          <p:nvPr/>
        </p:nvSpPr>
        <p:spPr>
          <a:xfrm>
            <a:off x="5257800" y="5486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p4_1.jnl.3245</a:t>
            </a: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Down Arrow 29"/>
          <p:cNvSpPr/>
          <p:nvPr/>
        </p:nvSpPr>
        <p:spPr bwMode="auto">
          <a:xfrm rot="16624238">
            <a:off x="3606768" y="3877021"/>
            <a:ext cx="139996" cy="3234843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2" name="Down Arrow 31"/>
          <p:cNvSpPr/>
          <p:nvPr/>
        </p:nvSpPr>
        <p:spPr bwMode="auto">
          <a:xfrm rot="5565079">
            <a:off x="3996620" y="4447568"/>
            <a:ext cx="152400" cy="250240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29200" y="5867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p4_1.jnl.3246.gz</a:t>
            </a: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Down Arrow 33"/>
          <p:cNvSpPr/>
          <p:nvPr/>
        </p:nvSpPr>
        <p:spPr bwMode="auto">
          <a:xfrm rot="16378518">
            <a:off x="3805424" y="4786323"/>
            <a:ext cx="190261" cy="2471953"/>
          </a:xfrm>
          <a:prstGeom prst="downArrow">
            <a:avLst>
              <a:gd name="adj1" fmla="val 43942"/>
              <a:gd name="adj2" fmla="val 50000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57800" y="5486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p4_1.jnl.3245</a:t>
            </a: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29200" y="5867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p4_1.jnl.3246.gz</a:t>
            </a: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 rot="5958091">
            <a:off x="3867885" y="4697693"/>
            <a:ext cx="171726" cy="226544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57400" y="5105400"/>
            <a:ext cx="76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db.*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43200" y="5486400"/>
            <a:ext cx="76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db.*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5" name="5-Point Star 24"/>
          <p:cNvSpPr/>
          <p:nvPr/>
        </p:nvSpPr>
        <p:spPr bwMode="auto">
          <a:xfrm>
            <a:off x="8458200" y="6172200"/>
            <a:ext cx="457200" cy="457200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63549" y="6346705"/>
            <a:ext cx="2599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C000"/>
                </a:solidFill>
              </a:rPr>
              <a:t>Animation Complete </a:t>
            </a:r>
            <a:r>
              <a:rPr lang="en-US" sz="1800" dirty="0" smtClean="0">
                <a:solidFill>
                  <a:srgbClr val="FFC000"/>
                </a:solidFill>
                <a:sym typeface="Wingdings" panose="05000000000000000000" pitchFamily="2" charset="2"/>
              </a:rPr>
              <a:t></a:t>
            </a:r>
            <a:endParaRPr lang="en-US" sz="1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91 0.00995 0.00711 0.01736 0.01163 0.02546 C 0.01562 0.03263 0.01267 0.02939 0.01649 0.03287 C 0.0177 0.03773 0.01684 0.03495 0.01996 0.04097 C 0.02465 0.05 0.01562 0.03634 0.02135 0.04745 C 0.02274 0.05 0.02621 0.05208 0.02812 0.0537 C 0.0302 0.05787 0.02864 0.05555 0.03159 0.05833 C 0.03316 0.05995 0.03628 0.06296 0.03628 0.06296 C 0.03836 0.06712 0.03993 0.07129 0.04253 0.07476 C 0.04461 0.08287 0.04878 0.09282 0.05416 0.09768 C 0.0559 0.0993 0.05816 0.10023 0.05972 0.10231 " pathEditMode="relative" ptsTypes="ffffffffffA">
                                      <p:cBhvr>
                                        <p:cTn id="5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40741E-7 C -0.00277 -0.00486 -0.01007 -0.00856 -0.01632 -0.01227 C -0.02205 -0.01597 -0.01788 -0.01435 -0.02309 -0.01597 C -0.02482 -0.01829 -0.02361 -0.0169 -0.02795 -0.01991 C -0.03455 -0.02407 -0.02205 -0.01782 -0.02986 -0.02315 C -0.03194 -0.02407 -0.03663 -0.02523 -0.03941 -0.02593 C -0.04236 -0.02801 -0.0401 -0.02685 -0.04427 -0.02824 C -0.04652 -0.02893 -0.05069 -0.03055 -0.05069 -0.03032 C -0.05382 -0.03241 -0.0559 -0.03426 -0.05955 -0.03611 C -0.0625 -0.04005 -0.06823 -0.04491 -0.07569 -0.04722 C -0.07812 -0.04792 -0.08142 -0.04838 -0.08333 -0.04907 " pathEditMode="relative" rAng="0" ptsTypes="ffffffffffA">
                                      <p:cBhvr>
                                        <p:cTn id="6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0" y="-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07 -0.03656 0.00139 -0.07913 0 -0.118 C 0.00139 -0.12032 0.00173 -0.12517 0.00399 -0.12517 C 0.13646 -0.12795 0.6335 -0.09625 0.6335 -0.1217 " pathEditMode="relative" ptsTypes="fffA">
                                      <p:cBhvr>
                                        <p:cTn id="10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35 -0.02014 -0.00069 -0.03542 -0.00191 -0.05394 C -0.00243 -0.06158 -0.00226 -0.06181 -0.0033 -0.0676 C -0.00382 -0.07014 -0.00469 -0.075 -0.00469 -0.075 C 0.02431 -0.08079 0.05764 -0.07315 0.08698 -0.07223 C 0.21806 -0.06343 0.34896 -0.05718 0.48021 -0.04838 C 0.52882 -0.04514 0.62604 -0.03843 0.62604 -0.03843 C 0.66007 -0.01366 0.6474 -0.0338 0.6474 0.03472 " pathEditMode="relative" ptsTypes="fffffffA">
                                      <p:cBhvr>
                                        <p:cTn id="10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35 -0.02014 -0.00069 -0.03542 -0.00191 -0.05394 C -0.00243 -0.06158 -0.00226 -0.06181 -0.0033 -0.0676 C -0.00382 -0.07014 -0.00469 -0.075 -0.00469 -0.075 C 0.02431 -0.08079 0.05764 -0.07315 0.08698 -0.07223 C 0.21806 -0.06343 0.34896 -0.05718 0.48021 -0.04838 C 0.52882 -0.04514 0.62604 -0.03843 0.62604 -0.03843 C 0.66007 -0.01366 0.6474 -0.0338 0.6474 0.03472 " pathEditMode="relative" ptsTypes="fffffffA">
                                      <p:cBhvr>
                                        <p:cTn id="10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0" dur="500" tmFilter="0, 0; .2, .5; .8, .5; 1, 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" autoRev="1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/>
      <p:bldP spid="30" grpId="0" animBg="1"/>
      <p:bldP spid="30" grpId="1" animBg="1"/>
      <p:bldP spid="32" grpId="0" animBg="1"/>
      <p:bldP spid="32" grpId="1" animBg="1"/>
      <p:bldP spid="33" grpId="0"/>
      <p:bldP spid="34" grpId="0" animBg="1"/>
      <p:bldP spid="34" grpId="1" animBg="1"/>
      <p:bldP spid="35" grpId="0"/>
      <p:bldP spid="35" grpId="1"/>
      <p:bldP spid="36" grpId="0"/>
      <p:bldP spid="36" grpId="1"/>
      <p:bldP spid="16" grpId="0" animBg="1"/>
      <p:bldP spid="16" grpId="1" animBg="1"/>
      <p:bldP spid="18" grpId="0"/>
      <p:bldP spid="18" grpId="1"/>
      <p:bldP spid="18" grpId="2"/>
      <p:bldP spid="19" grpId="0"/>
      <p:bldP spid="19" grpId="1"/>
      <p:bldP spid="19" grpId="2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304800" y="2286000"/>
            <a:ext cx="7848600" cy="69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5400" b="1">
                <a:solidFill>
                  <a:srgbClr val="000000"/>
                </a:solidFill>
                <a:latin typeface="Arial" charset="0"/>
              </a:rPr>
              <a:t>Questions?</a:t>
            </a:r>
          </a:p>
        </p:txBody>
      </p:sp>
      <p:sp>
        <p:nvSpPr>
          <p:cNvPr id="53251" name="Text Box 2"/>
          <p:cNvSpPr txBox="1">
            <a:spLocks noChangeArrowheads="1"/>
          </p:cNvSpPr>
          <p:nvPr/>
        </p:nvSpPr>
        <p:spPr bwMode="auto">
          <a:xfrm>
            <a:off x="304800" y="1917700"/>
            <a:ext cx="8229600" cy="3597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38711</TotalTime>
  <Words>712</Words>
  <Application>Microsoft Macintosh PowerPoint</Application>
  <PresentationFormat>On-screen Show (4:3)</PresentationFormat>
  <Paragraphs>146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Courier New</vt:lpstr>
      <vt:lpstr>Lucida Sans Unicode</vt:lpstr>
      <vt:lpstr>ＭＳ Ｐゴシック</vt:lpstr>
      <vt:lpstr>Times New Roman</vt:lpstr>
      <vt:lpstr>Wingdings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Perforce Training</dc:title>
  <dc:creator>jo</dc:creator>
  <cp:lastModifiedBy>Tom Tyler</cp:lastModifiedBy>
  <cp:revision>2639</cp:revision>
  <cp:lastPrinted>2001-03-01T00:38:32Z</cp:lastPrinted>
  <dcterms:created xsi:type="dcterms:W3CDTF">2009-04-29T01:09:24Z</dcterms:created>
  <dcterms:modified xsi:type="dcterms:W3CDTF">2016-12-08T23:20:02Z</dcterms:modified>
</cp:coreProperties>
</file>