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7"/>
  </p:notesMasterIdLst>
  <p:handoutMasterIdLst>
    <p:handoutMasterId r:id="rId38"/>
  </p:handoutMasterIdLst>
  <p:sldIdLst>
    <p:sldId id="256" r:id="rId2"/>
    <p:sldId id="565" r:id="rId3"/>
    <p:sldId id="532" r:id="rId4"/>
    <p:sldId id="257" r:id="rId5"/>
    <p:sldId id="558" r:id="rId6"/>
    <p:sldId id="559" r:id="rId7"/>
    <p:sldId id="561" r:id="rId8"/>
    <p:sldId id="560" r:id="rId9"/>
    <p:sldId id="564" r:id="rId10"/>
    <p:sldId id="568" r:id="rId11"/>
    <p:sldId id="569" r:id="rId12"/>
    <p:sldId id="570" r:id="rId13"/>
    <p:sldId id="563" r:id="rId14"/>
    <p:sldId id="562" r:id="rId15"/>
    <p:sldId id="553" r:id="rId16"/>
    <p:sldId id="534" r:id="rId17"/>
    <p:sldId id="552" r:id="rId18"/>
    <p:sldId id="554" r:id="rId19"/>
    <p:sldId id="535" r:id="rId20"/>
    <p:sldId id="571" r:id="rId21"/>
    <p:sldId id="531" r:id="rId22"/>
    <p:sldId id="549" r:id="rId23"/>
    <p:sldId id="545" r:id="rId24"/>
    <p:sldId id="555" r:id="rId25"/>
    <p:sldId id="556" r:id="rId26"/>
    <p:sldId id="536" r:id="rId27"/>
    <p:sldId id="537" r:id="rId28"/>
    <p:sldId id="538" r:id="rId29"/>
    <p:sldId id="539" r:id="rId30"/>
    <p:sldId id="540" r:id="rId31"/>
    <p:sldId id="541" r:id="rId32"/>
    <p:sldId id="542" r:id="rId33"/>
    <p:sldId id="567" r:id="rId34"/>
    <p:sldId id="557" r:id="rId35"/>
    <p:sldId id="566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CFE0C89-E801-F04D-9ED7-B28E8FA1D9F0}">
          <p14:sldIdLst>
            <p14:sldId id="256"/>
            <p14:sldId id="565"/>
          </p14:sldIdLst>
        </p14:section>
        <p14:section name="SDP Basic Operations" id="{67D1181C-25F1-8E41-B3F6-64D50A305FA8}">
          <p14:sldIdLst>
            <p14:sldId id="532"/>
            <p14:sldId id="257"/>
            <p14:sldId id="558"/>
            <p14:sldId id="559"/>
            <p14:sldId id="561"/>
            <p14:sldId id="560"/>
            <p14:sldId id="564"/>
            <p14:sldId id="568"/>
            <p14:sldId id="569"/>
            <p14:sldId id="570"/>
            <p14:sldId id="563"/>
            <p14:sldId id="562"/>
          </p14:sldIdLst>
        </p14:section>
        <p14:section name="SDP Overview" id="{5773C861-0372-CD49-920B-E61B40C1847B}">
          <p14:sldIdLst>
            <p14:sldId id="553"/>
            <p14:sldId id="534"/>
            <p14:sldId id="552"/>
            <p14:sldId id="554"/>
            <p14:sldId id="535"/>
            <p14:sldId id="571"/>
            <p14:sldId id="531"/>
          </p14:sldIdLst>
        </p14:section>
        <p14:section name="Battle School Lab Environment" id="{6435CC69-8C4D-9242-8498-B1639C5A969A}">
          <p14:sldIdLst>
            <p14:sldId id="549"/>
            <p14:sldId id="545"/>
          </p14:sldIdLst>
        </p14:section>
        <p14:section name="Under the Hood" id="{EA39F3BF-0184-774F-BEFF-F5940B1DC733}">
          <p14:sldIdLst>
            <p14:sldId id="555"/>
            <p14:sldId id="556"/>
            <p14:sldId id="536"/>
            <p14:sldId id="537"/>
            <p14:sldId id="538"/>
            <p14:sldId id="539"/>
            <p14:sldId id="540"/>
            <p14:sldId id="541"/>
            <p14:sldId id="542"/>
            <p14:sldId id="567"/>
          </p14:sldIdLst>
        </p14:section>
        <p14:section name="Wrap Up" id="{C0157345-B992-244B-9CF3-8A9913568C04}">
          <p14:sldIdLst>
            <p14:sldId id="557"/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3333FF"/>
    <a:srgbClr val="FFFFFF"/>
    <a:srgbClr val="EA992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7" autoAdjust="0"/>
    <p:restoredTop sz="83378" autoAdjust="0"/>
  </p:normalViewPr>
  <p:slideViewPr>
    <p:cSldViewPr snapToGrid="0" snapToObjects="1">
      <p:cViewPr varScale="1">
        <p:scale>
          <a:sx n="144" d="100"/>
          <a:sy n="144" d="100"/>
        </p:scale>
        <p:origin x="172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044"/>
    </p:cViewPr>
  </p:sorterViewPr>
  <p:notesViewPr>
    <p:cSldViewPr snapToGrid="0" snapToObjects="1">
      <p:cViewPr>
        <p:scale>
          <a:sx n="200" d="100"/>
          <a:sy n="200" d="100"/>
        </p:scale>
        <p:origin x="-672" y="62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26" Type="http://schemas.openxmlformats.org/officeDocument/2006/relationships/slide" Target="slides/slide31.xml"/><Relationship Id="rId3" Type="http://schemas.openxmlformats.org/officeDocument/2006/relationships/slide" Target="slides/slide5.xml"/><Relationship Id="rId21" Type="http://schemas.openxmlformats.org/officeDocument/2006/relationships/slide" Target="slides/slide26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5" Type="http://schemas.openxmlformats.org/officeDocument/2006/relationships/slide" Target="slides/slide30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20" Type="http://schemas.openxmlformats.org/officeDocument/2006/relationships/slide" Target="slides/slide25.xml"/><Relationship Id="rId29" Type="http://schemas.openxmlformats.org/officeDocument/2006/relationships/slide" Target="slides/slide35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9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23" Type="http://schemas.openxmlformats.org/officeDocument/2006/relationships/slide" Target="slides/slide28.xml"/><Relationship Id="rId28" Type="http://schemas.openxmlformats.org/officeDocument/2006/relationships/slide" Target="slides/slide33.xml"/><Relationship Id="rId10" Type="http://schemas.openxmlformats.org/officeDocument/2006/relationships/slide" Target="slides/slide12.xml"/><Relationship Id="rId19" Type="http://schemas.openxmlformats.org/officeDocument/2006/relationships/slide" Target="slides/slide23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7.xml"/><Relationship Id="rId27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Perforce Administration - 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1D68-74C5-44A0-B3AD-5683720DF3B8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F557F-4863-324A-BDBD-CB4B8920B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3518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Introduction to Helix Server Administration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5D1A-1B04-2545-A9AD-D36ABB0EC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353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4572000"/>
            <a:ext cx="5030391" cy="4015619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9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Switch to live Demo View.  Discuss points above.</a:t>
            </a:r>
          </a:p>
          <a:p>
            <a:r>
              <a:rPr lang="en-US" dirty="0"/>
              <a:t>Provide a basic discussion of what *.</a:t>
            </a:r>
            <a:r>
              <a:rPr lang="en-US" dirty="0" err="1"/>
              <a:t>ckp</a:t>
            </a:r>
            <a:r>
              <a:rPr lang="en-US" dirty="0"/>
              <a:t>.* (checkpoint) and *.</a:t>
            </a:r>
            <a:r>
              <a:rPr lang="en-US" dirty="0" err="1"/>
              <a:t>jnl</a:t>
            </a:r>
            <a:r>
              <a:rPr lang="en-US" dirty="0"/>
              <a:t>.* files are. Checkpoints are a snapshot in time of all metadata, journals are incremental data since the last journal rotation. Every numbered journal file was once named /p4/N/logs/journal.</a:t>
            </a:r>
          </a:p>
          <a:p>
            <a:endParaRPr lang="en-US" dirty="0"/>
          </a:p>
          <a:p>
            <a:r>
              <a:rPr lang="en-US" dirty="0"/>
              <a:t>Do a quick demo to show just how easy recovery can be:!</a:t>
            </a:r>
          </a:p>
          <a:p>
            <a:r>
              <a:rPr lang="en-US" dirty="0"/>
              <a:t>	cd /p4/1/root</a:t>
            </a:r>
          </a:p>
          <a:p>
            <a:r>
              <a:rPr lang="en-US" dirty="0"/>
              <a:t>	p4sanity_check.sh</a:t>
            </a:r>
          </a:p>
          <a:p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db.*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p4sanity_check.sh   # YIKES! Data is gone: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stop p4d_1 p4broker_1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–f db.*   # Take a moment to show that the p4d shutdown created new “empty” 16k/32k db.* files, and discuss that’s a BAD thing to see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p4d –</a:t>
            </a:r>
            <a:r>
              <a:rPr lang="en-US" dirty="0" err="1"/>
              <a:t>jr</a:t>
            </a:r>
            <a:r>
              <a:rPr lang="en-US" dirty="0"/>
              <a:t> /p4/1/checkpoints/p4_NNN.ckp.gz /p4/1/logs/journal</a:t>
            </a:r>
          </a:p>
          <a:p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start p4d_1 p4broker_1</a:t>
            </a:r>
          </a:p>
          <a:p>
            <a:r>
              <a:rPr lang="en-US" dirty="0"/>
              <a:t>	p4sanity_check.sh  # Back to Happy!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26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4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On the last command, the –man option brings up documentation.  To execute a dry run, do:</a:t>
            </a:r>
          </a:p>
          <a:p>
            <a:r>
              <a:rPr lang="en-US" dirty="0" err="1"/>
              <a:t>sdp_upgrade.sh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To do the actual upgrade after the dry run, do: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sdp_upgrade.sh</a:t>
            </a:r>
            <a:r>
              <a:rPr lang="en-US" dirty="0"/>
              <a:t>  -y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2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Note: For “Outer to Inner”, we generally do all proxy-only and broker-only hosts first before p4d servers. However, the order of upgrading proxy-only and broker-only hosts does not matter.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3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56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43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04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6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Instructor to introduce self</a:t>
            </a:r>
          </a:p>
          <a:p>
            <a:endParaRPr lang="en-US" dirty="0"/>
          </a:p>
          <a:p>
            <a:r>
              <a:rPr lang="en-US" dirty="0"/>
              <a:t>Questions to ask students for classroom introduction, if time allows and perhaps only if class size is small.  Give students a minute or so to talk about things like:</a:t>
            </a:r>
          </a:p>
          <a:p>
            <a:pPr lvl="1"/>
            <a:r>
              <a:rPr lang="en-US" dirty="0"/>
              <a:t>What do they do?</a:t>
            </a:r>
          </a:p>
          <a:p>
            <a:pPr lvl="1"/>
            <a:r>
              <a:rPr lang="en-US" dirty="0"/>
              <a:t>Perforce Helix Server (or Perforce) user and/or admin experience?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they hope to learn from the class;</a:t>
            </a:r>
            <a:r>
              <a:rPr lang="en-US" baseline="0" dirty="0"/>
              <a:t> why they are here?</a:t>
            </a:r>
            <a:endParaRPr lang="en-US" dirty="0"/>
          </a:p>
          <a:p>
            <a:pPr lvl="1"/>
            <a:r>
              <a:rPr lang="en-US" dirty="0"/>
              <a:t>How comfortable are they with Linux?</a:t>
            </a:r>
          </a:p>
          <a:p>
            <a:endParaRPr lang="en-US" dirty="0"/>
          </a:p>
          <a:p>
            <a:r>
              <a:rPr lang="en-US" dirty="0"/>
              <a:t>Course Overview: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This class is intended for folks new to Helix Core service management. It is NOT intended to be a replacement for Helix Admin Training</a:t>
            </a:r>
          </a:p>
          <a:p>
            <a:r>
              <a:rPr lang="en-US" dirty="0"/>
              <a:t>	General UNIX/Linux familiarity.</a:t>
            </a:r>
          </a:p>
          <a:p>
            <a:r>
              <a:rPr lang="en-US" dirty="0"/>
              <a:t>	Admin Training useful for better understanding of underlying theory, </a:t>
            </a:r>
            <a:r>
              <a:rPr lang="en-US" b="1" dirty="0"/>
              <a:t>but not required</a:t>
            </a:r>
            <a:r>
              <a:rPr lang="en-US" dirty="0"/>
              <a:t>.</a:t>
            </a:r>
          </a:p>
          <a:p>
            <a:r>
              <a:rPr lang="en-US" dirty="0"/>
              <a:t>	Bare basics of checkpoints and journals are discussed.</a:t>
            </a:r>
          </a:p>
          <a:p>
            <a:r>
              <a:rPr lang="en-US" dirty="0"/>
              <a:t>	Note: Admin Training useful to take after this class for a deeper understanding of topics like Triggers, Replication, etc.</a:t>
            </a:r>
          </a:p>
          <a:p>
            <a:endParaRPr lang="en-US" dirty="0"/>
          </a:p>
          <a:p>
            <a:r>
              <a:rPr lang="en-US" dirty="0"/>
              <a:t>Class Schedule</a:t>
            </a:r>
          </a:p>
          <a:p>
            <a:r>
              <a:rPr lang="en-US" dirty="0"/>
              <a:t>  - 3 hours for SDP Basic Operations only (One 3-hour session)</a:t>
            </a:r>
          </a:p>
          <a:p>
            <a:r>
              <a:rPr lang="en-US" dirty="0"/>
              <a:t>  - 6 hours for all content (Two 3-hour sessions or Three 2-hour sessions)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Format:  Lecture, Demo, Lab</a:t>
            </a:r>
          </a:p>
          <a:p>
            <a:endParaRPr lang="en-US" dirty="0"/>
          </a:p>
          <a:p>
            <a:r>
              <a:rPr lang="en-US" dirty="0"/>
              <a:t>About the Exercise and Lab Environment:  Discuss Battle School Lab Environment.</a:t>
            </a:r>
          </a:p>
          <a:p>
            <a:endParaRPr lang="en-US" dirty="0"/>
          </a:p>
          <a:p>
            <a:r>
              <a:rPr lang="en-US" dirty="0"/>
              <a:t>Note: If this class is to be delivered by non-Perforce staff, contact </a:t>
            </a:r>
            <a:r>
              <a:rPr lang="en-US" dirty="0" err="1"/>
              <a:t>consulting@perforce.com</a:t>
            </a:r>
            <a:r>
              <a:rPr lang="en-US" dirty="0"/>
              <a:t> if you are interested in having lab environments provided.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37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6DE23-E68E-AAD4-0197-1A206091E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>
            <a:extLst>
              <a:ext uri="{FF2B5EF4-FFF2-40B4-BE49-F238E27FC236}">
                <a16:creationId xmlns:a16="http://schemas.microsoft.com/office/drawing/2014/main" id="{F3ADDA11-4D0B-72AA-8F67-3456130DE0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>
            <a:extLst>
              <a:ext uri="{FF2B5EF4-FFF2-40B4-BE49-F238E27FC236}">
                <a16:creationId xmlns:a16="http://schemas.microsoft.com/office/drawing/2014/main" id="{18CE37DD-E268-F4CA-B727-35E8CC988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3A6B6-262F-53D8-1F02-0C87061E3A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C7FB4-6ABA-43E2-9AC6-EE0846262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E41BB05-1F72-B479-4DCE-2BC561083A55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5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98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52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61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8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46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54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89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16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0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775A3D9-1065-2746-AF10-C5A0EC418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864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97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289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48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09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1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0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1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4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17-Dec-24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Bulle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number_graphic_dark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34" y="71280"/>
            <a:ext cx="8229600" cy="897095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118586"/>
            <a:ext cx="8229600" cy="346143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4" name="Picture 3" descr="Perforce_hex fade_upper right_light_more fade-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accent6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347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9" name="Picture 8" descr="Perforce_hex fade_upper right_light_more fade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pic>
        <p:nvPicPr>
          <p:cNvPr id="8" name="Picture 7" descr="Perforce_helix-blue-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87" y="0"/>
            <a:ext cx="24834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436688"/>
            <a:ext cx="7772400" cy="163512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23937" y="3265558"/>
            <a:ext cx="5209559" cy="914400"/>
          </a:xfrm>
        </p:spPr>
        <p:txBody>
          <a:bodyPr/>
          <a:lstStyle>
            <a:lvl1pPr marL="111125" indent="0" algn="r">
              <a:buNone/>
              <a:defRPr sz="28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37764536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1888453"/>
            <a:ext cx="3541540" cy="3255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0221" y="2278856"/>
            <a:ext cx="5361341" cy="1483520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732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force_upper left_hex_white-20.png"/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4992291" cy="3669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25453"/>
            <a:ext cx="5924903" cy="17049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610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2499" y="492913"/>
            <a:ext cx="6469063" cy="1761334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3" name="Picture 2" descr="Perforce_upper right_hex-21.png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3255047"/>
          </a:xfrm>
          <a:prstGeom prst="rect">
            <a:avLst/>
          </a:prstGeom>
        </p:spPr>
      </p:pic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207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8043" y="477832"/>
            <a:ext cx="5752042" cy="2041002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br>
              <a:rPr lang="en-US" dirty="0"/>
            </a:b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8050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089020"/>
            <a:ext cx="6746875" cy="1712918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8450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8320"/>
            <a:ext cx="8229600" cy="91005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3158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238" y="1640417"/>
            <a:ext cx="5799845" cy="18185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8453"/>
            <a:ext cx="3541540" cy="3255047"/>
          </a:xfrm>
          <a:prstGeom prst="rect">
            <a:avLst/>
          </a:prstGeom>
        </p:spPr>
      </p:pic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282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">
    <p:bg>
      <p:bgPr>
        <a:solidFill>
          <a:srgbClr val="1D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Cover slide_hexagon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02944" y="1270744"/>
            <a:ext cx="4986235" cy="1549399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Perforce_Cover slide_helix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0284" cy="5143500"/>
          </a:xfrm>
          <a:prstGeom prst="rect">
            <a:avLst/>
          </a:prstGeom>
        </p:spPr>
      </p:pic>
      <p:pic>
        <p:nvPicPr>
          <p:cNvPr id="9" name="Picture 8" descr="Perforce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89" y="4533057"/>
            <a:ext cx="1761802" cy="27248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51749" y="3161284"/>
            <a:ext cx="3137429" cy="914400"/>
          </a:xfrm>
        </p:spPr>
        <p:txBody>
          <a:bodyPr/>
          <a:lstStyle>
            <a:lvl1pPr marL="111125" indent="0" algn="r">
              <a:buNone/>
              <a:defRPr sz="16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33292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10" name="Picture 9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5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0267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8" name="Picture 7" descr="Perforce_hex fade_upper right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6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bg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512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1" name="Picture 10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bg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355658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5138" y="1022888"/>
            <a:ext cx="8229600" cy="347945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986329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-61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037919"/>
            <a:ext cx="8229600" cy="3181543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6300862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63500" dir="5400000">
              <a:prstClr val="black">
                <a:alpha val="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2" name="Picture 11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5138" y="1038386"/>
            <a:ext cx="8229600" cy="3463957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07502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1775784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57150"/>
            <a:ext cx="8229600" cy="911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145219"/>
            <a:ext cx="8229600" cy="344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2"/>
            <a:r>
              <a:rPr lang="en-US" dirty="0" err="1"/>
              <a:t>Lorem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8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7663" marR="0" indent="-23653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13B1CA"/>
        </a:buClr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512763" indent="-166688" algn="l" defTabSz="576263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744538" indent="-169863" algn="l" defTabSz="457200" rtl="0" eaLnBrk="1" latinLnBrk="0" hangingPunct="1">
        <a:spcBef>
          <a:spcPts val="300"/>
        </a:spcBef>
        <a:spcAft>
          <a:spcPts val="600"/>
        </a:spcAft>
        <a:buFont typeface="Lucida Grande"/>
        <a:buChar char="-"/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Legacy_Upgrades.Uni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DP_Guide.Unix.html#_sample_sdp_upgrade_procedur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Failover_Guid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files/main/Server/setup/configure_new_server.sh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view/guest/perforce_software/sdp/main/doc/SDP_Guide.Unix.html#_server_spec_naming_standard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erforce/p4prometheu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Helix Core</a:t>
            </a:r>
            <a:br>
              <a:rPr lang="en-US" dirty="0"/>
            </a:br>
            <a:r>
              <a:rPr lang="en-US" dirty="0"/>
              <a:t>Server Deployment Package (SDP)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SDP 2024.2</a:t>
            </a:r>
          </a:p>
        </p:txBody>
      </p:sp>
    </p:spTree>
    <p:extLst>
      <p:ext uri="{BB962C8B-B14F-4D97-AF65-F5344CB8AC3E}">
        <p14:creationId xmlns:p14="http://schemas.microsoft.com/office/powerpoint/2010/main" val="26286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Structure Overview (DEMO)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Simply named “latest” file (log, </a:t>
            </a:r>
            <a:r>
              <a:rPr lang="en-US" dirty="0" err="1"/>
              <a:t>checkpoint.log</a:t>
            </a:r>
            <a:r>
              <a:rPr lang="en-US" dirty="0"/>
              <a:t>, journal) 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pPr lvl="1"/>
            <a:r>
              <a:rPr lang="en-US" dirty="0"/>
              <a:t>Look but </a:t>
            </a:r>
            <a:r>
              <a:rPr lang="en-US" b="1" dirty="0"/>
              <a:t>DON’T TOUCH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Exception: License files go here.</a:t>
            </a:r>
          </a:p>
          <a:p>
            <a:r>
              <a:rPr lang="en-US" dirty="0"/>
              <a:t>/p4/common/bin</a:t>
            </a:r>
          </a:p>
          <a:p>
            <a:r>
              <a:rPr lang="en-US" dirty="0"/>
              <a:t>/p4/N/bin  “Instance Bin Dir”</a:t>
            </a:r>
          </a:p>
          <a:p>
            <a:r>
              <a:rPr lang="en-US" dirty="0"/>
              <a:t>/p4/N/checkpoints</a:t>
            </a:r>
          </a:p>
          <a:p>
            <a:pPr lvl="1"/>
            <a:r>
              <a:rPr lang="en-US" dirty="0"/>
              <a:t>Take Away from this class: Know that SDP provides multiple metadata recovery options (checkpoint and journals, </a:t>
            </a:r>
            <a:r>
              <a:rPr lang="en-US" dirty="0" err="1"/>
              <a:t>offline_db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787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0048"/>
            <a:ext cx="8229600" cy="914400"/>
          </a:xfrm>
        </p:spPr>
        <p:txBody>
          <a:bodyPr/>
          <a:lstStyle/>
          <a:p>
            <a:r>
              <a:rPr lang="en-US" dirty="0"/>
              <a:t>6. Upgrade of SDP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SDP is older than 2020.1, refer to </a:t>
            </a:r>
            <a:r>
              <a:rPr lang="en-US" dirty="0">
                <a:hlinkClick r:id="rId3"/>
              </a:rPr>
              <a:t>SDP Legacy Upgrades</a:t>
            </a:r>
            <a:endParaRPr lang="en-US" dirty="0"/>
          </a:p>
          <a:p>
            <a:pPr lvl="1"/>
            <a:r>
              <a:rPr lang="en-US" dirty="0"/>
              <a:t>Well documented manual process, from SDP back to origin in 2007.</a:t>
            </a:r>
          </a:p>
          <a:p>
            <a:pPr lvl="1"/>
            <a:r>
              <a:rPr lang="en-US" dirty="0"/>
              <a:t>Downtime for p4d likely needed.</a:t>
            </a:r>
          </a:p>
          <a:p>
            <a:r>
              <a:rPr lang="en-US" dirty="0"/>
              <a:t>If SDP is 2020.1+,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endParaRPr lang="en-US" dirty="0"/>
          </a:p>
          <a:p>
            <a:pPr marL="566737" lvl="1" indent="-285750"/>
            <a:r>
              <a:rPr lang="en-US" dirty="0"/>
              <a:t>SDP should be upgraded before p4d.</a:t>
            </a:r>
          </a:p>
          <a:p>
            <a:pPr marL="566737" lvl="1" indent="-285750"/>
            <a:r>
              <a:rPr lang="en-US" dirty="0"/>
              <a:t>No Downtime for p4d needed to upgrade p4d if SDP is 2020.1+.</a:t>
            </a:r>
          </a:p>
          <a:p>
            <a:pPr marL="566737" lvl="1" indent="-285750"/>
            <a:r>
              <a:rPr lang="en-US" dirty="0"/>
              <a:t>SDP can be upgraded separately </a:t>
            </a:r>
            <a:r>
              <a:rPr lang="en-US" i="1" dirty="0"/>
              <a:t>before</a:t>
            </a:r>
            <a:r>
              <a:rPr lang="en-US" dirty="0"/>
              <a:t> p4d is upgraded.</a:t>
            </a:r>
          </a:p>
          <a:p>
            <a:pPr marL="396875" indent="-285750"/>
            <a:r>
              <a:rPr lang="en-US" dirty="0"/>
              <a:t>SDP is upgraded per-SDP-machine, not per-SDP-instance.</a:t>
            </a:r>
          </a:p>
          <a:p>
            <a:pPr marL="566737" lvl="1" indent="-285750"/>
            <a:r>
              <a:rPr lang="en-US" dirty="0"/>
              <a:t>A machine can be home to multiple SDP instances.</a:t>
            </a:r>
          </a:p>
          <a:p>
            <a:pPr marL="566737" lvl="1" indent="-285750"/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6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0048"/>
            <a:ext cx="8229600" cy="914400"/>
          </a:xfrm>
        </p:spPr>
        <p:txBody>
          <a:bodyPr/>
          <a:lstStyle/>
          <a:p>
            <a:r>
              <a:rPr lang="en-US" dirty="0"/>
              <a:t>7. Sample SDP Upgrade Procedures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1125" indent="0">
              <a:buNone/>
            </a:pPr>
            <a:r>
              <a:rPr lang="en-US" dirty="0"/>
              <a:t>See: </a:t>
            </a:r>
            <a:r>
              <a:rPr lang="en-US" dirty="0">
                <a:hlinkClick r:id="rId3"/>
              </a:rPr>
              <a:t>Documented Sample Procedures</a:t>
            </a:r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r>
              <a:rPr lang="en-US" dirty="0"/>
              <a:t>Copy/Paste commands from a web site, with 2 flavors:</a:t>
            </a:r>
          </a:p>
          <a:p>
            <a:pPr marL="111125" indent="0">
              <a:buNone/>
            </a:pPr>
            <a:endParaRPr lang="en-US" dirty="0"/>
          </a:p>
          <a:p>
            <a:r>
              <a:rPr lang="en-US" dirty="0"/>
              <a:t>SDP Classic Structure</a:t>
            </a:r>
          </a:p>
          <a:p>
            <a:r>
              <a:rPr lang="en-US" dirty="0"/>
              <a:t>SDP OS Package Structure (precursor to future OS package installation)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4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Upgrade of Helix Core with SDP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8"/>
            <a:ext cx="8229600" cy="4011879"/>
          </a:xfrm>
        </p:spPr>
        <p:txBody>
          <a:bodyPr/>
          <a:lstStyle/>
          <a:p>
            <a:r>
              <a:rPr lang="en-US" dirty="0"/>
              <a:t>Prerequisites: SDP 2020.1+, P4D 2019.1+</a:t>
            </a:r>
          </a:p>
          <a:p>
            <a:r>
              <a:rPr lang="en-US" dirty="0"/>
              <a:t>For each instance, determine “Outer to Inner” order of server machines</a:t>
            </a:r>
          </a:p>
          <a:p>
            <a:pPr lvl="1"/>
            <a:r>
              <a:rPr lang="en-US" dirty="0"/>
              <a:t>Example 1: Replicas of edge, edges, HA/DR servers, and finally the commit server.</a:t>
            </a:r>
          </a:p>
          <a:p>
            <a:pPr lvl="1"/>
            <a:r>
              <a:rPr lang="en-US" dirty="0"/>
              <a:t>Example 2: Proxy-only servers, edges daisy changed from a filtered forwarding replica, the forwarding replica, HA standby, commit server.</a:t>
            </a:r>
          </a:p>
          <a:p>
            <a:r>
              <a:rPr lang="en-US" dirty="0"/>
              <a:t>On each server, use: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lvl="1"/>
            <a:r>
              <a:rPr lang="en-US" dirty="0"/>
              <a:t>Upgrades all SDP-managed servers, including separate broker-only and proxy-only hosts.</a:t>
            </a:r>
          </a:p>
          <a:p>
            <a:pPr lvl="1"/>
            <a:r>
              <a:rPr lang="en-US" dirty="0"/>
              <a:t>Before starting, do dry runs first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on each host.</a:t>
            </a:r>
          </a:p>
          <a:p>
            <a:pPr lvl="1"/>
            <a:r>
              <a:rPr lang="en-US" dirty="0"/>
              <a:t>Execute live upgrades with: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</a:t>
            </a:r>
          </a:p>
          <a:p>
            <a:pPr lvl="1"/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2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Brokers and Proxies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of P4Broker use cases</a:t>
            </a:r>
          </a:p>
          <a:p>
            <a:pPr lvl="1"/>
            <a:r>
              <a:rPr lang="en-US" dirty="0"/>
              <a:t>Down for Maintenance (DFM) Mode</a:t>
            </a:r>
          </a:p>
          <a:p>
            <a:pPr lvl="1"/>
            <a:r>
              <a:rPr lang="en-US" dirty="0"/>
              <a:t>Custom Policy Enforcement (augmenting triggers)</a:t>
            </a:r>
          </a:p>
          <a:p>
            <a:pPr lvl="1"/>
            <a:r>
              <a:rPr lang="en-US" dirty="0"/>
              <a:t>Supporting simultaneous SSL/non-SSL (encrypted/non-encrypted)</a:t>
            </a:r>
          </a:p>
          <a:p>
            <a:pPr lvl="1"/>
            <a:r>
              <a:rPr lang="en-US" dirty="0"/>
              <a:t>Nuanced “Minimum Client” Checks</a:t>
            </a:r>
          </a:p>
          <a:p>
            <a:pPr lvl="1"/>
            <a:r>
              <a:rPr lang="en-US" dirty="0"/>
              <a:t>DMZ access point with no data at rest, pulling from secured Helix Core.</a:t>
            </a:r>
          </a:p>
          <a:p>
            <a:r>
              <a:rPr lang="en-US" dirty="0"/>
              <a:t>Deploy p4broker in “Stack Topology”</a:t>
            </a:r>
          </a:p>
          <a:p>
            <a:pPr lvl="1"/>
            <a:r>
              <a:rPr lang="en-US" dirty="0"/>
              <a:t>“Stack Topology” - brokers part of tech stack with p4d on each p4d host</a:t>
            </a:r>
          </a:p>
          <a:p>
            <a:pPr lvl="1"/>
            <a:r>
              <a:rPr lang="en-US" dirty="0"/>
              <a:t>Low-impact method of introducing p4broker</a:t>
            </a:r>
          </a:p>
          <a:p>
            <a:pPr lvl="1"/>
            <a:r>
              <a:rPr lang="en-US" dirty="0"/>
              <a:t>Brokers play no role in failover in this topology</a:t>
            </a:r>
          </a:p>
          <a:p>
            <a:r>
              <a:rPr lang="en-US" dirty="0"/>
              <a:t>Proxies (unlike brokers) live alone</a:t>
            </a:r>
          </a:p>
        </p:txBody>
      </p:sp>
    </p:spTree>
    <p:extLst>
      <p:ext uri="{BB962C8B-B14F-4D97-AF65-F5344CB8AC3E}">
        <p14:creationId xmlns:p14="http://schemas.microsoft.com/office/powerpoint/2010/main" val="30766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6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Server Deployment Package?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hlinkClick r:id="rId3"/>
              </a:rPr>
              <a:t>Server Deployment Package</a:t>
            </a:r>
            <a:endParaRPr lang="en-US" dirty="0"/>
          </a:p>
          <a:p>
            <a:pPr lvl="1"/>
            <a:r>
              <a:rPr lang="en-US" dirty="0"/>
              <a:t>There’s a lot of goodness – see the overview project.</a:t>
            </a:r>
          </a:p>
          <a:p>
            <a:pPr lvl="1"/>
            <a:r>
              <a:rPr lang="en-US" dirty="0"/>
              <a:t>Continuously evolving supported implementation of Perforce-recommended best practices for managing a Helix Core server and its related topology components (Proxy, Broker, Replicas, etc.).</a:t>
            </a:r>
          </a:p>
          <a:p>
            <a:pPr lvl="1"/>
            <a:r>
              <a:rPr lang="en-US" dirty="0"/>
              <a:t>Continuously receives and incorporates input from Consulting, Support, Engineering as well as customers.</a:t>
            </a:r>
          </a:p>
          <a:p>
            <a:pPr lvl="1"/>
            <a:r>
              <a:rPr lang="en-US" dirty="0"/>
              <a:t>Open source software supported by Perforce Technical Support (unless DIY/custom).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(1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SDP Guide – Comprehensive Documentation</a:t>
            </a:r>
          </a:p>
          <a:p>
            <a:pPr lvl="1"/>
            <a:r>
              <a:rPr lang="en-US" dirty="0"/>
              <a:t>Release Notes and SDP Road Map</a:t>
            </a:r>
          </a:p>
          <a:p>
            <a:pPr lvl="1"/>
            <a:r>
              <a:rPr lang="en-US" dirty="0"/>
              <a:t>Failover Guide: “Read it before you need it”</a:t>
            </a:r>
          </a:p>
          <a:p>
            <a:r>
              <a:rPr lang="en-US" dirty="0"/>
              <a:t>Helix Core Best Practices for</a:t>
            </a:r>
          </a:p>
          <a:p>
            <a:pPr lvl="1"/>
            <a:r>
              <a:rPr lang="en-US" dirty="0"/>
              <a:t>Storage Volume Layout</a:t>
            </a:r>
          </a:p>
          <a:p>
            <a:pPr lvl="1"/>
            <a:r>
              <a:rPr lang="en-US" dirty="0"/>
              <a:t>Helix Core Configuration (</a:t>
            </a:r>
            <a:r>
              <a:rPr lang="en-US" dirty="0" err="1"/>
              <a:t>Configurables</a:t>
            </a:r>
            <a:r>
              <a:rPr lang="en-US" dirty="0"/>
              <a:t>, Spec Depot)</a:t>
            </a:r>
          </a:p>
          <a:p>
            <a:pPr lvl="1"/>
            <a:r>
              <a:rPr lang="en-US" dirty="0"/>
              <a:t>Backup Preparation (Daily Offline Checkpoints – No Downtime)</a:t>
            </a:r>
          </a:p>
          <a:p>
            <a:pPr lvl="1"/>
            <a:r>
              <a:rPr lang="en-US" dirty="0"/>
              <a:t>High Availability and Disaster Recovery</a:t>
            </a:r>
          </a:p>
          <a:p>
            <a:r>
              <a:rPr lang="en-US" dirty="0"/>
              <a:t>Safe, Easy Helix Core Upgrade Mechanism</a:t>
            </a:r>
          </a:p>
        </p:txBody>
      </p:sp>
    </p:spTree>
    <p:extLst>
      <p:ext uri="{BB962C8B-B14F-4D97-AF65-F5344CB8AC3E}">
        <p14:creationId xmlns:p14="http://schemas.microsoft.com/office/powerpoint/2010/main" val="85288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(2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7" y="1030638"/>
            <a:ext cx="8341511" cy="3471706"/>
          </a:xfrm>
        </p:spPr>
        <p:txBody>
          <a:bodyPr/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Server Spec Naming Standard (and sample host naming convention)</a:t>
            </a:r>
          </a:p>
          <a:p>
            <a:pPr lvl="1"/>
            <a:r>
              <a:rPr lang="en-US" dirty="0" err="1"/>
              <a:t>JournalPrefix</a:t>
            </a:r>
            <a:r>
              <a:rPr lang="en-US" dirty="0"/>
              <a:t> Standard</a:t>
            </a:r>
          </a:p>
          <a:p>
            <a:pPr lvl="1"/>
            <a:r>
              <a:rPr lang="en-US" dirty="0"/>
              <a:t>Directory Structure Layout</a:t>
            </a:r>
          </a:p>
          <a:p>
            <a:r>
              <a:rPr lang="en-US" dirty="0"/>
              <a:t>Sophisticated Topology: Easy to Setup and Operate (Linux)</a:t>
            </a:r>
          </a:p>
          <a:p>
            <a:pPr lvl="1"/>
            <a:r>
              <a:rPr lang="en-US" dirty="0"/>
              <a:t>Replication Standards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Edge Server Setup and Management</a:t>
            </a:r>
          </a:p>
          <a:p>
            <a:pPr lvl="1"/>
            <a:r>
              <a:rPr lang="en-US" dirty="0"/>
              <a:t>Broker and Proxy Setup and Management</a:t>
            </a:r>
          </a:p>
          <a:p>
            <a:r>
              <a:rPr lang="en-US" dirty="0" err="1"/>
              <a:t>Init</a:t>
            </a:r>
            <a:r>
              <a:rPr lang="en-US" dirty="0"/>
              <a:t> Mechanism (</a:t>
            </a:r>
            <a:r>
              <a:rPr lang="en-US" dirty="0" err="1"/>
              <a:t>Systemd</a:t>
            </a:r>
            <a:r>
              <a:rPr lang="en-US" dirty="0"/>
              <a:t>/</a:t>
            </a:r>
            <a:r>
              <a:rPr lang="en-US" dirty="0" err="1"/>
              <a:t>SysV</a:t>
            </a:r>
            <a:r>
              <a:rPr lang="en-US" dirty="0"/>
              <a:t> on Linux, Windows Services)</a:t>
            </a:r>
          </a:p>
          <a:p>
            <a:r>
              <a:rPr lang="en-US" dirty="0"/>
              <a:t>Shell Environment Management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8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HA/DR and Failover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Quickly Deploy High Availability (HA) and/or Disaster Recovery (DR) solutions.</a:t>
            </a:r>
          </a:p>
          <a:p>
            <a:r>
              <a:rPr lang="en-US" dirty="0"/>
              <a:t>See: </a:t>
            </a:r>
            <a:r>
              <a:rPr lang="en-US" dirty="0">
                <a:hlinkClick r:id="rId3"/>
              </a:rPr>
              <a:t>SDP_Failover_Guide.html</a:t>
            </a:r>
            <a:r>
              <a:rPr lang="en-US" dirty="0"/>
              <a:t> “Read it before you need it” guide.</a:t>
            </a:r>
          </a:p>
          <a:p>
            <a:r>
              <a:rPr lang="en-US" dirty="0"/>
              <a:t>Part of the SDP value is preparation for the day when things go wrong!</a:t>
            </a:r>
          </a:p>
        </p:txBody>
      </p:sp>
    </p:spTree>
    <p:extLst>
      <p:ext uri="{BB962C8B-B14F-4D97-AF65-F5344CB8AC3E}">
        <p14:creationId xmlns:p14="http://schemas.microsoft.com/office/powerpoint/2010/main" val="217014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Course Overview</a:t>
            </a:r>
          </a:p>
          <a:p>
            <a:r>
              <a:rPr lang="en-US" dirty="0"/>
              <a:t>Class Schedule</a:t>
            </a:r>
          </a:p>
          <a:p>
            <a:r>
              <a:rPr lang="en-US" dirty="0"/>
              <a:t>Class Format: Lecture / Demo / Lab</a:t>
            </a:r>
          </a:p>
          <a:p>
            <a:r>
              <a:rPr lang="en-US" dirty="0"/>
              <a:t>About the Exercises and Lab Environment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1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B8F22-8D01-076B-5B35-DD8BD65CD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A5021E9-78AE-3185-15BE-6DD735D04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Ecosystem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A91FBF0-09E7-A16D-0392-01CF542F2E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4112863"/>
          </a:xfrm>
        </p:spPr>
        <p:txBody>
          <a:bodyPr/>
          <a:lstStyle/>
          <a:p>
            <a:r>
              <a:rPr lang="en-US" dirty="0"/>
              <a:t>Server Deployment Package (SDP)</a:t>
            </a:r>
          </a:p>
          <a:p>
            <a:r>
              <a:rPr lang="en-US" dirty="0"/>
              <a:t>Enhanced Studio Pack (ESP)</a:t>
            </a:r>
          </a:p>
          <a:p>
            <a:pPr lvl="1"/>
            <a:r>
              <a:rPr lang="en-US" dirty="0"/>
              <a:t>Fully Automated Deployment, CFT in AWS, similar in Azure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install_sdp.sh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script (new in SDP 2024.1 Patch 1)</a:t>
            </a:r>
          </a:p>
          <a:p>
            <a:pPr lvl="1"/>
            <a:r>
              <a:rPr lang="en-US" dirty="0"/>
              <a:t>For “Green Field” install of p4d/p4p/p4broker on new machines.</a:t>
            </a:r>
          </a:p>
          <a:p>
            <a:pPr lvl="1"/>
            <a:r>
              <a:rPr lang="en-US" dirty="0"/>
              <a:t>Included in SDP.</a:t>
            </a:r>
          </a:p>
          <a:p>
            <a:pPr lvl="1"/>
            <a:r>
              <a:rPr lang="en-US" dirty="0"/>
              <a:t>Replaces separate Helix Installer software.</a:t>
            </a:r>
          </a:p>
          <a:p>
            <a:r>
              <a:rPr lang="en-US" dirty="0"/>
              <a:t>Battle School Lab Environment</a:t>
            </a:r>
          </a:p>
          <a:p>
            <a:pPr lvl="1"/>
            <a:r>
              <a:rPr lang="en-US" dirty="0"/>
              <a:t>Advanced Admin Training with simulated </a:t>
            </a:r>
            <a:r>
              <a:rPr lang="en-US" dirty="0" err="1"/>
              <a:t>failurs</a:t>
            </a:r>
            <a:endParaRPr lang="en-US" dirty="0"/>
          </a:p>
          <a:p>
            <a:pPr lvl="1"/>
            <a:r>
              <a:rPr lang="en-US" dirty="0"/>
              <a:t>Lab Environment for Training, Demo, Trigger/Extension Work, etc.</a:t>
            </a:r>
          </a:p>
        </p:txBody>
      </p:sp>
    </p:spTree>
    <p:extLst>
      <p:ext uri="{BB962C8B-B14F-4D97-AF65-F5344CB8AC3E}">
        <p14:creationId xmlns:p14="http://schemas.microsoft.com/office/powerpoint/2010/main" val="1356512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Ecosystem (Continued)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4112863"/>
          </a:xfrm>
        </p:spPr>
        <p:txBody>
          <a:bodyPr/>
          <a:lstStyle/>
          <a:p>
            <a:r>
              <a:rPr lang="en-US" dirty="0"/>
              <a:t>Helix Remote Administration (HRA)</a:t>
            </a:r>
          </a:p>
          <a:p>
            <a:pPr lvl="1"/>
            <a:r>
              <a:rPr lang="en-US" dirty="0"/>
              <a:t>Perforce staff manage in your cloud (AWS, GCP, Azure, etc.)</a:t>
            </a:r>
          </a:p>
          <a:p>
            <a:r>
              <a:rPr lang="en-US" dirty="0"/>
              <a:t>Helix Core Cloud (HCC)</a:t>
            </a:r>
          </a:p>
          <a:p>
            <a:pPr lvl="1"/>
            <a:r>
              <a:rPr lang="en-US" dirty="0"/>
              <a:t>Fully managed SaaS offering, up to 50 users.</a:t>
            </a:r>
          </a:p>
          <a:p>
            <a:r>
              <a:rPr lang="en-US" dirty="0"/>
              <a:t>Helix Management System</a:t>
            </a:r>
          </a:p>
          <a:p>
            <a:pPr lvl="1"/>
            <a:r>
              <a:rPr lang="en-US" dirty="0"/>
              <a:t>SDP Fleet Management</a:t>
            </a:r>
          </a:p>
          <a:p>
            <a:pPr lvl="1"/>
            <a:r>
              <a:rPr lang="en-US" dirty="0"/>
              <a:t>“Tight Ship” Management</a:t>
            </a:r>
          </a:p>
          <a:p>
            <a:pPr lvl="1"/>
            <a:r>
              <a:rPr lang="en-US" dirty="0"/>
              <a:t>Failover Automation</a:t>
            </a:r>
          </a:p>
          <a:p>
            <a:pPr lvl="1"/>
            <a:r>
              <a:rPr lang="en-US" dirty="0"/>
              <a:t>Community supported software (</a:t>
            </a:r>
            <a:r>
              <a:rPr lang="en-US" i="1" dirty="0"/>
              <a:t>not</a:t>
            </a:r>
            <a:r>
              <a:rPr lang="en-US" dirty="0"/>
              <a:t> officially supported)</a:t>
            </a:r>
          </a:p>
          <a:p>
            <a:pPr lvl="1"/>
            <a:r>
              <a:rPr lang="en-US" dirty="0"/>
              <a:t>Typically Customized for enterprise usage.</a:t>
            </a:r>
          </a:p>
        </p:txBody>
      </p:sp>
    </p:spTree>
    <p:extLst>
      <p:ext uri="{BB962C8B-B14F-4D97-AF65-F5344CB8AC3E}">
        <p14:creationId xmlns:p14="http://schemas.microsoft.com/office/powerpoint/2010/main" val="3942757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Battle School Lab Environment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3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School Lab Environment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and Live Demo</a:t>
            </a:r>
          </a:p>
          <a:p>
            <a:r>
              <a:rPr lang="en-US" dirty="0"/>
              <a:t>Lab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27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Hood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Later</a:t>
            </a:r>
          </a:p>
        </p:txBody>
      </p:sp>
    </p:spTree>
    <p:extLst>
      <p:ext uri="{BB962C8B-B14F-4D97-AF65-F5344CB8AC3E}">
        <p14:creationId xmlns:p14="http://schemas.microsoft.com/office/powerpoint/2010/main" val="370665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Volume Layout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Illustrated in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07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Spec Depot with a </a:t>
            </a:r>
            <a:r>
              <a:rPr lang="en-US" dirty="0" err="1"/>
              <a:t>SpecMap</a:t>
            </a:r>
            <a:r>
              <a:rPr lang="en-US" dirty="0"/>
              <a:t> field.</a:t>
            </a:r>
          </a:p>
          <a:p>
            <a:r>
              <a:rPr lang="en-US" dirty="0"/>
              <a:t>Use configurables for optimal performance, safety, security.</a:t>
            </a:r>
          </a:p>
          <a:p>
            <a:r>
              <a:rPr lang="en-US" dirty="0"/>
              <a:t>Embodied in code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configure_new_server.sh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Executed as-is for brand new installations.</a:t>
            </a:r>
          </a:p>
          <a:p>
            <a:pPr lvl="1"/>
            <a:r>
              <a:rPr lang="en-US" dirty="0"/>
              <a:t>Reviewed to compare against current configurables for SDP migrations.</a:t>
            </a:r>
          </a:p>
          <a:p>
            <a:pPr lvl="1"/>
            <a:r>
              <a:rPr lang="en-US" dirty="0"/>
              <a:t>Evolves with SDP releases.</a:t>
            </a:r>
          </a:p>
        </p:txBody>
      </p:sp>
    </p:spTree>
    <p:extLst>
      <p:ext uri="{BB962C8B-B14F-4D97-AF65-F5344CB8AC3E}">
        <p14:creationId xmlns:p14="http://schemas.microsoft.com/office/powerpoint/2010/main" val="3189596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Checkpoint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Animated Illustration in: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r>
              <a:rPr lang="en-US" dirty="0"/>
              <a:t>Standards for </a:t>
            </a:r>
            <a:r>
              <a:rPr lang="en-US" dirty="0" err="1"/>
              <a:t>journalPrefix</a:t>
            </a:r>
            <a:endParaRPr lang="en-US" dirty="0"/>
          </a:p>
          <a:p>
            <a:pPr lvl="1"/>
            <a:r>
              <a:rPr lang="en-US" dirty="0"/>
              <a:t>Master/Commit</a:t>
            </a:r>
          </a:p>
          <a:p>
            <a:pPr lvl="1"/>
            <a:r>
              <a:rPr lang="en-US" dirty="0"/>
              <a:t>Replicas and Edge Servers</a:t>
            </a:r>
          </a:p>
          <a:p>
            <a:r>
              <a:rPr lang="en-US" dirty="0"/>
              <a:t>Key Scripts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rotate_journal.sh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recreate_offline_db.sh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07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Standards and </a:t>
            </a:r>
            <a:r>
              <a:rPr lang="en-US" dirty="0" err="1"/>
              <a:t>mkrep.sh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script.</a:t>
            </a:r>
          </a:p>
          <a:p>
            <a:pPr lvl="1"/>
            <a:r>
              <a:rPr lang="en-US" dirty="0"/>
              <a:t>Honors SDP </a:t>
            </a:r>
            <a:r>
              <a:rPr lang="en-US" dirty="0">
                <a:hlinkClick r:id="rId3"/>
              </a:rPr>
              <a:t>Server Spec Naming Standard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Implements KB article for creating replicas, edge servers.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r>
              <a:rPr lang="en-US" dirty="0"/>
              <a:t> script.</a:t>
            </a:r>
          </a:p>
          <a:p>
            <a:pPr lvl="1"/>
            <a:r>
              <a:rPr lang="en-US" dirty="0"/>
              <a:t>Use on commit to create edge seed.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r>
              <a:rPr lang="en-US" dirty="0"/>
              <a:t> script.</a:t>
            </a:r>
          </a:p>
          <a:p>
            <a:pPr lvl="1"/>
            <a:r>
              <a:rPr lang="en-US" dirty="0"/>
              <a:t>Easiest way to load checkpoint on edges and replicas.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request_replica_checkpoint.sh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1"/>
            <a:r>
              <a:rPr lang="en-US" dirty="0"/>
              <a:t>Use on edges and filtered replicas.</a:t>
            </a:r>
          </a:p>
          <a:p>
            <a:pPr marL="111125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02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Server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Scripts</a:t>
            </a:r>
          </a:p>
          <a:p>
            <a:r>
              <a:rPr lang="en-US" dirty="0"/>
              <a:t>Seeding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endParaRPr lang="en-US" dirty="0"/>
          </a:p>
          <a:p>
            <a:r>
              <a:rPr lang="en-US" dirty="0"/>
              <a:t>Load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Recover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recover_edge.sh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daily_checkpoint.sh</a:t>
            </a:r>
            <a:r>
              <a:rPr lang="en-US" dirty="0"/>
              <a:t> – works on edge servers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Basic Operations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</p:spTree>
    <p:extLst>
      <p:ext uri="{BB962C8B-B14F-4D97-AF65-F5344CB8AC3E}">
        <p14:creationId xmlns:p14="http://schemas.microsoft.com/office/powerpoint/2010/main" val="368649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check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p4d_init.log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*_base </a:t>
            </a:r>
            <a:r>
              <a:rPr lang="en-US" dirty="0"/>
              <a:t>scripts</a:t>
            </a:r>
          </a:p>
          <a:p>
            <a:pPr lvl="1"/>
            <a:r>
              <a:rPr lang="en-US" dirty="0" err="1"/>
              <a:t>Systemd</a:t>
            </a:r>
            <a:r>
              <a:rPr lang="en-US" dirty="0"/>
              <a:t>, </a:t>
            </a:r>
            <a:r>
              <a:rPr lang="en-US" dirty="0" err="1"/>
              <a:t>SysV</a:t>
            </a:r>
            <a:r>
              <a:rPr lang="en-US" dirty="0"/>
              <a:t>, and no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Firewalls</a:t>
            </a:r>
          </a:p>
          <a:p>
            <a:r>
              <a:rPr lang="en-US" dirty="0" err="1"/>
              <a:t>SELinux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88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for Helix Proxy and Broker Servers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familiar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Same upgrade process</a:t>
            </a:r>
          </a:p>
          <a:p>
            <a:r>
              <a:rPr lang="en-US" dirty="0"/>
              <a:t>Consistent operational procedures for upgrade, etc.</a:t>
            </a:r>
          </a:p>
          <a:p>
            <a:r>
              <a:rPr lang="en-US" dirty="0"/>
              <a:t>Easy install with Helix Installer</a:t>
            </a:r>
          </a:p>
          <a:p>
            <a:r>
              <a:rPr lang="en-US" dirty="0"/>
              <a:t>Best Practices for p4p (using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p4pcm.pl</a:t>
            </a:r>
            <a:r>
              <a:rPr lang="en-US" dirty="0"/>
              <a:t>).</a:t>
            </a:r>
          </a:p>
          <a:p>
            <a:r>
              <a:rPr lang="en-US" dirty="0"/>
              <a:t>Best Practices for performance (</a:t>
            </a:r>
            <a:r>
              <a:rPr lang="en-US" dirty="0" err="1"/>
              <a:t>autotune</a:t>
            </a:r>
            <a:r>
              <a:rPr lang="en-US" dirty="0"/>
              <a:t>, proxy batching)</a:t>
            </a:r>
          </a:p>
          <a:p>
            <a:r>
              <a:rPr lang="en-US" dirty="0"/>
              <a:t>Multiple configs for p4broker (Down For Maintenance, SSL)</a:t>
            </a:r>
          </a:p>
          <a:p>
            <a:r>
              <a:rPr lang="en-US" dirty="0"/>
              <a:t>“Stack Topology” deployment of brokers w/p4d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97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Scripts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94973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verify_sdp.sh</a:t>
            </a:r>
            <a:r>
              <a:rPr lang="en-US" dirty="0"/>
              <a:t> script to verify SDP Structure.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ccheck.sh</a:t>
            </a:r>
            <a:r>
              <a:rPr lang="en-US" dirty="0"/>
              <a:t> script to check your P4D configurables.</a:t>
            </a:r>
          </a:p>
          <a:p>
            <a:r>
              <a:rPr lang="en-US" dirty="0"/>
              <a:t>The Unsupported folder - Samples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sdp_health_check.sh</a:t>
            </a:r>
            <a:r>
              <a:rPr lang="en-US" dirty="0"/>
              <a:t> script (interacting with Support)</a:t>
            </a:r>
          </a:p>
          <a:p>
            <a:pPr lvl="1"/>
            <a:r>
              <a:rPr lang="en-US" dirty="0"/>
              <a:t>Works for any SDP Version on UNIX/Linux</a:t>
            </a:r>
          </a:p>
          <a:p>
            <a:r>
              <a:rPr lang="en-US" dirty="0"/>
              <a:t>P4Prometheus and Grafana</a:t>
            </a:r>
          </a:p>
          <a:p>
            <a:pPr lvl="1"/>
            <a:r>
              <a:rPr lang="en-US" dirty="0"/>
              <a:t>Monitoring instrumentation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github.com</a:t>
            </a:r>
            <a:r>
              <a:rPr lang="en-US" dirty="0">
                <a:hlinkClick r:id="rId3"/>
              </a:rPr>
              <a:t>/perforce/p4prometheus</a:t>
            </a:r>
            <a:endParaRPr lang="en-US" dirty="0"/>
          </a:p>
          <a:p>
            <a:pPr lvl="1"/>
            <a:r>
              <a:rPr lang="en-US" dirty="0"/>
              <a:t>Prometheus and Grafana are popular 3</a:t>
            </a:r>
            <a:r>
              <a:rPr lang="en-US" baseline="30000" dirty="0"/>
              <a:t>rd</a:t>
            </a:r>
            <a:r>
              <a:rPr lang="en-US" dirty="0"/>
              <a:t> party open source software.</a:t>
            </a:r>
          </a:p>
          <a:p>
            <a:pPr lvl="1"/>
            <a:r>
              <a:rPr lang="en-US" b="1" dirty="0"/>
              <a:t>P4Prometheus</a:t>
            </a:r>
            <a:r>
              <a:rPr lang="en-US" dirty="0"/>
              <a:t> adds knowledge of what to manage for Helix Core (P4).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78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Unsupported Folder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Officially Support</a:t>
            </a:r>
          </a:p>
          <a:p>
            <a:r>
              <a:rPr lang="en-US" dirty="0"/>
              <a:t>Not included in SDP testing</a:t>
            </a:r>
          </a:p>
          <a:p>
            <a:r>
              <a:rPr lang="en-US" dirty="0"/>
              <a:t>Contains samples that may be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38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 Up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33795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Next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Perforce Helix Admin Training (Intro)</a:t>
            </a:r>
          </a:p>
          <a:p>
            <a:r>
              <a:rPr lang="en-US" dirty="0"/>
              <a:t>Perforce Helix Admin Training (Enterprise)</a:t>
            </a:r>
          </a:p>
          <a:p>
            <a:r>
              <a:rPr lang="en-US" dirty="0"/>
              <a:t>Battle School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2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Docs?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Typical Daily Operations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Basic Service Management</a:t>
            </a:r>
          </a:p>
          <a:p>
            <a:pPr marL="738187" lvl="1" indent="-457200"/>
            <a:r>
              <a:rPr lang="en-US" dirty="0"/>
              <a:t>Start, Stop, Status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{Logs/Checkpoints/Databases/Triggers}?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SDP Shell Environment Management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Upgrade of Helix Core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Brokers and Proxies</a:t>
            </a:r>
          </a:p>
        </p:txBody>
      </p:sp>
    </p:spTree>
    <p:extLst>
      <p:ext uri="{BB962C8B-B14F-4D97-AF65-F5344CB8AC3E}">
        <p14:creationId xmlns:p14="http://schemas.microsoft.com/office/powerpoint/2010/main" val="422538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Where are the docs?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Online:</a:t>
            </a:r>
          </a:p>
          <a:p>
            <a:pPr marL="111125" indent="0">
              <a:buNone/>
            </a:pPr>
            <a:r>
              <a:rPr lang="en-US" sz="1500" dirty="0">
                <a:hlinkClick r:id="rId3"/>
              </a:rPr>
              <a:t>https://</a:t>
            </a:r>
            <a:r>
              <a:rPr lang="en-US" sz="1500" dirty="0" err="1">
                <a:hlinkClick r:id="rId3"/>
              </a:rPr>
              <a:t>swarm.workshop.perforce.com</a:t>
            </a:r>
            <a:r>
              <a:rPr lang="en-US" sz="1500" dirty="0">
                <a:hlinkClick r:id="rId3"/>
              </a:rPr>
              <a:t>/projects/perforce-software-</a:t>
            </a:r>
            <a:r>
              <a:rPr lang="en-US" sz="1500" dirty="0" err="1">
                <a:hlinkClick r:id="rId3"/>
              </a:rPr>
              <a:t>sdp</a:t>
            </a:r>
            <a:endParaRPr lang="en-US" sz="1500" dirty="0"/>
          </a:p>
          <a:p>
            <a:pPr marL="111125" indent="0">
              <a:spcAft>
                <a:spcPts val="200"/>
              </a:spcAft>
              <a:buNone/>
            </a:pPr>
            <a:r>
              <a:rPr lang="en-US" sz="1800" dirty="0"/>
              <a:t>See the Documentation References section</a:t>
            </a:r>
          </a:p>
          <a:p>
            <a:pPr lvl="1"/>
            <a:r>
              <a:rPr lang="en-US" dirty="0"/>
              <a:t>Release Notes and Road Map</a:t>
            </a:r>
          </a:p>
          <a:p>
            <a:pPr lvl="1"/>
            <a:r>
              <a:rPr lang="en-US" dirty="0"/>
              <a:t>SDP Guides (Comprehensive! Linux and Windows flavors)</a:t>
            </a:r>
          </a:p>
          <a:p>
            <a:pPr lvl="1"/>
            <a:r>
              <a:rPr lang="en-US" dirty="0"/>
              <a:t>Legacy Upgrade Guide</a:t>
            </a:r>
          </a:p>
          <a:p>
            <a:pPr lvl="1"/>
            <a:r>
              <a:rPr lang="en-US" dirty="0"/>
              <a:t>Failover Guide (the short “read it when you need it” guide)</a:t>
            </a:r>
          </a:p>
          <a:p>
            <a:pPr marL="346075" lvl="1" indent="0">
              <a:buNone/>
            </a:pPr>
            <a:endParaRPr lang="en-US" dirty="0"/>
          </a:p>
          <a:p>
            <a:r>
              <a:rPr lang="en-US" dirty="0"/>
              <a:t>PDF, HTML, and PowerPoint files in the SDP Package</a:t>
            </a:r>
          </a:p>
          <a:p>
            <a:pPr marL="111125" indent="0">
              <a:buNone/>
            </a:pPr>
            <a:r>
              <a:rPr lang="en-US" sz="1500" dirty="0"/>
              <a:t>    Directory - /p4/</a:t>
            </a:r>
            <a:r>
              <a:rPr lang="en-US" sz="1500" dirty="0" err="1"/>
              <a:t>sdp</a:t>
            </a:r>
            <a:r>
              <a:rPr lang="en-US" sz="1500" dirty="0"/>
              <a:t>/doc</a:t>
            </a:r>
          </a:p>
        </p:txBody>
      </p:sp>
    </p:spTree>
    <p:extLst>
      <p:ext uri="{BB962C8B-B14F-4D97-AF65-F5344CB8AC3E}">
        <p14:creationId xmlns:p14="http://schemas.microsoft.com/office/powerpoint/2010/main" val="233094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Typical Scheduled Operations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Helix Core Master and Edge Servers</a:t>
            </a:r>
          </a:p>
          <a:p>
            <a:pPr lvl="1"/>
            <a:r>
              <a:rPr lang="en-US" dirty="0"/>
              <a:t>Checkpoint – Preparation for Backup</a:t>
            </a:r>
          </a:p>
          <a:p>
            <a:pPr lvl="1"/>
            <a:r>
              <a:rPr lang="en-US" dirty="0"/>
              <a:t>Checkpoint and Log Cleanup</a:t>
            </a:r>
          </a:p>
          <a:p>
            <a:pPr lvl="1"/>
            <a:r>
              <a:rPr lang="en-US" dirty="0"/>
              <a:t>Journal Rotation and Increment (Master only)</a:t>
            </a:r>
          </a:p>
          <a:p>
            <a:pPr lvl="1"/>
            <a:r>
              <a:rPr lang="en-US" dirty="0"/>
              <a:t>Optional weekly DB Swap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refresh_P4ROOT_from_offline_db.sh</a:t>
            </a:r>
          </a:p>
          <a:p>
            <a:r>
              <a:rPr lang="en-US" dirty="0"/>
              <a:t>On Helix Replicas:</a:t>
            </a:r>
          </a:p>
          <a:p>
            <a:pPr lvl="1"/>
            <a:r>
              <a:rPr lang="en-US" dirty="0"/>
              <a:t>Replica Status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replica_status.sh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Sync Replica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sync_replica.sh</a:t>
            </a:r>
            <a:r>
              <a:rPr lang="en-US" dirty="0"/>
              <a:t>) </a:t>
            </a:r>
            <a:r>
              <a:rPr lang="en-US" i="1" dirty="0"/>
              <a:t>or</a:t>
            </a:r>
            <a:r>
              <a:rPr lang="en-US" dirty="0"/>
              <a:t> Replica Cleanup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replica_cleanup.sh</a:t>
            </a:r>
            <a:r>
              <a:rPr lang="en-US" dirty="0"/>
              <a:t>).</a:t>
            </a:r>
          </a:p>
          <a:p>
            <a:r>
              <a:rPr lang="en-US" dirty="0"/>
              <a:t>On Helix Proxy (P4P) Servers</a:t>
            </a:r>
          </a:p>
          <a:p>
            <a:pPr lvl="1"/>
            <a:r>
              <a:rPr lang="en-US" dirty="0"/>
              <a:t>Proxy Cache Manager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p4pcm.pl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Basic Service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500265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systemctl</a:t>
            </a:r>
            <a:r>
              <a:rPr lang="en-US" dirty="0"/>
              <a:t> to interface with system:</a:t>
            </a:r>
          </a:p>
          <a:p>
            <a:endParaRPr lang="en-US" dirty="0"/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Wait a few seconds, then: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Check: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/p4/N/logs/p4d_init.log</a:t>
            </a:r>
          </a:p>
        </p:txBody>
      </p:sp>
    </p:spTree>
    <p:extLst>
      <p:ext uri="{BB962C8B-B14F-4D97-AF65-F5344CB8AC3E}">
        <p14:creationId xmlns:p14="http://schemas.microsoft.com/office/powerpoint/2010/main" val="213647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Where are things?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Server logs for p4d, p4broker, p4p</a:t>
            </a:r>
          </a:p>
          <a:p>
            <a:pPr lvl="1"/>
            <a:r>
              <a:rPr lang="en-US" dirty="0"/>
              <a:t>Various Script logs, ”Structured Logs”</a:t>
            </a:r>
          </a:p>
          <a:p>
            <a:pPr lvl="1"/>
            <a:r>
              <a:rPr lang="en-US" dirty="0"/>
              <a:t>P4JOURNAL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r>
              <a:rPr lang="en-US" dirty="0"/>
              <a:t>/p4/common/bin[/triggers]</a:t>
            </a:r>
          </a:p>
          <a:p>
            <a:r>
              <a:rPr lang="en-US" dirty="0"/>
              <a:t>/p4/N/bin  “Instance Bin Dir”</a:t>
            </a:r>
          </a:p>
          <a:p>
            <a:pPr lvl="1"/>
            <a:r>
              <a:rPr lang="en-US" dirty="0"/>
              <a:t>Says which of p4d/p4broker/p4p are used on this machine</a:t>
            </a:r>
          </a:p>
          <a:p>
            <a:pPr lvl="1"/>
            <a:r>
              <a:rPr lang="en-US" dirty="0"/>
              <a:t>p4d_N is a </a:t>
            </a:r>
            <a:r>
              <a:rPr lang="en-US" i="1" dirty="0" err="1"/>
              <a:t>symlink</a:t>
            </a:r>
            <a:r>
              <a:rPr lang="en-US" dirty="0"/>
              <a:t> (case-sensitive instance) or </a:t>
            </a:r>
            <a:r>
              <a:rPr lang="en-US" i="1" dirty="0"/>
              <a:t>script</a:t>
            </a:r>
            <a:r>
              <a:rPr lang="en-US" dirty="0"/>
              <a:t> (case-insensitive)</a:t>
            </a:r>
            <a:endParaRPr lang="en-US" i="1" dirty="0"/>
          </a:p>
          <a:p>
            <a:r>
              <a:rPr lang="en-US" dirty="0"/>
              <a:t>/p4/N/checkpoints</a:t>
            </a:r>
          </a:p>
        </p:txBody>
      </p:sp>
    </p:spTree>
    <p:extLst>
      <p:ext uri="{BB962C8B-B14F-4D97-AF65-F5344CB8AC3E}">
        <p14:creationId xmlns:p14="http://schemas.microsoft.com/office/powerpoint/2010/main" val="46177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SDP Shell Environment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/p4/common/bin/p4_vars file (Global)</a:t>
            </a:r>
          </a:p>
          <a:p>
            <a:r>
              <a:rPr lang="en-US" dirty="0"/>
              <a:t>The /p4/common/config/p4_N.vars file (Instance-Specific)</a:t>
            </a:r>
          </a:p>
          <a:p>
            <a:pPr lvl="1"/>
            <a:r>
              <a:rPr lang="en-US" dirty="0"/>
              <a:t>The “Instance </a:t>
            </a:r>
            <a:r>
              <a:rPr lang="en-US" dirty="0" err="1"/>
              <a:t>Vars</a:t>
            </a:r>
            <a:r>
              <a:rPr lang="en-US" dirty="0"/>
              <a:t>” file. Set port numbers, email address, etc.</a:t>
            </a:r>
          </a:p>
          <a:p>
            <a:r>
              <a:rPr lang="en-US" dirty="0"/>
              <a:t>The ~perforce/.</a:t>
            </a:r>
            <a:r>
              <a:rPr lang="en-US" dirty="0" err="1"/>
              <a:t>bashrc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Things to include</a:t>
            </a:r>
          </a:p>
          <a:p>
            <a:pPr lvl="1"/>
            <a:r>
              <a:rPr lang="en-US" dirty="0"/>
              <a:t>Optional defaults</a:t>
            </a:r>
          </a:p>
          <a:p>
            <a:r>
              <a:rPr lang="en-US" i="1" dirty="0"/>
              <a:t>Optional</a:t>
            </a:r>
            <a:r>
              <a:rPr lang="en-US" dirty="0"/>
              <a:t> Local Site-Specific shell-environment overrides</a:t>
            </a:r>
          </a:p>
          <a:p>
            <a:pPr lvl="1"/>
            <a:r>
              <a:rPr lang="en-US" dirty="0"/>
              <a:t>/p4/common/site/config/p4_vars.local (Global, Local)</a:t>
            </a:r>
          </a:p>
          <a:p>
            <a:pPr lvl="1"/>
            <a:r>
              <a:rPr lang="en-US" dirty="0"/>
              <a:t>/p4/common/site/config/p4_N.vars.local (Instance-Specific, Local)</a:t>
            </a:r>
          </a:p>
          <a:p>
            <a:pPr lvl="1"/>
            <a:r>
              <a:rPr lang="en-US" dirty="0"/>
              <a:t>Can be used for customization (but customizations are unsupported)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53981"/>
      </p:ext>
    </p:extLst>
  </p:cSld>
  <p:clrMapOvr>
    <a:masterClrMapping/>
  </p:clrMapOvr>
</p:sld>
</file>

<file path=ppt/theme/theme1.xml><?xml version="1.0" encoding="utf-8"?>
<a:theme xmlns:a="http://schemas.openxmlformats.org/drawingml/2006/main" name="Perforce">
  <a:themeElements>
    <a:clrScheme name="Perforce 2015 1">
      <a:dk1>
        <a:srgbClr val="172751"/>
      </a:dk1>
      <a:lt1>
        <a:sysClr val="window" lastClr="FFFFFF"/>
      </a:lt1>
      <a:dk2>
        <a:srgbClr val="A03C26"/>
      </a:dk2>
      <a:lt2>
        <a:srgbClr val="AE8135"/>
      </a:lt2>
      <a:accent1>
        <a:srgbClr val="2A4B8C"/>
      </a:accent1>
      <a:accent2>
        <a:srgbClr val="0CA5C1"/>
      </a:accent2>
      <a:accent3>
        <a:srgbClr val="E15537"/>
      </a:accent3>
      <a:accent4>
        <a:srgbClr val="FBAE1A"/>
      </a:accent4>
      <a:accent5>
        <a:srgbClr val="A03C26"/>
      </a:accent5>
      <a:accent6>
        <a:srgbClr val="535A60"/>
      </a:accent6>
      <a:hlink>
        <a:srgbClr val="265B95"/>
      </a:hlink>
      <a:folHlink>
        <a:srgbClr val="535A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</a:schemeClr>
        </a:solidFill>
        <a:ln w="6350" cmpd="sng">
          <a:solidFill>
            <a:schemeClr val="tx1">
              <a:lumMod val="65000"/>
            </a:schemeClr>
          </a:solidFill>
        </a:ln>
        <a:effectLst/>
      </a:spPr>
      <a:bodyPr rtlCol="0" anchor="ctr"/>
      <a:lstStyle>
        <a:defPPr algn="ctr">
          <a:defRPr>
            <a:solidFill>
              <a:schemeClr val="bg1"/>
            </a:solidFill>
            <a:latin typeface="+mn-lt"/>
            <a:ea typeface="+mn-e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99367</TotalTime>
  <Words>2673</Words>
  <Application>Microsoft Macintosh PowerPoint</Application>
  <PresentationFormat>On-screen Show (16:9)</PresentationFormat>
  <Paragraphs>408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Avenir Book</vt:lpstr>
      <vt:lpstr>Calibri</vt:lpstr>
      <vt:lpstr>Courier New</vt:lpstr>
      <vt:lpstr>Lucida Grande</vt:lpstr>
      <vt:lpstr>Verdana</vt:lpstr>
      <vt:lpstr>Wingdings</vt:lpstr>
      <vt:lpstr>Perforce</vt:lpstr>
      <vt:lpstr>Helix Core Server Deployment Package (SDP)</vt:lpstr>
      <vt:lpstr>Introduction</vt:lpstr>
      <vt:lpstr>SDP Basic Operations</vt:lpstr>
      <vt:lpstr>Things To Learn First</vt:lpstr>
      <vt:lpstr>1. Where are the docs?</vt:lpstr>
      <vt:lpstr>2. Typical Scheduled Operations</vt:lpstr>
      <vt:lpstr>3. Basic Service Management</vt:lpstr>
      <vt:lpstr>4. Where are things? </vt:lpstr>
      <vt:lpstr>5. SDP Shell Environment Management</vt:lpstr>
      <vt:lpstr>SDP Structure Overview (DEMO)</vt:lpstr>
      <vt:lpstr>6. Upgrade of SDP</vt:lpstr>
      <vt:lpstr>7. Sample SDP Upgrade Procedures</vt:lpstr>
      <vt:lpstr>8. Upgrade of Helix Core with SDP</vt:lpstr>
      <vt:lpstr>9. Brokers and Proxies</vt:lpstr>
      <vt:lpstr>SDP Overview</vt:lpstr>
      <vt:lpstr>What is the Server Deployment Package?</vt:lpstr>
      <vt:lpstr>SDP Components (1 of 2)</vt:lpstr>
      <vt:lpstr>SDP Components (2 of 2)</vt:lpstr>
      <vt:lpstr>HA/DR and Failover Planning</vt:lpstr>
      <vt:lpstr>SDP Ecosystem</vt:lpstr>
      <vt:lpstr>SDP Ecosystem (Continued)</vt:lpstr>
      <vt:lpstr>Battle School Lab Environment</vt:lpstr>
      <vt:lpstr>Battle School Lab Environment Overview</vt:lpstr>
      <vt:lpstr>Under the Hood</vt:lpstr>
      <vt:lpstr>SDP Volume Layout Guidance</vt:lpstr>
      <vt:lpstr>Configuration Best Practices</vt:lpstr>
      <vt:lpstr>Offline Checkpoint Mechanism</vt:lpstr>
      <vt:lpstr>Replication Standards and mkrep.sh</vt:lpstr>
      <vt:lpstr>Edge Server Management</vt:lpstr>
      <vt:lpstr>Init Mechanism</vt:lpstr>
      <vt:lpstr>SDP for Helix Proxy and Broker Servers</vt:lpstr>
      <vt:lpstr>Other Scripts</vt:lpstr>
      <vt:lpstr>The Unsupported Folder</vt:lpstr>
      <vt:lpstr>Wrap Up</vt:lpstr>
      <vt:lpstr>Where to go Next</vt:lpstr>
    </vt:vector>
  </TitlesOfParts>
  <Manager/>
  <Company>Perforce Software,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SDP Training</dc:title>
  <dc:subject>Perforce Helix Server Deployment Package</dc:subject>
  <dc:creator>C. Thomas Tyler</dc:creator>
  <cp:keywords/>
  <dc:description/>
  <cp:lastModifiedBy>Tom Tyler</cp:lastModifiedBy>
  <cp:revision>970</cp:revision>
  <cp:lastPrinted>2015-04-22T01:53:18Z</cp:lastPrinted>
  <dcterms:created xsi:type="dcterms:W3CDTF">2012-01-27T09:23:05Z</dcterms:created>
  <dcterms:modified xsi:type="dcterms:W3CDTF">2024-12-20T02:50:13Z</dcterms:modified>
  <cp:category/>
</cp:coreProperties>
</file>