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87" r:id="rId3"/>
    <p:sldId id="286" r:id="rId4"/>
    <p:sldId id="290" r:id="rId5"/>
    <p:sldId id="291" r:id="rId6"/>
    <p:sldId id="294" r:id="rId7"/>
    <p:sldId id="292" r:id="rId8"/>
    <p:sldId id="293" r:id="rId9"/>
  </p:sldIdLst>
  <p:sldSz cx="9144000" cy="6858000" type="screen4x3"/>
  <p:notesSz cx="6858000" cy="9180513"/>
  <p:defaultTextStyle>
    <a:defPPr>
      <a:defRPr lang="en-GB"/>
    </a:defPPr>
    <a:lvl1pPr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sz="2400" kern="1200">
        <a:solidFill>
          <a:schemeClr val="bg1"/>
        </a:solidFill>
        <a:latin typeface="Times New Roman" charset="0"/>
        <a:ea typeface="+mn-ea"/>
        <a:cs typeface="Lucida Sans Unicode" charset="0"/>
      </a:defRPr>
    </a:lvl1pPr>
    <a:lvl2pPr marL="742950" indent="-285750"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sz="2400" kern="1200">
        <a:solidFill>
          <a:schemeClr val="bg1"/>
        </a:solidFill>
        <a:latin typeface="Times New Roman" charset="0"/>
        <a:ea typeface="+mn-ea"/>
        <a:cs typeface="Lucida Sans Unicode" charset="0"/>
      </a:defRPr>
    </a:lvl2pPr>
    <a:lvl3pPr marL="1143000" indent="-228600"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sz="2400" kern="1200">
        <a:solidFill>
          <a:schemeClr val="bg1"/>
        </a:solidFill>
        <a:latin typeface="Times New Roman" charset="0"/>
        <a:ea typeface="+mn-ea"/>
        <a:cs typeface="Lucida Sans Unicode" charset="0"/>
      </a:defRPr>
    </a:lvl3pPr>
    <a:lvl4pPr marL="1600200" indent="-228600"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sz="2400" kern="1200">
        <a:solidFill>
          <a:schemeClr val="bg1"/>
        </a:solidFill>
        <a:latin typeface="Times New Roman" charset="0"/>
        <a:ea typeface="+mn-ea"/>
        <a:cs typeface="Lucida Sans Unicode" charset="0"/>
      </a:defRPr>
    </a:lvl4pPr>
    <a:lvl5pPr marL="2057400" indent="-228600"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sz="2400" kern="1200">
        <a:solidFill>
          <a:schemeClr val="bg1"/>
        </a:solidFill>
        <a:latin typeface="Times New Roman" charset="0"/>
        <a:ea typeface="+mn-ea"/>
        <a:cs typeface="Lucida Sans Unicode" charset="0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charset="0"/>
        <a:ea typeface="+mn-ea"/>
        <a:cs typeface="Lucida Sans Unicode" charset="0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charset="0"/>
        <a:ea typeface="+mn-ea"/>
        <a:cs typeface="Lucida Sans Unicode" charset="0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charset="0"/>
        <a:ea typeface="+mn-ea"/>
        <a:cs typeface="Lucida Sans Unicode" charset="0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charset="0"/>
        <a:ea typeface="+mn-ea"/>
        <a:cs typeface="Lucida Sans Unicode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882"/>
    <p:restoredTop sz="94679"/>
  </p:normalViewPr>
  <p:slideViewPr>
    <p:cSldViewPr>
      <p:cViewPr>
        <p:scale>
          <a:sx n="177" d="100"/>
          <a:sy n="177" d="100"/>
        </p:scale>
        <p:origin x="2616" y="103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858000" cy="91805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6858000" cy="91805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86125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800" tIns="46800" rIns="91800" bIns="46800" numCol="1" anchor="t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000">
                <a:solidFill>
                  <a:srgbClr val="000000"/>
                </a:solidFill>
                <a:latin typeface="Arial" charset="0"/>
              </a:defRPr>
            </a:lvl1pPr>
          </a:lstStyle>
          <a:p>
            <a:r>
              <a:rPr lang="en-US"/>
              <a:t>2009 Perforce User Conference</a:t>
            </a:r>
          </a:p>
        </p:txBody>
      </p:sp>
      <p:sp>
        <p:nvSpPr>
          <p:cNvPr id="13317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35063" y="688975"/>
            <a:ext cx="4586287" cy="34385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14400" y="4799013"/>
            <a:ext cx="5026025" cy="36528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800" tIns="46800" rIns="918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0" y="8718550"/>
            <a:ext cx="2970213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886200" y="8721725"/>
            <a:ext cx="2968625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800" tIns="46800" rIns="91800" bIns="4680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000">
                <a:solidFill>
                  <a:srgbClr val="000000"/>
                </a:solidFill>
                <a:latin typeface="Arial" charset="0"/>
              </a:defRPr>
            </a:lvl1pPr>
          </a:lstStyle>
          <a:p>
            <a:fld id="{35235E9E-BDCC-467A-9835-E5DDF7D32B0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979641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-128"/>
        <a:cs typeface="ＭＳ Ｐゴシック" charset="-128"/>
      </a:defRPr>
    </a:lvl1pPr>
    <a:lvl2pPr marL="37931725" indent="-37474525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-128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-128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-128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2009 Perforce User Conference</a:t>
            </a:r>
          </a:p>
        </p:txBody>
      </p:sp>
      <p:sp>
        <p:nvSpPr>
          <p:cNvPr id="15363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C4867B7C-0E06-4B7F-8354-9FFE5CC68C79}" type="slidenum">
              <a:rPr lang="en-US"/>
              <a:pPr/>
              <a:t>1</a:t>
            </a:fld>
            <a:endParaRPr lang="en-US"/>
          </a:p>
        </p:txBody>
      </p:sp>
      <p:sp>
        <p:nvSpPr>
          <p:cNvPr id="15364" name="Text Box 1"/>
          <p:cNvSpPr txBox="1">
            <a:spLocks noChangeArrowheads="1"/>
          </p:cNvSpPr>
          <p:nvPr/>
        </p:nvSpPr>
        <p:spPr bwMode="auto">
          <a:xfrm>
            <a:off x="0" y="0"/>
            <a:ext cx="3287713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1800" tIns="46800" rIns="91800" bIns="46800"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000">
                <a:solidFill>
                  <a:srgbClr val="000000"/>
                </a:solidFill>
                <a:latin typeface="Arial" charset="0"/>
              </a:rPr>
              <a:t>2009 Perforce User Conference</a:t>
            </a:r>
          </a:p>
        </p:txBody>
      </p:sp>
      <p:sp>
        <p:nvSpPr>
          <p:cNvPr id="15365" name="Text Box 2"/>
          <p:cNvSpPr txBox="1">
            <a:spLocks noChangeArrowheads="1"/>
          </p:cNvSpPr>
          <p:nvPr/>
        </p:nvSpPr>
        <p:spPr bwMode="auto">
          <a:xfrm>
            <a:off x="3886200" y="8721725"/>
            <a:ext cx="2970213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1800" tIns="46800" rIns="91800" bIns="46800" anchor="b"/>
          <a:lstStyle/>
          <a:p>
            <a:pPr algn="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5D348827-69BF-4E27-8A61-C4E7BD9D908A}" type="slidenum">
              <a:rPr lang="en-US" sz="1000">
                <a:solidFill>
                  <a:srgbClr val="000000"/>
                </a:solidFill>
                <a:latin typeface="Arial" charset="0"/>
              </a:rPr>
              <a:pPr algn="r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1</a:t>
            </a:fld>
            <a:endParaRPr lang="en-US" sz="10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5366" name="Text Box 3"/>
          <p:cNvSpPr txBox="1">
            <a:spLocks noChangeArrowheads="1"/>
          </p:cNvSpPr>
          <p:nvPr/>
        </p:nvSpPr>
        <p:spPr bwMode="auto">
          <a:xfrm>
            <a:off x="1135063" y="688975"/>
            <a:ext cx="4589462" cy="34417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7" name="Text Box 4"/>
          <p:cNvSpPr>
            <a:spLocks noGrp="1" noChangeArrowheads="1"/>
          </p:cNvSpPr>
          <p:nvPr>
            <p:ph type="body"/>
          </p:nvPr>
        </p:nvSpPr>
        <p:spPr>
          <a:xfrm>
            <a:off x="914400" y="4799013"/>
            <a:ext cx="5027613" cy="3748087"/>
          </a:xfrm>
          <a:noFill/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2009 Perforce User Conference</a:t>
            </a:r>
          </a:p>
        </p:txBody>
      </p:sp>
      <p:sp>
        <p:nvSpPr>
          <p:cNvPr id="29699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929B656E-9D04-4C34-ACD0-B33C52B3E7B6}" type="slidenum">
              <a:rPr lang="en-US"/>
              <a:pPr/>
              <a:t>2</a:t>
            </a:fld>
            <a:endParaRPr lang="en-US"/>
          </a:p>
        </p:txBody>
      </p:sp>
      <p:sp>
        <p:nvSpPr>
          <p:cNvPr id="29700" name="Text Box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5063" y="688975"/>
            <a:ext cx="4587875" cy="3440113"/>
          </a:xfrm>
          <a:ln/>
        </p:spPr>
      </p:sp>
      <p:sp>
        <p:nvSpPr>
          <p:cNvPr id="29701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914400" y="4799013"/>
            <a:ext cx="5027613" cy="3748087"/>
          </a:xfrm>
          <a:noFill/>
          <a:ln/>
        </p:spPr>
        <p:txBody>
          <a:bodyPr wrap="none" anchor="ctr"/>
          <a:lstStyle/>
          <a:p>
            <a:r>
              <a:rPr lang="en-US" dirty="0"/>
              <a:t>Animation!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2009 Perforce User Conference</a:t>
            </a:r>
          </a:p>
        </p:txBody>
      </p:sp>
      <p:sp>
        <p:nvSpPr>
          <p:cNvPr id="31747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B9B1C3C5-BE17-4431-A187-7592ACD4A57E}" type="slidenum">
              <a:rPr lang="en-US"/>
              <a:pPr/>
              <a:t>3</a:t>
            </a:fld>
            <a:endParaRPr lang="en-US"/>
          </a:p>
        </p:txBody>
      </p:sp>
      <p:sp>
        <p:nvSpPr>
          <p:cNvPr id="31748" name="Text Box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5063" y="688975"/>
            <a:ext cx="4587875" cy="3440113"/>
          </a:xfrm>
          <a:ln/>
        </p:spPr>
      </p:sp>
      <p:sp>
        <p:nvSpPr>
          <p:cNvPr id="31749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914400" y="4799013"/>
            <a:ext cx="5027613" cy="3748087"/>
          </a:xfrm>
          <a:noFill/>
          <a:ln/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p4d</a:t>
            </a:r>
            <a:r>
              <a:rPr lang="en-US" baseline="0" dirty="0"/>
              <a:t> 99.1 added ‘-z’ flag to –z.  Tested as far back as 2005.x, but should work with older versions too.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2009 Perforce User Conference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35235E9E-BDCC-467A-9835-E5DDF7D32B0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2009 Perforce User Conference</a:t>
            </a:r>
          </a:p>
        </p:txBody>
      </p:sp>
      <p:sp>
        <p:nvSpPr>
          <p:cNvPr id="29699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929B656E-9D04-4C34-ACD0-B33C52B3E7B6}" type="slidenum">
              <a:rPr lang="en-US"/>
              <a:pPr/>
              <a:t>5</a:t>
            </a:fld>
            <a:endParaRPr lang="en-US"/>
          </a:p>
        </p:txBody>
      </p:sp>
      <p:sp>
        <p:nvSpPr>
          <p:cNvPr id="29700" name="Text Box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5063" y="688975"/>
            <a:ext cx="4587875" cy="3440113"/>
          </a:xfrm>
          <a:ln/>
        </p:spPr>
      </p:sp>
      <p:sp>
        <p:nvSpPr>
          <p:cNvPr id="29701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914400" y="4799013"/>
            <a:ext cx="5027613" cy="3748087"/>
          </a:xfrm>
          <a:noFill/>
          <a:ln/>
        </p:spPr>
        <p:txBody>
          <a:bodyPr wrap="none" anchor="ctr"/>
          <a:lstStyle/>
          <a:p>
            <a:r>
              <a:rPr lang="en-US" dirty="0"/>
              <a:t>Animation!</a:t>
            </a:r>
          </a:p>
          <a:p>
            <a:r>
              <a:rPr lang="en-US" dirty="0"/>
              <a:t>Discuss that these are sample underlying commands for illustration. The ‘p4 configure’ is done separately, and the rest by the </a:t>
            </a:r>
            <a:r>
              <a:rPr lang="en-US" dirty="0" err="1"/>
              <a:t>live_checkpoint.sh</a:t>
            </a:r>
            <a:r>
              <a:rPr lang="en-US" dirty="0"/>
              <a:t> script.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2009 Perforce User Conference</a:t>
            </a:r>
          </a:p>
        </p:txBody>
      </p:sp>
      <p:sp>
        <p:nvSpPr>
          <p:cNvPr id="29699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929B656E-9D04-4C34-ACD0-B33C52B3E7B6}" type="slidenum">
              <a:rPr lang="en-US"/>
              <a:pPr/>
              <a:t>6</a:t>
            </a:fld>
            <a:endParaRPr lang="en-US"/>
          </a:p>
        </p:txBody>
      </p:sp>
      <p:sp>
        <p:nvSpPr>
          <p:cNvPr id="29700" name="Text Box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5063" y="688975"/>
            <a:ext cx="4587875" cy="3440113"/>
          </a:xfrm>
          <a:ln/>
        </p:spPr>
      </p:sp>
      <p:sp>
        <p:nvSpPr>
          <p:cNvPr id="29701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914400" y="4799013"/>
            <a:ext cx="5027613" cy="3748087"/>
          </a:xfrm>
          <a:noFill/>
          <a:ln/>
        </p:spPr>
        <p:txBody>
          <a:bodyPr wrap="none" anchor="ctr"/>
          <a:lstStyle/>
          <a:p>
            <a:r>
              <a:rPr lang="en-US" dirty="0"/>
              <a:t>Animation!</a:t>
            </a: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lang="en-US" dirty="0"/>
              <a:t>Discuss that these are sample underlying commands for illustration. This is done by the </a:t>
            </a:r>
            <a:r>
              <a:rPr lang="en-US" dirty="0" err="1"/>
              <a:t>daily_checkpoint.sh</a:t>
            </a:r>
            <a:r>
              <a:rPr lang="en-US" dirty="0"/>
              <a:t> script.</a:t>
            </a:r>
          </a:p>
          <a:p>
            <a:r>
              <a:rPr lang="en-US" dirty="0"/>
              <a:t>Snapshot will</a:t>
            </a:r>
            <a:r>
              <a:rPr lang="en-US" baseline="0" dirty="0"/>
              <a:t> give ‘point-in-time’ consistent recovery of checkpoint and versioned files.  This is achievable where snapshot capability is available.</a:t>
            </a:r>
          </a:p>
          <a:p>
            <a:r>
              <a:rPr lang="en-US" baseline="0" dirty="0"/>
              <a:t>Without point-in-time recovery, you still have consistent recovery, just archive files that are unknown to the database.</a:t>
            </a:r>
          </a:p>
          <a:p>
            <a:r>
              <a:rPr lang="en-US" baseline="0" dirty="0"/>
              <a:t>On-</a:t>
            </a:r>
            <a:r>
              <a:rPr lang="en-US" baseline="0" dirty="0" err="1"/>
              <a:t>prem</a:t>
            </a:r>
            <a:r>
              <a:rPr lang="en-US" baseline="0" dirty="0"/>
              <a:t>: Maybe use a SAN for archive files to get data safety there, and modern replication for DR purposes.</a:t>
            </a:r>
          </a:p>
        </p:txBody>
      </p:sp>
    </p:spTree>
    <p:extLst>
      <p:ext uri="{BB962C8B-B14F-4D97-AF65-F5344CB8AC3E}">
        <p14:creationId xmlns:p14="http://schemas.microsoft.com/office/powerpoint/2010/main" val="7431371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2009 Perforce User Conference</a:t>
            </a:r>
          </a:p>
        </p:txBody>
      </p:sp>
      <p:sp>
        <p:nvSpPr>
          <p:cNvPr id="29699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929B656E-9D04-4C34-ACD0-B33C52B3E7B6}" type="slidenum">
              <a:rPr lang="en-US"/>
              <a:pPr/>
              <a:t>7</a:t>
            </a:fld>
            <a:endParaRPr lang="en-US"/>
          </a:p>
        </p:txBody>
      </p:sp>
      <p:sp>
        <p:nvSpPr>
          <p:cNvPr id="29700" name="Text Box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5063" y="688975"/>
            <a:ext cx="4587875" cy="3440113"/>
          </a:xfrm>
          <a:ln/>
        </p:spPr>
      </p:sp>
      <p:sp>
        <p:nvSpPr>
          <p:cNvPr id="29701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914400" y="4799013"/>
            <a:ext cx="5027613" cy="3748087"/>
          </a:xfrm>
          <a:noFill/>
          <a:ln/>
        </p:spPr>
        <p:txBody>
          <a:bodyPr wrap="none" anchor="ctr"/>
          <a:lstStyle/>
          <a:p>
            <a:r>
              <a:rPr lang="en-US" dirty="0"/>
              <a:t>Animation!</a:t>
            </a:r>
          </a:p>
          <a:p>
            <a:r>
              <a:rPr lang="en-US" dirty="0"/>
              <a:t>The Swap</a:t>
            </a:r>
            <a:r>
              <a:rPr lang="en-US" baseline="0" dirty="0"/>
              <a:t> out procedure is </a:t>
            </a:r>
            <a:r>
              <a:rPr lang="en-US" i="1" baseline="0" dirty="0"/>
              <a:t>instantaneous</a:t>
            </a:r>
            <a:r>
              <a:rPr lang="en-US" baseline="0" dirty="0"/>
              <a:t> because </a:t>
            </a:r>
            <a:r>
              <a:rPr lang="en-US" baseline="0" dirty="0" err="1"/>
              <a:t>symlink</a:t>
            </a:r>
            <a:r>
              <a:rPr lang="en-US" baseline="0" dirty="0"/>
              <a:t> swap is instantaneous.</a:t>
            </a:r>
          </a:p>
          <a:p>
            <a:r>
              <a:rPr lang="en-US" baseline="0" dirty="0"/>
              <a:t>Downtime is mainly determined by the time it takes to replay just one day’s worth of journal data (typically a slow Saturday at that) into the </a:t>
            </a:r>
            <a:r>
              <a:rPr lang="en-US" baseline="0" dirty="0" err="1"/>
              <a:t>offline_db</a:t>
            </a:r>
            <a:r>
              <a:rPr lang="en-US" baseline="0" dirty="0"/>
              <a:t>.  This should take just a few minutes.</a:t>
            </a:r>
            <a:endParaRPr lang="en-US" dirty="0"/>
          </a:p>
          <a:p>
            <a:r>
              <a:rPr lang="en-US" dirty="0"/>
              <a:t>Keeping root, save,</a:t>
            </a:r>
            <a:r>
              <a:rPr lang="en-US" baseline="0" dirty="0"/>
              <a:t> and </a:t>
            </a:r>
            <a:r>
              <a:rPr lang="en-US" baseline="0" dirty="0" err="1"/>
              <a:t>offline_db</a:t>
            </a:r>
            <a:r>
              <a:rPr lang="en-US" baseline="0" dirty="0"/>
              <a:t> folders on the same volume is essential to the ability to regenerate databases routinely with minimal downtime.</a:t>
            </a:r>
          </a:p>
          <a:p>
            <a:r>
              <a:rPr lang="en-US" baseline="0" dirty="0"/>
              <a:t>We are comfortable with this procedure. It has it has been in place at large sites for many years.</a:t>
            </a: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lang="en-US" dirty="0"/>
              <a:t>Discuss that these are sample underlying commands for illustration; this is done by the refresh_P4ROOT_from_offline_db.sh script.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2009 Perforce User Conference</a:t>
            </a:r>
          </a:p>
        </p:txBody>
      </p:sp>
      <p:sp>
        <p:nvSpPr>
          <p:cNvPr id="54275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0A70F213-2BC8-4F23-A4A6-4601FFB4C0D2}" type="slidenum">
              <a:rPr lang="en-US"/>
              <a:pPr/>
              <a:t>8</a:t>
            </a:fld>
            <a:endParaRPr lang="en-US"/>
          </a:p>
        </p:txBody>
      </p:sp>
      <p:sp>
        <p:nvSpPr>
          <p:cNvPr id="54276" name="Text Box 1"/>
          <p:cNvSpPr txBox="1">
            <a:spLocks noChangeArrowheads="1"/>
          </p:cNvSpPr>
          <p:nvPr/>
        </p:nvSpPr>
        <p:spPr bwMode="auto">
          <a:xfrm>
            <a:off x="0" y="0"/>
            <a:ext cx="3287713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1800" tIns="46800" rIns="91800" bIns="46800"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000">
                <a:solidFill>
                  <a:srgbClr val="000000"/>
                </a:solidFill>
                <a:latin typeface="Arial" charset="0"/>
              </a:rPr>
              <a:t>2009 Perforce User Conference</a:t>
            </a:r>
          </a:p>
        </p:txBody>
      </p:sp>
      <p:sp>
        <p:nvSpPr>
          <p:cNvPr id="54277" name="Text Box 2"/>
          <p:cNvSpPr txBox="1">
            <a:spLocks noChangeArrowheads="1"/>
          </p:cNvSpPr>
          <p:nvPr/>
        </p:nvSpPr>
        <p:spPr bwMode="auto">
          <a:xfrm>
            <a:off x="3886200" y="8721725"/>
            <a:ext cx="2970213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1800" tIns="46800" rIns="91800" bIns="46800" anchor="b"/>
          <a:lstStyle/>
          <a:p>
            <a:pPr algn="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C418F534-0D31-40B8-9210-C6EEFC423D2A}" type="slidenum">
              <a:rPr lang="en-US" sz="1000">
                <a:solidFill>
                  <a:srgbClr val="000000"/>
                </a:solidFill>
                <a:latin typeface="Arial" charset="0"/>
              </a:rPr>
              <a:pPr algn="r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8</a:t>
            </a:fld>
            <a:endParaRPr lang="en-US" sz="10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4278" name="Text Box 3"/>
          <p:cNvSpPr txBox="1">
            <a:spLocks noChangeArrowheads="1"/>
          </p:cNvSpPr>
          <p:nvPr/>
        </p:nvSpPr>
        <p:spPr bwMode="auto">
          <a:xfrm>
            <a:off x="1135063" y="688975"/>
            <a:ext cx="4589462" cy="34417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79" name="Text Box 4"/>
          <p:cNvSpPr>
            <a:spLocks noGrp="1" noChangeArrowheads="1"/>
          </p:cNvSpPr>
          <p:nvPr>
            <p:ph type="body"/>
          </p:nvPr>
        </p:nvSpPr>
        <p:spPr>
          <a:xfrm>
            <a:off x="914400" y="4799013"/>
            <a:ext cx="5027613" cy="3748087"/>
          </a:xfrm>
          <a:noFill/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762000"/>
            <a:ext cx="8226425" cy="600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917700"/>
            <a:ext cx="8226425" cy="3746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200">
          <a:solidFill>
            <a:srgbClr val="000000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200">
          <a:solidFill>
            <a:srgbClr val="000000"/>
          </a:solidFill>
          <a:latin typeface="Arial" charset="0"/>
          <a:ea typeface="Lucida Sans Unicode" charset="-52"/>
          <a:cs typeface="Lucida Sans Unicode" charset="-52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200">
          <a:solidFill>
            <a:srgbClr val="000000"/>
          </a:solidFill>
          <a:latin typeface="Arial" charset="0"/>
          <a:ea typeface="Lucida Sans Unicode" charset="-52"/>
          <a:cs typeface="Lucida Sans Unicode" charset="-52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200">
          <a:solidFill>
            <a:srgbClr val="000000"/>
          </a:solidFill>
          <a:latin typeface="Arial" charset="0"/>
          <a:ea typeface="Lucida Sans Unicode" charset="-52"/>
          <a:cs typeface="Lucida Sans Unicode" charset="-52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200">
          <a:solidFill>
            <a:srgbClr val="000000"/>
          </a:solidFill>
          <a:latin typeface="Arial" charset="0"/>
          <a:ea typeface="Lucida Sans Unicode" charset="-52"/>
          <a:cs typeface="Lucida Sans Unicode" charset="-52"/>
        </a:defRPr>
      </a:lvl5pPr>
      <a:lvl6pPr marL="25146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200">
          <a:solidFill>
            <a:srgbClr val="000000"/>
          </a:solidFill>
          <a:latin typeface="Arial" charset="0"/>
          <a:ea typeface="Lucida Sans Unicode" charset="-52"/>
          <a:cs typeface="Lucida Sans Unicode" charset="-52"/>
        </a:defRPr>
      </a:lvl6pPr>
      <a:lvl7pPr marL="29718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200">
          <a:solidFill>
            <a:srgbClr val="000000"/>
          </a:solidFill>
          <a:latin typeface="Arial" charset="0"/>
          <a:ea typeface="Lucida Sans Unicode" charset="-52"/>
          <a:cs typeface="Lucida Sans Unicode" charset="-52"/>
        </a:defRPr>
      </a:lvl7pPr>
      <a:lvl8pPr marL="34290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200">
          <a:solidFill>
            <a:srgbClr val="000000"/>
          </a:solidFill>
          <a:latin typeface="Arial" charset="0"/>
          <a:ea typeface="Lucida Sans Unicode" charset="-52"/>
          <a:cs typeface="Lucida Sans Unicode" charset="-52"/>
        </a:defRPr>
      </a:lvl8pPr>
      <a:lvl9pPr marL="38862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200">
          <a:solidFill>
            <a:srgbClr val="000000"/>
          </a:solidFill>
          <a:latin typeface="Arial" charset="0"/>
          <a:ea typeface="Lucida Sans Unicode" charset="-52"/>
          <a:cs typeface="Lucida Sans Unicode" charset="-52"/>
        </a:defRPr>
      </a:lvl9pPr>
    </p:titleStyle>
    <p:bodyStyle>
      <a:lvl1pPr marL="342900" indent="-342900" algn="l" defTabSz="457200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/>
          <p:cNvSpPr txBox="1">
            <a:spLocks noChangeArrowheads="1"/>
          </p:cNvSpPr>
          <p:nvPr/>
        </p:nvSpPr>
        <p:spPr bwMode="auto">
          <a:xfrm>
            <a:off x="228600" y="457200"/>
            <a:ext cx="7848600" cy="160019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200" b="1" dirty="0">
                <a:solidFill>
                  <a:srgbClr val="000000"/>
                </a:solidFill>
                <a:latin typeface="Arial" charset="0"/>
              </a:rPr>
              <a:t>SDP Offline</a:t>
            </a:r>
          </a:p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200" b="1" dirty="0">
                <a:solidFill>
                  <a:srgbClr val="000000"/>
                </a:solidFill>
                <a:latin typeface="Arial" charset="0"/>
              </a:rPr>
              <a:t>Checkpoint Illustration</a:t>
            </a:r>
          </a:p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3200" b="1" dirty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14339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05000" y="2057400"/>
            <a:ext cx="5307013" cy="38703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4340" name="Picture 5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4038600" y="3886200"/>
            <a:ext cx="609600" cy="609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cxnSp>
        <p:nvCxnSpPr>
          <p:cNvPr id="14341" name="AutoShape 6"/>
          <p:cNvCxnSpPr>
            <a:cxnSpLocks noChangeShapeType="1"/>
            <a:endCxn id="14342" idx="1"/>
          </p:cNvCxnSpPr>
          <p:nvPr/>
        </p:nvCxnSpPr>
        <p:spPr bwMode="auto">
          <a:xfrm>
            <a:off x="4648200" y="4191000"/>
            <a:ext cx="457200" cy="266700"/>
          </a:xfrm>
          <a:prstGeom prst="straightConnector1">
            <a:avLst/>
          </a:prstGeom>
          <a:noFill/>
          <a:ln w="9360">
            <a:solidFill>
              <a:srgbClr val="FFFF00"/>
            </a:solidFill>
            <a:miter lim="800000"/>
            <a:headEnd/>
            <a:tailEnd type="triangle" w="med" len="med"/>
          </a:ln>
        </p:spPr>
      </p:cxn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5105400" y="4343400"/>
            <a:ext cx="1371600" cy="228600"/>
          </a:xfrm>
          <a:prstGeom prst="rect">
            <a:avLst/>
          </a:prstGeom>
          <a:solidFill>
            <a:srgbClr val="00B8FF">
              <a:alpha val="0"/>
            </a:srgbClr>
          </a:solidFill>
          <a:ln w="9360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3" name="Rectangle 8"/>
          <p:cNvSpPr>
            <a:spLocks noChangeArrowheads="1"/>
          </p:cNvSpPr>
          <p:nvPr/>
        </p:nvSpPr>
        <p:spPr bwMode="auto">
          <a:xfrm>
            <a:off x="5105400" y="3886200"/>
            <a:ext cx="1371600" cy="304800"/>
          </a:xfrm>
          <a:prstGeom prst="rect">
            <a:avLst/>
          </a:prstGeom>
          <a:solidFill>
            <a:srgbClr val="00B8FF">
              <a:alpha val="0"/>
            </a:srgbClr>
          </a:solidFill>
          <a:ln w="9360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4344" name="AutoShape 9"/>
          <p:cNvCxnSpPr>
            <a:cxnSpLocks noChangeShapeType="1"/>
            <a:endCxn id="14343" idx="1"/>
          </p:cNvCxnSpPr>
          <p:nvPr/>
        </p:nvCxnSpPr>
        <p:spPr bwMode="auto">
          <a:xfrm flipV="1">
            <a:off x="4648200" y="4037013"/>
            <a:ext cx="457200" cy="152400"/>
          </a:xfrm>
          <a:prstGeom prst="straightConnector1">
            <a:avLst/>
          </a:prstGeom>
          <a:noFill/>
          <a:ln w="9360">
            <a:solidFill>
              <a:srgbClr val="FFFF00"/>
            </a:solidFill>
            <a:miter lim="800000"/>
            <a:headEnd/>
            <a:tailEnd type="triangle" w="med" len="med"/>
          </a:ln>
        </p:spPr>
      </p:cxnSp>
      <p:sp>
        <p:nvSpPr>
          <p:cNvPr id="14345" name="TextBox 10"/>
          <p:cNvSpPr txBox="1">
            <a:spLocks noChangeArrowheads="1"/>
          </p:cNvSpPr>
          <p:nvPr/>
        </p:nvSpPr>
        <p:spPr bwMode="auto">
          <a:xfrm>
            <a:off x="0" y="6488113"/>
            <a:ext cx="4419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000000"/>
                </a:solidFill>
              </a:rPr>
              <a:t>Document Version 2022.1 (14 June, 2022)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Text Box 1"/>
          <p:cNvSpPr txBox="1">
            <a:spLocks noChangeArrowheads="1"/>
          </p:cNvSpPr>
          <p:nvPr/>
        </p:nvSpPr>
        <p:spPr bwMode="auto">
          <a:xfrm>
            <a:off x="457200" y="474615"/>
            <a:ext cx="8228013" cy="601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200" dirty="0">
                <a:solidFill>
                  <a:srgbClr val="000000"/>
                </a:solidFill>
                <a:latin typeface="Arial" charset="0"/>
              </a:rPr>
              <a:t>SDP Physical Layout</a:t>
            </a:r>
          </a:p>
        </p:txBody>
      </p:sp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457200" y="1171528"/>
            <a:ext cx="4876800" cy="2362200"/>
          </a:xfrm>
          <a:prstGeom prst="rect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txBody>
          <a:bodyPr lIns="90000" tIns="46800" rIns="90000" bIns="46800"/>
          <a:lstStyle/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charset="0"/>
              </a:rPr>
              <a:t>/</a:t>
            </a:r>
            <a:r>
              <a:rPr lang="en-US" sz="1800" b="1" dirty="0" err="1">
                <a:solidFill>
                  <a:srgbClr val="FF0000"/>
                </a:solidFill>
                <a:latin typeface="Courier New" charset="0"/>
              </a:rPr>
              <a:t>hxdepots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/p4/acme/checkpoints</a:t>
            </a: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charset="0"/>
              </a:rPr>
              <a:t>/</a:t>
            </a:r>
            <a:r>
              <a:rPr lang="en-US" sz="1800" b="1" dirty="0" err="1">
                <a:solidFill>
                  <a:srgbClr val="FF0000"/>
                </a:solidFill>
                <a:latin typeface="Courier New" charset="0"/>
              </a:rPr>
              <a:t>hxdepots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/p4/acme/depots</a:t>
            </a: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charset="0"/>
              </a:rPr>
              <a:t>/</a:t>
            </a:r>
            <a:r>
              <a:rPr lang="en-US" sz="1800" b="1" dirty="0" err="1">
                <a:solidFill>
                  <a:srgbClr val="FF0000"/>
                </a:solidFill>
                <a:latin typeface="Courier New" charset="0"/>
              </a:rPr>
              <a:t>hxdepots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/p4/common</a:t>
            </a: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endParaRPr lang="en-US" sz="2000" b="1" dirty="0">
              <a:solidFill>
                <a:srgbClr val="000000"/>
              </a:solidFill>
              <a:latin typeface="+mj-lt"/>
            </a:endParaRPr>
          </a:p>
          <a:p>
            <a:pPr algn="ctr"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2000" b="1" dirty="0">
                <a:solidFill>
                  <a:srgbClr val="000000"/>
                </a:solidFill>
                <a:latin typeface="+mj-lt"/>
              </a:rPr>
              <a:t>Backup This Volume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457199" y="3533728"/>
            <a:ext cx="4876801" cy="1586055"/>
          </a:xfrm>
          <a:prstGeom prst="rect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b="1" dirty="0">
                <a:solidFill>
                  <a:srgbClr val="000000"/>
                </a:solidFill>
                <a:latin typeface="Courier New" charset="0"/>
              </a:rPr>
              <a:t>/</a:t>
            </a:r>
            <a:r>
              <a:rPr lang="en-US" sz="1800" b="1" dirty="0" err="1">
                <a:solidFill>
                  <a:srgbClr val="000000"/>
                </a:solidFill>
                <a:latin typeface="Courier New" charset="0"/>
              </a:rPr>
              <a:t>hxmetadata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/p4/acme/db1</a:t>
            </a: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b="1" dirty="0">
                <a:solidFill>
                  <a:srgbClr val="000000"/>
                </a:solidFill>
                <a:latin typeface="Courier New" charset="0"/>
              </a:rPr>
              <a:t>/</a:t>
            </a:r>
            <a:r>
              <a:rPr lang="en-US" sz="1800" b="1" dirty="0" err="1">
                <a:solidFill>
                  <a:srgbClr val="000000"/>
                </a:solidFill>
                <a:latin typeface="Courier New" charset="0"/>
              </a:rPr>
              <a:t>hxmetadata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/p4/acme/db2</a:t>
            </a:r>
          </a:p>
          <a:p>
            <a:pPr algn="ctr"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600" b="1" dirty="0">
                <a:solidFill>
                  <a:srgbClr val="000000"/>
                </a:solidFill>
              </a:rPr>
              <a:t>Do NOT backup metadata directly</a:t>
            </a: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endParaRPr lang="en-US" sz="1800" dirty="0">
              <a:solidFill>
                <a:srgbClr val="000000"/>
              </a:solidFill>
              <a:latin typeface="Courier New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457200" y="5119783"/>
            <a:ext cx="4876800" cy="823817"/>
          </a:xfrm>
          <a:prstGeom prst="rect">
            <a:avLst/>
          </a:prstGeom>
          <a:noFill/>
          <a:ln w="9525">
            <a:solidFill>
              <a:schemeClr val="accent1">
                <a:lumMod val="50000"/>
              </a:schemeClr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b="1" dirty="0">
                <a:solidFill>
                  <a:srgbClr val="FFC000"/>
                </a:solidFill>
                <a:latin typeface="Courier New" charset="0"/>
              </a:rPr>
              <a:t>/</a:t>
            </a:r>
            <a:r>
              <a:rPr lang="en-US" sz="1800" b="1" dirty="0" err="1">
                <a:solidFill>
                  <a:srgbClr val="FFC000"/>
                </a:solidFill>
                <a:latin typeface="Courier New" charset="0"/>
              </a:rPr>
              <a:t>hxlogs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/p4/acme/logs (journal)</a:t>
            </a: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600" b="1" dirty="0">
                <a:solidFill>
                  <a:srgbClr val="000000"/>
                </a:solidFill>
                <a:ea typeface="Times New Roman" charset="0"/>
                <a:cs typeface="Times New Roman" charset="0"/>
              </a:rPr>
              <a:t>Backup optional (Exclude Active Journal)</a:t>
            </a:r>
            <a:endParaRPr lang="en-US" sz="1600" dirty="0">
              <a:solidFill>
                <a:srgbClr val="000000"/>
              </a:solidFill>
              <a:ea typeface="Times New Roman" charset="0"/>
              <a:cs typeface="Times New Roman" charset="0"/>
            </a:endParaRP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 </a:t>
            </a:r>
          </a:p>
        </p:txBody>
      </p:sp>
      <p:cxnSp>
        <p:nvCxnSpPr>
          <p:cNvPr id="10" name="Elbow Connector 9"/>
          <p:cNvCxnSpPr>
            <a:cxnSpLocks noChangeShapeType="1"/>
            <a:stCxn id="8194" idx="3"/>
            <a:endCxn id="4" idx="2"/>
          </p:cNvCxnSpPr>
          <p:nvPr/>
        </p:nvCxnSpPr>
        <p:spPr bwMode="auto">
          <a:xfrm>
            <a:off x="5334000" y="2352628"/>
            <a:ext cx="1066800" cy="78167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2" name="Elbow Connector 11"/>
          <p:cNvCxnSpPr>
            <a:cxnSpLocks noChangeShapeType="1"/>
            <a:stCxn id="7" idx="3"/>
            <a:endCxn id="5" idx="2"/>
          </p:cNvCxnSpPr>
          <p:nvPr/>
        </p:nvCxnSpPr>
        <p:spPr bwMode="auto">
          <a:xfrm flipV="1">
            <a:off x="5334000" y="3630263"/>
            <a:ext cx="1066800" cy="696493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5" name="Elbow Connector 14"/>
          <p:cNvCxnSpPr>
            <a:cxnSpLocks noChangeShapeType="1"/>
            <a:stCxn id="8" idx="3"/>
            <a:endCxn id="6" idx="2"/>
          </p:cNvCxnSpPr>
          <p:nvPr/>
        </p:nvCxnSpPr>
        <p:spPr bwMode="auto">
          <a:xfrm flipV="1">
            <a:off x="5334000" y="4792290"/>
            <a:ext cx="1066800" cy="739402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27" name="Text Box 2"/>
          <p:cNvSpPr txBox="1">
            <a:spLocks noChangeArrowheads="1"/>
          </p:cNvSpPr>
          <p:nvPr/>
        </p:nvSpPr>
        <p:spPr bwMode="auto">
          <a:xfrm>
            <a:off x="457200" y="5943599"/>
            <a:ext cx="4876800" cy="772437"/>
          </a:xfrm>
          <a:prstGeom prst="rect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b="1" dirty="0">
                <a:solidFill>
                  <a:schemeClr val="bg2"/>
                </a:solidFill>
                <a:latin typeface="Courier New" charset="0"/>
              </a:rPr>
              <a:t>/p4   </a:t>
            </a:r>
            <a:r>
              <a:rPr lang="en-US" sz="1800" b="1" dirty="0">
                <a:solidFill>
                  <a:srgbClr val="000000"/>
                </a:solidFill>
              </a:rPr>
              <a:t>Contains </a:t>
            </a:r>
            <a:r>
              <a:rPr lang="en-US" sz="1800" b="1" dirty="0" err="1">
                <a:solidFill>
                  <a:srgbClr val="000000"/>
                </a:solidFill>
              </a:rPr>
              <a:t>symlinks</a:t>
            </a:r>
            <a:endParaRPr lang="en-US" sz="1800" b="1" dirty="0">
              <a:solidFill>
                <a:srgbClr val="000000"/>
              </a:solidFill>
            </a:endParaRP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b="1" dirty="0">
                <a:solidFill>
                  <a:schemeClr val="bg2"/>
                </a:solidFill>
                <a:latin typeface="Courier New" charset="0"/>
              </a:rPr>
              <a:t>/p4/acme/bin, /p4/acme/.p4tickets</a:t>
            </a: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 </a:t>
            </a:r>
          </a:p>
        </p:txBody>
      </p:sp>
      <p:cxnSp>
        <p:nvCxnSpPr>
          <p:cNvPr id="29" name="Elbow Connector 28"/>
          <p:cNvCxnSpPr>
            <a:cxnSpLocks noChangeShapeType="1"/>
            <a:stCxn id="27" idx="3"/>
            <a:endCxn id="28" idx="2"/>
          </p:cNvCxnSpPr>
          <p:nvPr/>
        </p:nvCxnSpPr>
        <p:spPr bwMode="auto">
          <a:xfrm flipV="1">
            <a:off x="5334000" y="5727706"/>
            <a:ext cx="1066800" cy="602112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28" name="Can 27"/>
          <p:cNvSpPr>
            <a:spLocks noChangeArrowheads="1"/>
          </p:cNvSpPr>
          <p:nvPr/>
        </p:nvSpPr>
        <p:spPr bwMode="auto">
          <a:xfrm>
            <a:off x="6400800" y="5232406"/>
            <a:ext cx="2438400" cy="990600"/>
          </a:xfrm>
          <a:prstGeom prst="can">
            <a:avLst>
              <a:gd name="adj" fmla="val 37000"/>
            </a:avLst>
          </a:prstGeom>
          <a:solidFill>
            <a:srgbClr val="00B8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/       (OS root)</a:t>
            </a:r>
          </a:p>
        </p:txBody>
      </p:sp>
      <p:sp>
        <p:nvSpPr>
          <p:cNvPr id="6" name="Can 5"/>
          <p:cNvSpPr>
            <a:spLocks noChangeArrowheads="1"/>
          </p:cNvSpPr>
          <p:nvPr/>
        </p:nvSpPr>
        <p:spPr bwMode="auto">
          <a:xfrm>
            <a:off x="6400800" y="3977569"/>
            <a:ext cx="2438400" cy="1629441"/>
          </a:xfrm>
          <a:prstGeom prst="can">
            <a:avLst>
              <a:gd name="adj" fmla="val 25000"/>
            </a:avLst>
          </a:prstGeom>
          <a:solidFill>
            <a:srgbClr val="00B8FF"/>
          </a:solidFill>
          <a:ln w="9525">
            <a:solidFill>
              <a:schemeClr val="accent1">
                <a:lumMod val="50000"/>
              </a:schemeClr>
            </a:solidFill>
            <a:round/>
            <a:headEnd/>
            <a:tailEnd/>
          </a:ln>
        </p:spPr>
        <p:txBody>
          <a:bodyPr/>
          <a:lstStyle/>
          <a:p>
            <a:r>
              <a:rPr lang="en-US" b="1" dirty="0">
                <a:solidFill>
                  <a:srgbClr val="FFC000"/>
                </a:solidFill>
              </a:rPr>
              <a:t>/</a:t>
            </a:r>
            <a:r>
              <a:rPr lang="en-US" b="1" dirty="0" err="1">
                <a:solidFill>
                  <a:srgbClr val="FFC000"/>
                </a:solidFill>
              </a:rPr>
              <a:t>hxlogs</a:t>
            </a:r>
            <a:endParaRPr lang="en-US" b="1" dirty="0">
              <a:solidFill>
                <a:srgbClr val="FFC000"/>
              </a:solidFill>
            </a:endParaRPr>
          </a:p>
          <a:p>
            <a:pPr algn="ctr"/>
            <a:r>
              <a:rPr lang="en-US" sz="1800" b="1" dirty="0">
                <a:solidFill>
                  <a:srgbClr val="000000"/>
                </a:solidFill>
              </a:rPr>
              <a:t>Active Journal, various logs</a:t>
            </a:r>
            <a:endParaRPr lang="en-US" sz="1800" b="1" dirty="0">
              <a:solidFill>
                <a:srgbClr val="FF0000"/>
              </a:solidFill>
            </a:endParaRPr>
          </a:p>
          <a:p>
            <a:endParaRPr lang="en-US" b="1" dirty="0">
              <a:solidFill>
                <a:srgbClr val="FFC000"/>
              </a:solidFill>
            </a:endParaRPr>
          </a:p>
        </p:txBody>
      </p:sp>
      <p:sp>
        <p:nvSpPr>
          <p:cNvPr id="5" name="Can 4"/>
          <p:cNvSpPr>
            <a:spLocks noChangeArrowheads="1"/>
          </p:cNvSpPr>
          <p:nvPr/>
        </p:nvSpPr>
        <p:spPr bwMode="auto">
          <a:xfrm>
            <a:off x="6400800" y="2860116"/>
            <a:ext cx="2438400" cy="1540294"/>
          </a:xfrm>
          <a:prstGeom prst="can">
            <a:avLst>
              <a:gd name="adj" fmla="val 30618"/>
            </a:avLst>
          </a:prstGeom>
          <a:solidFill>
            <a:srgbClr val="00B8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/</a:t>
            </a:r>
            <a:r>
              <a:rPr lang="en-US" b="1" dirty="0" err="1">
                <a:solidFill>
                  <a:srgbClr val="002060"/>
                </a:solidFill>
              </a:rPr>
              <a:t>hxmetadata</a:t>
            </a:r>
            <a:r>
              <a:rPr lang="en-US" b="1" dirty="0">
                <a:solidFill>
                  <a:srgbClr val="002060"/>
                </a:solidFill>
              </a:rPr>
              <a:t>[N]</a:t>
            </a:r>
          </a:p>
          <a:p>
            <a:r>
              <a:rPr lang="en-US" sz="1800" b="1" dirty="0">
                <a:solidFill>
                  <a:srgbClr val="000000"/>
                </a:solidFill>
              </a:rPr>
              <a:t>Live &amp; Offline db.*</a:t>
            </a:r>
          </a:p>
        </p:txBody>
      </p:sp>
      <p:sp>
        <p:nvSpPr>
          <p:cNvPr id="4" name="Can 3"/>
          <p:cNvSpPr>
            <a:spLocks noChangeArrowheads="1"/>
          </p:cNvSpPr>
          <p:nvPr/>
        </p:nvSpPr>
        <p:spPr bwMode="auto">
          <a:xfrm>
            <a:off x="6400800" y="1516394"/>
            <a:ext cx="2438400" cy="1828801"/>
          </a:xfrm>
          <a:prstGeom prst="can">
            <a:avLst>
              <a:gd name="adj" fmla="val 25000"/>
            </a:avLst>
          </a:prstGeom>
          <a:solidFill>
            <a:srgbClr val="00B8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/</a:t>
            </a:r>
            <a:r>
              <a:rPr lang="en-US" b="1" dirty="0" err="1">
                <a:solidFill>
                  <a:srgbClr val="FF0000"/>
                </a:solidFill>
              </a:rPr>
              <a:t>hxdepots</a:t>
            </a:r>
            <a:r>
              <a:rPr lang="en-US" b="1" dirty="0">
                <a:solidFill>
                  <a:srgbClr val="FF0000"/>
                </a:solidFill>
              </a:rPr>
              <a:t>[-N] </a:t>
            </a:r>
          </a:p>
          <a:p>
            <a:pPr algn="ctr"/>
            <a:r>
              <a:rPr lang="en-US" sz="1800" b="1" dirty="0">
                <a:solidFill>
                  <a:srgbClr val="000000"/>
                </a:solidFill>
              </a:rPr>
              <a:t>Versioned files, checkpoints, rotated journals</a:t>
            </a:r>
            <a:endParaRPr lang="en-US" sz="1800" b="1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163549" y="6346705"/>
            <a:ext cx="2599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FFC000"/>
                </a:solidFill>
              </a:rPr>
              <a:t>Animation Complete </a:t>
            </a:r>
            <a:r>
              <a:rPr lang="en-US" sz="1800" dirty="0">
                <a:solidFill>
                  <a:srgbClr val="FFC000"/>
                </a:solidFill>
                <a:sym typeface="Wingdings" panose="05000000000000000000" pitchFamily="2" charset="2"/>
              </a:rPr>
              <a:t></a:t>
            </a:r>
            <a:endParaRPr lang="en-US" sz="1800" dirty="0">
              <a:solidFill>
                <a:srgbClr val="FFC000"/>
              </a:solidFill>
            </a:endParaRPr>
          </a:p>
        </p:txBody>
      </p:sp>
      <p:sp>
        <p:nvSpPr>
          <p:cNvPr id="21" name="5-Point Star 20"/>
          <p:cNvSpPr/>
          <p:nvPr/>
        </p:nvSpPr>
        <p:spPr bwMode="auto">
          <a:xfrm>
            <a:off x="8456613" y="6258837"/>
            <a:ext cx="457200" cy="457200"/>
          </a:xfrm>
          <a:prstGeom prst="star5">
            <a:avLst/>
          </a:prstGeom>
          <a:solidFill>
            <a:srgbClr val="FFC000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1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1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1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1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1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1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1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1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animBg="1"/>
      <p:bldP spid="7" grpId="0" animBg="1"/>
      <p:bldP spid="8" grpId="0" animBg="1"/>
      <p:bldP spid="27" grpId="0" animBg="1"/>
      <p:bldP spid="28" grpId="0" animBg="1"/>
      <p:bldP spid="6" grpId="0" animBg="1"/>
      <p:bldP spid="5" grpId="0" animBg="1"/>
      <p:bldP spid="4" grpId="0" animBg="1"/>
      <p:bldP spid="2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1"/>
          <p:cNvSpPr txBox="1">
            <a:spLocks noChangeArrowheads="1"/>
          </p:cNvSpPr>
          <p:nvPr/>
        </p:nvSpPr>
        <p:spPr bwMode="auto">
          <a:xfrm>
            <a:off x="304800" y="609600"/>
            <a:ext cx="8458200" cy="601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200" dirty="0">
                <a:solidFill>
                  <a:srgbClr val="000000"/>
                </a:solidFill>
                <a:latin typeface="Arial" charset="0"/>
              </a:rPr>
              <a:t>SDP Logical Layout (symlinks)</a:t>
            </a:r>
          </a:p>
        </p:txBody>
      </p:sp>
      <p:sp>
        <p:nvSpPr>
          <p:cNvPr id="30723" name="Text Box 2"/>
          <p:cNvSpPr txBox="1">
            <a:spLocks noChangeArrowheads="1"/>
          </p:cNvSpPr>
          <p:nvPr/>
        </p:nvSpPr>
        <p:spPr bwMode="auto">
          <a:xfrm>
            <a:off x="4114800" y="1447800"/>
            <a:ext cx="4870704" cy="1591977"/>
          </a:xfrm>
          <a:prstGeom prst="rect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dirty="0">
                <a:solidFill>
                  <a:srgbClr val="008000"/>
                </a:solidFill>
                <a:latin typeface="Courier New" charset="0"/>
              </a:rPr>
              <a:t> /</a:t>
            </a:r>
            <a:r>
              <a:rPr lang="en-US" sz="1800" dirty="0" err="1">
                <a:solidFill>
                  <a:srgbClr val="008000"/>
                </a:solidFill>
                <a:latin typeface="Courier New" charset="0"/>
              </a:rPr>
              <a:t>hxdepots</a:t>
            </a:r>
            <a:r>
              <a:rPr lang="en-US" sz="1800" dirty="0">
                <a:solidFill>
                  <a:srgbClr val="008000"/>
                </a:solidFill>
                <a:latin typeface="Courier New" charset="0"/>
              </a:rPr>
              <a:t>/p4/acme/checkpoints</a:t>
            </a: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dirty="0">
                <a:solidFill>
                  <a:srgbClr val="008000"/>
                </a:solidFill>
                <a:latin typeface="Courier New" charset="0"/>
              </a:rPr>
              <a:t> /</a:t>
            </a:r>
            <a:r>
              <a:rPr lang="en-US" sz="1800" dirty="0" err="1">
                <a:solidFill>
                  <a:srgbClr val="008000"/>
                </a:solidFill>
                <a:latin typeface="Courier New" charset="0"/>
              </a:rPr>
              <a:t>hxdepots</a:t>
            </a:r>
            <a:r>
              <a:rPr lang="en-US" sz="1800" dirty="0">
                <a:solidFill>
                  <a:srgbClr val="008000"/>
                </a:solidFill>
                <a:latin typeface="Courier New" charset="0"/>
              </a:rPr>
              <a:t>/p4/acme/depots</a:t>
            </a: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dirty="0">
                <a:solidFill>
                  <a:srgbClr val="008000"/>
                </a:solidFill>
                <a:latin typeface="Courier New" charset="0"/>
              </a:rPr>
              <a:t> /</a:t>
            </a:r>
            <a:r>
              <a:rPr lang="en-US" sz="1800" dirty="0" err="1">
                <a:solidFill>
                  <a:srgbClr val="008000"/>
                </a:solidFill>
                <a:latin typeface="Courier New" charset="0"/>
              </a:rPr>
              <a:t>hxdepots</a:t>
            </a:r>
            <a:r>
              <a:rPr lang="en-US" sz="1800" dirty="0">
                <a:solidFill>
                  <a:srgbClr val="008000"/>
                </a:solidFill>
                <a:latin typeface="Courier New" charset="0"/>
              </a:rPr>
              <a:t>/p4/common</a:t>
            </a: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dirty="0">
                <a:solidFill>
                  <a:srgbClr val="008000"/>
                </a:solidFill>
                <a:latin typeface="Courier New" charset="0"/>
              </a:rPr>
              <a:t>Can have additional /</a:t>
            </a:r>
            <a:r>
              <a:rPr lang="en-US" sz="1800" dirty="0" err="1">
                <a:solidFill>
                  <a:srgbClr val="008000"/>
                </a:solidFill>
                <a:latin typeface="Courier New" charset="0"/>
              </a:rPr>
              <a:t>hxdepots</a:t>
            </a:r>
            <a:r>
              <a:rPr lang="en-US" sz="1800" dirty="0">
                <a:solidFill>
                  <a:srgbClr val="008000"/>
                </a:solidFill>
                <a:latin typeface="Courier New" charset="0"/>
              </a:rPr>
              <a:t>-N</a:t>
            </a: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endParaRPr lang="en-US" sz="1800" dirty="0">
              <a:solidFill>
                <a:srgbClr val="008000"/>
              </a:solidFill>
              <a:latin typeface="Courier New" charset="0"/>
            </a:endParaRPr>
          </a:p>
        </p:txBody>
      </p:sp>
      <p:sp>
        <p:nvSpPr>
          <p:cNvPr id="30724" name="Text Box 2"/>
          <p:cNvSpPr txBox="1">
            <a:spLocks noChangeArrowheads="1"/>
          </p:cNvSpPr>
          <p:nvPr/>
        </p:nvSpPr>
        <p:spPr bwMode="auto">
          <a:xfrm>
            <a:off x="4114800" y="3039776"/>
            <a:ext cx="4870704" cy="1578264"/>
          </a:xfrm>
          <a:prstGeom prst="rect">
            <a:avLst/>
          </a:prstGeom>
          <a:noFill/>
          <a:ln w="9525">
            <a:solidFill>
              <a:srgbClr val="3366FF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dirty="0">
                <a:solidFill>
                  <a:srgbClr val="3366FF"/>
                </a:solidFill>
                <a:latin typeface="Courier New" charset="0"/>
              </a:rPr>
              <a:t> </a:t>
            </a:r>
            <a:r>
              <a:rPr lang="en-US" sz="1800" dirty="0">
                <a:solidFill>
                  <a:srgbClr val="0070C0"/>
                </a:solidFill>
                <a:latin typeface="Courier New" charset="0"/>
              </a:rPr>
              <a:t>/</a:t>
            </a:r>
            <a:r>
              <a:rPr lang="en-US" sz="1800" dirty="0" err="1">
                <a:solidFill>
                  <a:srgbClr val="0070C0"/>
                </a:solidFill>
                <a:latin typeface="Courier New" charset="0"/>
              </a:rPr>
              <a:t>hxmetadata</a:t>
            </a:r>
            <a:r>
              <a:rPr lang="en-US" sz="1800" dirty="0">
                <a:solidFill>
                  <a:srgbClr val="0070C0"/>
                </a:solidFill>
                <a:latin typeface="Courier New" charset="0"/>
              </a:rPr>
              <a:t>/p4/acme/db1 (or db2)</a:t>
            </a: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dirty="0">
                <a:solidFill>
                  <a:srgbClr val="0070C0"/>
                </a:solidFill>
                <a:latin typeface="Courier New" charset="0"/>
              </a:rPr>
              <a:t> /</a:t>
            </a:r>
            <a:r>
              <a:rPr lang="en-US" sz="1800" dirty="0" err="1">
                <a:solidFill>
                  <a:srgbClr val="0070C0"/>
                </a:solidFill>
                <a:latin typeface="Courier New" charset="0"/>
              </a:rPr>
              <a:t>hxmetadata</a:t>
            </a:r>
            <a:r>
              <a:rPr lang="en-US" sz="1800" dirty="0">
                <a:solidFill>
                  <a:srgbClr val="0070C0"/>
                </a:solidFill>
                <a:latin typeface="Courier New" charset="0"/>
              </a:rPr>
              <a:t>/p4/acme/db2 (or db1)</a:t>
            </a: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dirty="0">
                <a:solidFill>
                  <a:srgbClr val="0070C0"/>
                </a:solidFill>
                <a:latin typeface="Courier New" charset="0"/>
              </a:rPr>
              <a:t> db.*, </a:t>
            </a:r>
            <a:r>
              <a:rPr lang="en-US" sz="1800" dirty="0" err="1">
                <a:solidFill>
                  <a:srgbClr val="0070C0"/>
                </a:solidFill>
                <a:latin typeface="Courier New" charset="0"/>
              </a:rPr>
              <a:t>server.id</a:t>
            </a:r>
            <a:r>
              <a:rPr lang="en-US" sz="1800" dirty="0">
                <a:solidFill>
                  <a:srgbClr val="0070C0"/>
                </a:solidFill>
                <a:latin typeface="Courier New" charset="0"/>
              </a:rPr>
              <a:t>, license, state.*</a:t>
            </a: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dirty="0">
                <a:solidFill>
                  <a:srgbClr val="0070C0"/>
                </a:solidFill>
                <a:latin typeface="Courier New" charset="0"/>
              </a:rPr>
              <a:t>Can have multiple /</a:t>
            </a:r>
            <a:r>
              <a:rPr lang="en-US" sz="1800" dirty="0" err="1">
                <a:solidFill>
                  <a:srgbClr val="0070C0"/>
                </a:solidFill>
                <a:latin typeface="Courier New" charset="0"/>
              </a:rPr>
              <a:t>hxmetadataN</a:t>
            </a:r>
            <a:endParaRPr lang="en-US" sz="1800" dirty="0">
              <a:solidFill>
                <a:srgbClr val="0070C0"/>
              </a:solidFill>
              <a:latin typeface="Courier New" charset="0"/>
            </a:endParaRP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endParaRPr lang="en-US" sz="1800" dirty="0">
              <a:solidFill>
                <a:srgbClr val="3366FF"/>
              </a:solidFill>
              <a:latin typeface="Courier New" charset="0"/>
            </a:endParaRPr>
          </a:p>
        </p:txBody>
      </p:sp>
      <p:sp>
        <p:nvSpPr>
          <p:cNvPr id="30725" name="Text Box 2"/>
          <p:cNvSpPr txBox="1">
            <a:spLocks noChangeArrowheads="1"/>
          </p:cNvSpPr>
          <p:nvPr/>
        </p:nvSpPr>
        <p:spPr bwMode="auto">
          <a:xfrm>
            <a:off x="4111752" y="4618040"/>
            <a:ext cx="4873752" cy="1465771"/>
          </a:xfrm>
          <a:prstGeom prst="rect">
            <a:avLst/>
          </a:prstGeom>
          <a:noFill/>
          <a:ln w="9525">
            <a:solidFill>
              <a:srgbClr val="FF6600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dirty="0">
                <a:solidFill>
                  <a:srgbClr val="FF6600"/>
                </a:solidFill>
                <a:latin typeface="Courier New" charset="0"/>
              </a:rPr>
              <a:t> /</a:t>
            </a:r>
            <a:r>
              <a:rPr lang="en-US" sz="1800" dirty="0" err="1">
                <a:solidFill>
                  <a:srgbClr val="FF6600"/>
                </a:solidFill>
                <a:latin typeface="Courier New" charset="0"/>
              </a:rPr>
              <a:t>hxlogs</a:t>
            </a:r>
            <a:r>
              <a:rPr lang="en-US" sz="1800" dirty="0">
                <a:solidFill>
                  <a:srgbClr val="FF6600"/>
                </a:solidFill>
                <a:latin typeface="Courier New" charset="0"/>
              </a:rPr>
              <a:t>/p4/acme/logs</a:t>
            </a: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dirty="0">
                <a:solidFill>
                  <a:srgbClr val="FF6600"/>
                </a:solidFill>
                <a:latin typeface="Courier New" charset="0"/>
              </a:rPr>
              <a:t>    </a:t>
            </a:r>
            <a:r>
              <a:rPr lang="en-US" sz="1800" b="1" dirty="0">
                <a:solidFill>
                  <a:srgbClr val="FF6600"/>
                </a:solidFill>
                <a:latin typeface="Courier New" charset="0"/>
              </a:rPr>
              <a:t>journal, log</a:t>
            </a:r>
            <a:endParaRPr lang="en-US" sz="1800" dirty="0">
              <a:solidFill>
                <a:srgbClr val="FF6600"/>
              </a:solidFill>
              <a:latin typeface="Courier New" charset="0"/>
            </a:endParaRP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dirty="0">
                <a:solidFill>
                  <a:srgbClr val="FF6600"/>
                </a:solidFill>
                <a:latin typeface="Courier New" charset="0"/>
              </a:rPr>
              <a:t> /</a:t>
            </a:r>
            <a:r>
              <a:rPr lang="en-US" sz="1800" dirty="0" err="1">
                <a:solidFill>
                  <a:srgbClr val="FF6600"/>
                </a:solidFill>
                <a:latin typeface="Courier New" charset="0"/>
              </a:rPr>
              <a:t>hxlogs</a:t>
            </a:r>
            <a:r>
              <a:rPr lang="en-US" sz="1800" dirty="0">
                <a:solidFill>
                  <a:srgbClr val="FF6600"/>
                </a:solidFill>
                <a:latin typeface="Courier New" charset="0"/>
              </a:rPr>
              <a:t>/p4/acme/</a:t>
            </a:r>
            <a:r>
              <a:rPr lang="en-US" sz="1800" dirty="0" err="1">
                <a:solidFill>
                  <a:srgbClr val="FF6600"/>
                </a:solidFill>
                <a:latin typeface="Courier New" charset="0"/>
              </a:rPr>
              <a:t>tmp</a:t>
            </a:r>
            <a:endParaRPr lang="en-US" sz="1800" dirty="0">
              <a:solidFill>
                <a:srgbClr val="FF6600"/>
              </a:solidFill>
              <a:latin typeface="Courier New" charset="0"/>
            </a:endParaRP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dirty="0">
                <a:solidFill>
                  <a:srgbClr val="FF6600"/>
                </a:solidFill>
                <a:latin typeface="Courier New" charset="0"/>
              </a:rPr>
              <a:t>  </a:t>
            </a:r>
            <a:endParaRPr lang="en-US" sz="1800" b="1" dirty="0">
              <a:solidFill>
                <a:srgbClr val="FF6600"/>
              </a:solidFill>
              <a:latin typeface="Courier New" charset="0"/>
            </a:endParaRP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 </a:t>
            </a:r>
          </a:p>
        </p:txBody>
      </p:sp>
      <p:sp>
        <p:nvSpPr>
          <p:cNvPr id="30726" name="Text Box 2"/>
          <p:cNvSpPr txBox="1">
            <a:spLocks noChangeArrowheads="1"/>
          </p:cNvSpPr>
          <p:nvPr/>
        </p:nvSpPr>
        <p:spPr bwMode="auto">
          <a:xfrm>
            <a:off x="533400" y="1447800"/>
            <a:ext cx="3276600" cy="3733513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/p4/acme</a:t>
            </a:r>
            <a:r>
              <a:rPr lang="en-US" sz="1800" dirty="0">
                <a:solidFill>
                  <a:srgbClr val="008000"/>
                </a:solidFill>
                <a:latin typeface="Courier New" charset="0"/>
              </a:rPr>
              <a:t>/</a:t>
            </a:r>
            <a:endParaRPr lang="en-US" sz="1800" dirty="0">
              <a:solidFill>
                <a:srgbClr val="000000"/>
              </a:solidFill>
              <a:latin typeface="Courier New" charset="0"/>
            </a:endParaRP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	</a:t>
            </a:r>
            <a:r>
              <a:rPr lang="en-US" sz="1800" dirty="0">
                <a:solidFill>
                  <a:srgbClr val="008000"/>
                </a:solidFill>
                <a:latin typeface="Courier New" charset="0"/>
              </a:rPr>
              <a:t>checkpoints</a:t>
            </a: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dirty="0">
                <a:solidFill>
                  <a:srgbClr val="008000"/>
                </a:solidFill>
                <a:latin typeface="Courier New" charset="0"/>
              </a:rPr>
              <a:t>	depots</a:t>
            </a: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dirty="0">
                <a:solidFill>
                  <a:srgbClr val="008000"/>
                </a:solidFill>
                <a:latin typeface="Courier New" charset="0"/>
              </a:rPr>
              <a:t>	</a:t>
            </a: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   </a:t>
            </a:r>
            <a:r>
              <a:rPr lang="en-US" sz="1800" dirty="0">
                <a:solidFill>
                  <a:srgbClr val="0070C0"/>
                </a:solidFill>
                <a:latin typeface="Courier New" charset="0"/>
              </a:rPr>
              <a:t>root</a:t>
            </a: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dirty="0">
                <a:solidFill>
                  <a:schemeClr val="accent2"/>
                </a:solidFill>
                <a:latin typeface="Courier New" charset="0"/>
              </a:rPr>
              <a:t>   </a:t>
            </a:r>
            <a:r>
              <a:rPr lang="en-US" sz="1800" dirty="0" err="1">
                <a:solidFill>
                  <a:srgbClr val="0070C0"/>
                </a:solidFill>
                <a:latin typeface="Courier New" charset="0"/>
              </a:rPr>
              <a:t>offline_db</a:t>
            </a:r>
            <a:endParaRPr lang="en-US" sz="1800" dirty="0">
              <a:solidFill>
                <a:srgbClr val="0070C0"/>
              </a:solidFill>
              <a:latin typeface="Courier New" charset="0"/>
            </a:endParaRP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dirty="0">
                <a:solidFill>
                  <a:srgbClr val="FF6600"/>
                </a:solidFill>
                <a:latin typeface="Courier New" charset="0"/>
              </a:rPr>
              <a:t>   logs</a:t>
            </a: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dirty="0">
                <a:solidFill>
                  <a:srgbClr val="FF6600"/>
                </a:solidFill>
                <a:latin typeface="Courier New" charset="0"/>
              </a:rPr>
              <a:t>   </a:t>
            </a:r>
            <a:r>
              <a:rPr lang="en-US" sz="1800" dirty="0" err="1">
                <a:solidFill>
                  <a:srgbClr val="FF6600"/>
                </a:solidFill>
                <a:latin typeface="Courier New" charset="0"/>
              </a:rPr>
              <a:t>tmp</a:t>
            </a:r>
            <a:endParaRPr lang="en-US" sz="1800" dirty="0">
              <a:solidFill>
                <a:srgbClr val="FF6600"/>
              </a:solidFill>
              <a:latin typeface="Courier New" charset="0"/>
            </a:endParaRP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dirty="0">
                <a:solidFill>
                  <a:srgbClr val="008000"/>
                </a:solidFill>
                <a:latin typeface="Courier New" charset="0"/>
              </a:rPr>
              <a:t>/p4/common</a:t>
            </a:r>
            <a:endParaRPr lang="en-US" sz="1800" dirty="0">
              <a:solidFill>
                <a:srgbClr val="000000"/>
              </a:solidFill>
              <a:latin typeface="Courier New" charset="0"/>
            </a:endParaRPr>
          </a:p>
        </p:txBody>
      </p:sp>
      <p:sp>
        <p:nvSpPr>
          <p:cNvPr id="30727" name="Text Box 2"/>
          <p:cNvSpPr txBox="1">
            <a:spLocks noChangeArrowheads="1"/>
          </p:cNvSpPr>
          <p:nvPr/>
        </p:nvSpPr>
        <p:spPr bwMode="auto">
          <a:xfrm>
            <a:off x="7772400" y="5943600"/>
            <a:ext cx="914400" cy="685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>
                <a:solidFill>
                  <a:srgbClr val="000000"/>
                </a:solidFill>
                <a:latin typeface="Courier New" charset="0"/>
              </a:rPr>
              <a:t> </a:t>
            </a:r>
          </a:p>
        </p:txBody>
      </p:sp>
      <p:cxnSp>
        <p:nvCxnSpPr>
          <p:cNvPr id="30728" name="Straight Arrow Connector 17"/>
          <p:cNvCxnSpPr>
            <a:cxnSpLocks noChangeShapeType="1"/>
          </p:cNvCxnSpPr>
          <p:nvPr/>
        </p:nvCxnSpPr>
        <p:spPr bwMode="auto">
          <a:xfrm flipV="1">
            <a:off x="2514600" y="1676400"/>
            <a:ext cx="1828800" cy="304800"/>
          </a:xfrm>
          <a:prstGeom prst="straightConnector1">
            <a:avLst/>
          </a:prstGeom>
          <a:noFill/>
          <a:ln w="9525">
            <a:solidFill>
              <a:srgbClr val="008000"/>
            </a:solidFill>
            <a:round/>
            <a:headEnd/>
            <a:tailEnd type="arrow" w="med" len="med"/>
          </a:ln>
        </p:spPr>
      </p:cxnSp>
      <p:cxnSp>
        <p:nvCxnSpPr>
          <p:cNvPr id="30729" name="Straight Arrow Connector 31"/>
          <p:cNvCxnSpPr>
            <a:cxnSpLocks noChangeShapeType="1"/>
          </p:cNvCxnSpPr>
          <p:nvPr/>
        </p:nvCxnSpPr>
        <p:spPr bwMode="auto">
          <a:xfrm flipV="1">
            <a:off x="1828800" y="1981200"/>
            <a:ext cx="2514600" cy="381000"/>
          </a:xfrm>
          <a:prstGeom prst="straightConnector1">
            <a:avLst/>
          </a:prstGeom>
          <a:noFill/>
          <a:ln w="9525">
            <a:solidFill>
              <a:srgbClr val="008000"/>
            </a:solidFill>
            <a:round/>
            <a:headEnd/>
            <a:tailEnd type="arrow" w="med" len="med"/>
          </a:ln>
        </p:spPr>
      </p:cxnSp>
      <p:cxnSp>
        <p:nvCxnSpPr>
          <p:cNvPr id="30732" name="Straight Arrow Connector 38"/>
          <p:cNvCxnSpPr>
            <a:cxnSpLocks noChangeShapeType="1"/>
          </p:cNvCxnSpPr>
          <p:nvPr/>
        </p:nvCxnSpPr>
        <p:spPr bwMode="auto">
          <a:xfrm>
            <a:off x="1660017" y="3108429"/>
            <a:ext cx="2607183" cy="85732"/>
          </a:xfrm>
          <a:prstGeom prst="straightConnector1">
            <a:avLst/>
          </a:prstGeom>
          <a:noFill/>
          <a:ln w="9525">
            <a:solidFill>
              <a:srgbClr val="3366FF"/>
            </a:solidFill>
            <a:round/>
            <a:headEnd/>
            <a:tailEnd type="arrow" w="med" len="med"/>
          </a:ln>
        </p:spPr>
      </p:cxnSp>
      <p:cxnSp>
        <p:nvCxnSpPr>
          <p:cNvPr id="30735" name="Straight Arrow Connector 58"/>
          <p:cNvCxnSpPr>
            <a:cxnSpLocks noChangeShapeType="1"/>
          </p:cNvCxnSpPr>
          <p:nvPr/>
        </p:nvCxnSpPr>
        <p:spPr bwMode="auto">
          <a:xfrm flipV="1">
            <a:off x="2057400" y="2438400"/>
            <a:ext cx="2226183" cy="2209800"/>
          </a:xfrm>
          <a:prstGeom prst="straightConnector1">
            <a:avLst/>
          </a:prstGeom>
          <a:noFill/>
          <a:ln w="9525">
            <a:solidFill>
              <a:srgbClr val="008000"/>
            </a:solidFill>
            <a:round/>
            <a:headEnd/>
            <a:tailEnd type="arrow" w="med" len="med"/>
          </a:ln>
        </p:spPr>
      </p:cxnSp>
      <p:cxnSp>
        <p:nvCxnSpPr>
          <p:cNvPr id="21" name="Straight Arrow Connector 48"/>
          <p:cNvCxnSpPr>
            <a:cxnSpLocks noChangeShapeType="1"/>
          </p:cNvCxnSpPr>
          <p:nvPr/>
        </p:nvCxnSpPr>
        <p:spPr bwMode="auto">
          <a:xfrm>
            <a:off x="1660017" y="3875992"/>
            <a:ext cx="2607183" cy="896432"/>
          </a:xfrm>
          <a:prstGeom prst="straightConnector1">
            <a:avLst/>
          </a:prstGeom>
          <a:noFill/>
          <a:ln w="9525">
            <a:solidFill>
              <a:srgbClr val="FF6600"/>
            </a:solidFill>
            <a:round/>
            <a:headEnd/>
            <a:tailEnd type="arrow" w="med" len="med"/>
          </a:ln>
        </p:spPr>
      </p:cxnSp>
      <p:cxnSp>
        <p:nvCxnSpPr>
          <p:cNvPr id="18" name="Straight Arrow Connector 38">
            <a:extLst>
              <a:ext uri="{FF2B5EF4-FFF2-40B4-BE49-F238E27FC236}">
                <a16:creationId xmlns:a16="http://schemas.microsoft.com/office/drawing/2014/main" id="{6D82DC14-20A6-BB47-BCFA-C878579D5A0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514600" y="3483191"/>
            <a:ext cx="1752600" cy="141356"/>
          </a:xfrm>
          <a:prstGeom prst="straightConnector1">
            <a:avLst/>
          </a:prstGeom>
          <a:noFill/>
          <a:ln w="9525">
            <a:solidFill>
              <a:srgbClr val="3366FF"/>
            </a:solidFill>
            <a:round/>
            <a:headEnd/>
            <a:tailEnd type="arrow" w="med" len="med"/>
          </a:ln>
        </p:spPr>
      </p:cxnSp>
      <p:cxnSp>
        <p:nvCxnSpPr>
          <p:cNvPr id="25" name="Straight Arrow Connector 48">
            <a:extLst>
              <a:ext uri="{FF2B5EF4-FFF2-40B4-BE49-F238E27FC236}">
                <a16:creationId xmlns:a16="http://schemas.microsoft.com/office/drawing/2014/main" id="{A5F7E9DB-DD5B-044C-9CF3-7C1E51D696B0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752600" y="4345098"/>
            <a:ext cx="2514600" cy="1169374"/>
          </a:xfrm>
          <a:prstGeom prst="straightConnector1">
            <a:avLst/>
          </a:prstGeom>
          <a:noFill/>
          <a:ln w="9525">
            <a:solidFill>
              <a:srgbClr val="FF6600"/>
            </a:solidFill>
            <a:round/>
            <a:headEnd/>
            <a:tailEnd type="arrow" w="med" len="med"/>
          </a:ln>
        </p:spPr>
      </p:cxnSp>
      <p:sp>
        <p:nvSpPr>
          <p:cNvPr id="17" name="Text Box 2">
            <a:extLst>
              <a:ext uri="{FF2B5EF4-FFF2-40B4-BE49-F238E27FC236}">
                <a16:creationId xmlns:a16="http://schemas.microsoft.com/office/drawing/2014/main" id="{E2A2FCF1-432A-9844-9027-E5540D3C30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257513"/>
            <a:ext cx="3276600" cy="1424092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/p4/</a:t>
            </a:r>
            <a:r>
              <a:rPr lang="en-US" sz="1800" dirty="0" err="1">
                <a:solidFill>
                  <a:srgbClr val="000000"/>
                </a:solidFill>
                <a:latin typeface="Courier New" charset="0"/>
              </a:rPr>
              <a:t>ssl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 (Host Local)</a:t>
            </a: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/p4/acme (Local Local)</a:t>
            </a: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   .p4tickets*</a:t>
            </a: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   .p4trusts*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23628"/>
            <a:ext cx="8382000" cy="643253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2060"/>
                </a:solidFill>
              </a:rPr>
              <a:t>SDP Offline Checkpoint Procedure</a:t>
            </a:r>
          </a:p>
          <a:p>
            <a:pPr algn="ctr"/>
            <a:r>
              <a:rPr lang="en-US" sz="3200" b="1" dirty="0">
                <a:solidFill>
                  <a:srgbClr val="002060"/>
                </a:solidFill>
              </a:rPr>
              <a:t>Key Features</a:t>
            </a:r>
          </a:p>
          <a:p>
            <a:pPr algn="ctr"/>
            <a:endParaRPr lang="en-US" sz="3200" dirty="0">
              <a:solidFill>
                <a:srgbClr val="00206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3200" dirty="0">
                <a:solidFill>
                  <a:srgbClr val="002060"/>
                </a:solidFill>
              </a:rPr>
              <a:t> </a:t>
            </a:r>
            <a:r>
              <a:rPr lang="en-US" sz="2800" dirty="0">
                <a:solidFill>
                  <a:srgbClr val="002060"/>
                </a:solidFill>
              </a:rPr>
              <a:t>No daily downtime.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>
                <a:solidFill>
                  <a:srgbClr val="002060"/>
                </a:solidFill>
              </a:rPr>
              <a:t> Snapshot capability not needed on </a:t>
            </a:r>
            <a:r>
              <a:rPr lang="en-US" sz="2800" b="1" dirty="0">
                <a:solidFill>
                  <a:srgbClr val="002060"/>
                </a:solidFill>
              </a:rPr>
              <a:t>/</a:t>
            </a:r>
            <a:r>
              <a:rPr lang="en-US" sz="2800" b="1" dirty="0" err="1">
                <a:solidFill>
                  <a:srgbClr val="002060"/>
                </a:solidFill>
              </a:rPr>
              <a:t>hxmetadata</a:t>
            </a:r>
            <a:r>
              <a:rPr lang="en-US" sz="2800" b="1" dirty="0">
                <a:solidFill>
                  <a:srgbClr val="002060"/>
                </a:solidFill>
              </a:rPr>
              <a:t>[N]</a:t>
            </a:r>
            <a:r>
              <a:rPr lang="en-US" sz="2800" dirty="0">
                <a:solidFill>
                  <a:srgbClr val="002060"/>
                </a:solidFill>
              </a:rPr>
              <a:t>.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>
                <a:solidFill>
                  <a:srgbClr val="002060"/>
                </a:solidFill>
              </a:rPr>
              <a:t> Can use Snapshot capability </a:t>
            </a:r>
            <a:r>
              <a:rPr lang="en-US" sz="2800" b="1" dirty="0">
                <a:solidFill>
                  <a:srgbClr val="002060"/>
                </a:solidFill>
              </a:rPr>
              <a:t>/</a:t>
            </a:r>
            <a:r>
              <a:rPr lang="en-US" sz="2800" b="1" dirty="0" err="1">
                <a:solidFill>
                  <a:srgbClr val="002060"/>
                </a:solidFill>
              </a:rPr>
              <a:t>hxdepots</a:t>
            </a:r>
            <a:r>
              <a:rPr lang="en-US" sz="2800" b="1" dirty="0">
                <a:solidFill>
                  <a:srgbClr val="002060"/>
                </a:solidFill>
              </a:rPr>
              <a:t>[-N]</a:t>
            </a:r>
            <a:r>
              <a:rPr lang="en-US" sz="2800" dirty="0">
                <a:solidFill>
                  <a:srgbClr val="002060"/>
                </a:solidFill>
              </a:rPr>
              <a:t> volumes.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>
                <a:solidFill>
                  <a:srgbClr val="002060"/>
                </a:solidFill>
              </a:rPr>
              <a:t> Allows offline database integrity checks (not shown).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>
                <a:solidFill>
                  <a:srgbClr val="002060"/>
                </a:solidFill>
              </a:rPr>
              <a:t> Occasional (quarterly?) database regeneration.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002060"/>
                </a:solidFill>
              </a:rPr>
              <a:t>Requires only a few minutes of downtime when run.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002060"/>
                </a:solidFill>
              </a:rPr>
              <a:t>Does not require reset of attached replication.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002060"/>
                </a:solidFill>
              </a:rPr>
              <a:t>Usually run with p4d upgrades.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>
                <a:solidFill>
                  <a:srgbClr val="002060"/>
                </a:solidFill>
              </a:rPr>
              <a:t> Works with older versions of p4d (99.1+?).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002060"/>
                </a:solidFill>
              </a:rPr>
              <a:t>Does not rely on replication functionality</a:t>
            </a:r>
          </a:p>
          <a:p>
            <a:pPr>
              <a:buFont typeface="Wingdings" pitchFamily="2" charset="2"/>
              <a:buChar char="§"/>
            </a:pPr>
            <a:r>
              <a:rPr lang="en-US" dirty="0">
                <a:solidFill>
                  <a:srgbClr val="002060"/>
                </a:solidFill>
              </a:rPr>
              <a:t>Augments replication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002060"/>
                </a:solidFill>
              </a:rPr>
              <a:t>Provides optimal recovery option for ‘sudden death’ failures.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Can 26">
            <a:extLst>
              <a:ext uri="{FF2B5EF4-FFF2-40B4-BE49-F238E27FC236}">
                <a16:creationId xmlns:a16="http://schemas.microsoft.com/office/drawing/2014/main" id="{0CB0BB63-EF83-5449-94CF-E4F143CAE9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7241" y="5237923"/>
            <a:ext cx="2743200" cy="1295400"/>
          </a:xfrm>
          <a:prstGeom prst="can">
            <a:avLst>
              <a:gd name="adj" fmla="val 25000"/>
            </a:avLst>
          </a:prstGeom>
          <a:solidFill>
            <a:srgbClr val="00B8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/</a:t>
            </a:r>
            <a:r>
              <a:rPr lang="en-US" b="1" dirty="0" err="1">
                <a:solidFill>
                  <a:srgbClr val="002060"/>
                </a:solidFill>
              </a:rPr>
              <a:t>hxlogs</a:t>
            </a:r>
            <a:endParaRPr lang="en-US" b="1" dirty="0">
              <a:solidFill>
                <a:srgbClr val="002060"/>
              </a:solidFill>
            </a:endParaRPr>
          </a:p>
          <a:p>
            <a:r>
              <a:rPr lang="en-US" dirty="0">
                <a:solidFill>
                  <a:srgbClr val="002060"/>
                </a:solidFill>
              </a:rPr>
              <a:t>/p4/1/logs/journal</a:t>
            </a:r>
          </a:p>
        </p:txBody>
      </p:sp>
      <p:sp>
        <p:nvSpPr>
          <p:cNvPr id="28676" name="Text Box 1"/>
          <p:cNvSpPr txBox="1">
            <a:spLocks noChangeArrowheads="1"/>
          </p:cNvSpPr>
          <p:nvPr/>
        </p:nvSpPr>
        <p:spPr bwMode="auto">
          <a:xfrm>
            <a:off x="304800" y="304800"/>
            <a:ext cx="8458200" cy="601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200" dirty="0">
                <a:solidFill>
                  <a:srgbClr val="000000"/>
                </a:solidFill>
                <a:latin typeface="Arial" charset="0"/>
              </a:rPr>
              <a:t>Initialization: Seed Offline DB</a:t>
            </a:r>
          </a:p>
        </p:txBody>
      </p:sp>
      <p:sp>
        <p:nvSpPr>
          <p:cNvPr id="55" name="Text Box 2"/>
          <p:cNvSpPr txBox="1">
            <a:spLocks noChangeArrowheads="1"/>
          </p:cNvSpPr>
          <p:nvPr/>
        </p:nvSpPr>
        <p:spPr bwMode="auto">
          <a:xfrm>
            <a:off x="7772400" y="5699234"/>
            <a:ext cx="914400" cy="685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>
                <a:solidFill>
                  <a:srgbClr val="000000"/>
                </a:solidFill>
                <a:latin typeface="Courier New" charset="0"/>
              </a:rPr>
              <a:t>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52400" y="990600"/>
            <a:ext cx="8991600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40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800" dirty="0">
                <a:latin typeface="+mj-lt"/>
                <a:ea typeface="Times New Roman" charset="0"/>
                <a:cs typeface="Times New Roman" charset="0"/>
              </a:rPr>
              <a:t>S</a:t>
            </a:r>
            <a:r>
              <a:rPr lang="en-US" sz="16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p4 configure set </a:t>
            </a:r>
            <a:r>
              <a:rPr lang="en-US" sz="16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journalPrefix</a:t>
            </a:r>
            <a:r>
              <a:rPr lang="en-US" sz="16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=/p4/1/checkpoints/p4_1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>
                <a:latin typeface="+mj-lt"/>
                <a:ea typeface="Times New Roman" charset="0"/>
                <a:cs typeface="Times New Roman" charset="0"/>
              </a:rPr>
              <a:t>S</a:t>
            </a:r>
            <a:r>
              <a:rPr lang="en-US" sz="16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p4d_1 -r /p4/1/root -J /p4/1/logs/journal </a:t>
            </a:r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–</a:t>
            </a:r>
            <a:r>
              <a:rPr lang="en-US" sz="16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jc</a:t>
            </a:r>
            <a:endParaRPr lang="en-US" sz="160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800" dirty="0">
                <a:latin typeface="+mj-lt"/>
                <a:ea typeface="Times New Roman" charset="0"/>
                <a:cs typeface="Times New Roman" charset="0"/>
              </a:rPr>
              <a:t>S</a:t>
            </a:r>
            <a:r>
              <a:rPr lang="en-US" sz="16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p4d_1 -r /p4/1/</a:t>
            </a:r>
            <a:r>
              <a:rPr lang="en-US" sz="16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offline_db</a:t>
            </a:r>
            <a:r>
              <a:rPr lang="en-US" sz="16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-</a:t>
            </a:r>
            <a:r>
              <a:rPr lang="en-US" sz="16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jr</a:t>
            </a:r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/p4/1/checkpoints/p4_1.ckp.3240.gz</a:t>
            </a:r>
            <a:endParaRPr lang="en-US" sz="2000" dirty="0">
              <a:solidFill>
                <a:srgbClr val="002060"/>
              </a:solidFill>
              <a:latin typeface="+mj-lt"/>
              <a:cs typeface="Courier New" pitchFamily="49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800" dirty="0">
                <a:solidFill>
                  <a:srgbClr val="002060"/>
                </a:solidFill>
                <a:latin typeface="+mj-lt"/>
                <a:cs typeface="Courier New" pitchFamily="49" charset="0"/>
              </a:rPr>
              <a:t>Initiate Snapshot and backup of </a:t>
            </a:r>
            <a:r>
              <a:rPr lang="en-US" sz="1600" dirty="0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/</a:t>
            </a:r>
            <a:r>
              <a:rPr lang="en-US" sz="1600" dirty="0" err="1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hxdepots</a:t>
            </a:r>
            <a:r>
              <a:rPr lang="en-US" sz="1600" dirty="0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800" dirty="0">
                <a:solidFill>
                  <a:srgbClr val="002060"/>
                </a:solidFill>
                <a:latin typeface="+mj-lt"/>
                <a:cs typeface="Courier New" pitchFamily="49" charset="0"/>
              </a:rPr>
              <a:t>volume.</a:t>
            </a:r>
          </a:p>
        </p:txBody>
      </p:sp>
      <p:sp>
        <p:nvSpPr>
          <p:cNvPr id="20" name="Can 19"/>
          <p:cNvSpPr>
            <a:spLocks noChangeArrowheads="1"/>
          </p:cNvSpPr>
          <p:nvPr/>
        </p:nvSpPr>
        <p:spPr bwMode="auto">
          <a:xfrm>
            <a:off x="609600" y="3413234"/>
            <a:ext cx="2743200" cy="1771743"/>
          </a:xfrm>
          <a:prstGeom prst="can">
            <a:avLst>
              <a:gd name="adj" fmla="val 25000"/>
            </a:avLst>
          </a:prstGeom>
          <a:solidFill>
            <a:srgbClr val="00B8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/</a:t>
            </a:r>
            <a:r>
              <a:rPr lang="en-US" b="1" dirty="0" err="1">
                <a:solidFill>
                  <a:srgbClr val="002060"/>
                </a:solidFill>
              </a:rPr>
              <a:t>hxmetadata</a:t>
            </a:r>
            <a:endParaRPr lang="en-US" b="1" dirty="0">
              <a:solidFill>
                <a:srgbClr val="002060"/>
              </a:solidFill>
            </a:endParaRPr>
          </a:p>
          <a:p>
            <a:r>
              <a:rPr lang="en-US" dirty="0">
                <a:solidFill>
                  <a:srgbClr val="002060"/>
                </a:solidFill>
              </a:rPr>
              <a:t>/p4/1/</a:t>
            </a:r>
            <a:r>
              <a:rPr lang="en-US" dirty="0" err="1">
                <a:solidFill>
                  <a:srgbClr val="002060"/>
                </a:solidFill>
              </a:rPr>
              <a:t>offline_db</a:t>
            </a:r>
            <a:endParaRPr lang="en-US" dirty="0">
              <a:solidFill>
                <a:srgbClr val="002060"/>
              </a:solidFill>
            </a:endParaRPr>
          </a:p>
          <a:p>
            <a:r>
              <a:rPr lang="en-US" dirty="0">
                <a:solidFill>
                  <a:srgbClr val="002060"/>
                </a:solidFill>
              </a:rPr>
              <a:t>/p4/1/root</a:t>
            </a:r>
          </a:p>
          <a:p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21" name="Can 20"/>
          <p:cNvSpPr>
            <a:spLocks noChangeArrowheads="1"/>
          </p:cNvSpPr>
          <p:nvPr/>
        </p:nvSpPr>
        <p:spPr bwMode="auto">
          <a:xfrm>
            <a:off x="4419600" y="3565634"/>
            <a:ext cx="4191000" cy="2209800"/>
          </a:xfrm>
          <a:prstGeom prst="can">
            <a:avLst>
              <a:gd name="adj" fmla="val 25000"/>
            </a:avLst>
          </a:prstGeom>
          <a:solidFill>
            <a:srgbClr val="00B8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/</a:t>
            </a:r>
            <a:r>
              <a:rPr lang="en-US" b="1" dirty="0" err="1">
                <a:solidFill>
                  <a:schemeClr val="tx1"/>
                </a:solidFill>
              </a:rPr>
              <a:t>hxdepots</a:t>
            </a:r>
            <a:endParaRPr lang="en-US" b="1" dirty="0">
              <a:solidFill>
                <a:schemeClr val="tx1"/>
              </a:solidFill>
            </a:endParaRPr>
          </a:p>
          <a:p>
            <a:r>
              <a:rPr lang="en-US" b="1" dirty="0">
                <a:solidFill>
                  <a:schemeClr val="tx1"/>
                </a:solidFill>
              </a:rPr>
              <a:t>/p4/1/depots, checkpoints, etc.</a:t>
            </a:r>
          </a:p>
        </p:txBody>
      </p:sp>
      <p:sp>
        <p:nvSpPr>
          <p:cNvPr id="22" name="Can 21"/>
          <p:cNvSpPr>
            <a:spLocks noChangeArrowheads="1"/>
          </p:cNvSpPr>
          <p:nvPr/>
        </p:nvSpPr>
        <p:spPr bwMode="auto">
          <a:xfrm>
            <a:off x="4419600" y="3565634"/>
            <a:ext cx="4191000" cy="2209800"/>
          </a:xfrm>
          <a:prstGeom prst="can">
            <a:avLst>
              <a:gd name="adj" fmla="val 25000"/>
            </a:avLst>
          </a:prstGeom>
          <a:solidFill>
            <a:srgbClr val="00B8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/</a:t>
            </a:r>
            <a:r>
              <a:rPr lang="en-US" b="1" dirty="0" err="1">
                <a:solidFill>
                  <a:schemeClr val="tx1"/>
                </a:solidFill>
              </a:rPr>
              <a:t>hxdepots</a:t>
            </a:r>
            <a:endParaRPr lang="en-US" b="1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/p4/1/depots, checkpoints, etc.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57200" y="6096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d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257800" y="4861034"/>
            <a:ext cx="259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p4_1.jnl.3239</a:t>
            </a:r>
          </a:p>
        </p:txBody>
      </p:sp>
      <p:sp>
        <p:nvSpPr>
          <p:cNvPr id="30" name="Down Arrow 29"/>
          <p:cNvSpPr/>
          <p:nvPr/>
        </p:nvSpPr>
        <p:spPr bwMode="auto">
          <a:xfrm rot="16938796" flipH="1">
            <a:off x="3458163" y="3625131"/>
            <a:ext cx="235939" cy="3101979"/>
          </a:xfrm>
          <a:prstGeom prst="downArrow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32" name="Down Arrow 31"/>
          <p:cNvSpPr/>
          <p:nvPr/>
        </p:nvSpPr>
        <p:spPr bwMode="auto">
          <a:xfrm rot="6833160">
            <a:off x="3900914" y="3730852"/>
            <a:ext cx="152400" cy="2502408"/>
          </a:xfrm>
          <a:prstGeom prst="downArrow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029200" y="5242034"/>
            <a:ext cx="32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p4_1.ckp.3240.gz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253379" y="4861034"/>
            <a:ext cx="259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p4_1.jnl.3239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029200" y="5244492"/>
            <a:ext cx="32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p4_1.ckp.3240.gz</a:t>
            </a:r>
          </a:p>
        </p:txBody>
      </p:sp>
      <p:sp>
        <p:nvSpPr>
          <p:cNvPr id="19" name="5-Point Star 18"/>
          <p:cNvSpPr/>
          <p:nvPr/>
        </p:nvSpPr>
        <p:spPr bwMode="auto">
          <a:xfrm>
            <a:off x="8469428" y="6122599"/>
            <a:ext cx="457200" cy="457200"/>
          </a:xfrm>
          <a:prstGeom prst="star5">
            <a:avLst/>
          </a:prstGeom>
          <a:solidFill>
            <a:srgbClr val="FFC000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107228" y="6230176"/>
            <a:ext cx="289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FFC000"/>
                </a:solidFill>
              </a:rPr>
              <a:t>Animation Complete </a:t>
            </a:r>
            <a:r>
              <a:rPr lang="en-US" sz="1800" dirty="0">
                <a:solidFill>
                  <a:srgbClr val="FFC000"/>
                </a:solidFill>
                <a:sym typeface="Wingdings" panose="05000000000000000000" pitchFamily="2" charset="2"/>
              </a:rPr>
              <a:t></a:t>
            </a:r>
            <a:endParaRPr lang="en-US" sz="1800" dirty="0">
              <a:solidFill>
                <a:srgbClr val="FFC000"/>
              </a:solidFill>
            </a:endParaRPr>
          </a:p>
        </p:txBody>
      </p:sp>
      <p:sp>
        <p:nvSpPr>
          <p:cNvPr id="25" name="Down Arrow 24">
            <a:extLst>
              <a:ext uri="{FF2B5EF4-FFF2-40B4-BE49-F238E27FC236}">
                <a16:creationId xmlns:a16="http://schemas.microsoft.com/office/drawing/2014/main" id="{A68AFBC3-BA9F-034B-96D5-463BA9D4573D}"/>
              </a:ext>
            </a:extLst>
          </p:cNvPr>
          <p:cNvSpPr/>
          <p:nvPr/>
        </p:nvSpPr>
        <p:spPr bwMode="auto">
          <a:xfrm rot="14746497" flipH="1">
            <a:off x="4003573" y="4397091"/>
            <a:ext cx="155123" cy="2502708"/>
          </a:xfrm>
          <a:prstGeom prst="downArrow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2" dur="500" tmFilter="0, 0; .2, .5; .8, .5; 1, 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3" dur="250" autoRev="1" fill="hold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3.33333E-6 C 0.01007 -0.03658 0.00139 -0.07917 0 -0.11806 C 0.00139 -0.12037 0.00174 -0.12523 0.00399 -0.12523 C 0.13646 -0.12801 0.63351 -0.0963 0.63351 -0.12176 " pathEditMode="relative" rAng="0" ptsTypes="AAAA">
                                      <p:cBhvr>
                                        <p:cTn id="58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667" y="-6273"/>
                                    </p:animMotion>
                                  </p:childTnLst>
                                </p:cTn>
                              </p:par>
                              <p:par>
                                <p:cTn id="5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7.40741E-7 C -0.00035 -0.02014 -0.0007 -0.03542 -0.00191 -0.05394 C -0.00243 -0.06157 -0.00226 -0.06181 -0.0033 -0.06759 C -0.00382 -0.07014 -0.00469 -0.075 -0.00469 -0.07477 C 0.0243 -0.08079 0.05763 -0.07315 0.08698 -0.07222 C 0.21805 -0.06343 0.34895 -0.05718 0.4802 -0.04838 C 0.52882 -0.04514 0.62604 -0.03843 0.62604 -0.0382 C 0.66007 -0.01366 0.64739 -0.0338 0.64739 0.03472 " pathEditMode="relative" rAng="0" ptsTypes="AAAAAAAA">
                                      <p:cBhvr>
                                        <p:cTn id="60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240" y="-2130"/>
                                    </p:animMotion>
                                  </p:childTnLst>
                                </p:cTn>
                              </p:par>
                              <p:par>
                                <p:cTn id="6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2.22222E-6 C -0.00035 -0.02014 -0.00069 -0.03542 -0.00191 -0.05394 C -0.00243 -0.06158 -0.00226 -0.06181 -0.0033 -0.06759 C -0.00382 -0.07014 -0.00469 -0.075 -0.00469 -0.07477 C 0.02431 -0.08079 0.05764 -0.07315 0.08698 -0.07222 C 0.21806 -0.06343 0.34896 -0.05718 0.48021 -0.04838 C 0.52882 -0.04514 0.62604 -0.03843 0.62604 -0.0382 C 0.66007 -0.01366 0.6474 -0.0338 0.6474 0.03472 " pathEditMode="relative" rAng="0" ptsTypes="AAAAAAAA">
                                      <p:cBhvr>
                                        <p:cTn id="62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240" y="-2130"/>
                                    </p:animMotion>
                                  </p:childTnLst>
                                </p:cTn>
                              </p:par>
                              <p:par>
                                <p:cTn id="6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6" grpId="0"/>
      <p:bldP spid="30" grpId="0" animBg="1"/>
      <p:bldP spid="30" grpId="1" animBg="1"/>
      <p:bldP spid="32" grpId="0" animBg="1"/>
      <p:bldP spid="32" grpId="1" animBg="1"/>
      <p:bldP spid="33" grpId="0"/>
      <p:bldP spid="35" grpId="0"/>
      <p:bldP spid="35" grpId="1"/>
      <p:bldP spid="36" grpId="0"/>
      <p:bldP spid="36" grpId="1"/>
      <p:bldP spid="19" grpId="0" animBg="1"/>
      <p:bldP spid="25" grpId="0" animBg="1"/>
      <p:bldP spid="25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Can 24">
            <a:extLst>
              <a:ext uri="{FF2B5EF4-FFF2-40B4-BE49-F238E27FC236}">
                <a16:creationId xmlns:a16="http://schemas.microsoft.com/office/drawing/2014/main" id="{333C91A9-7726-4D4F-9BE4-1C26A0E55E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7241" y="5482289"/>
            <a:ext cx="2743200" cy="1295400"/>
          </a:xfrm>
          <a:prstGeom prst="can">
            <a:avLst>
              <a:gd name="adj" fmla="val 25000"/>
            </a:avLst>
          </a:prstGeom>
          <a:solidFill>
            <a:srgbClr val="00B8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/</a:t>
            </a:r>
            <a:r>
              <a:rPr lang="en-US" b="1" dirty="0" err="1">
                <a:solidFill>
                  <a:srgbClr val="002060"/>
                </a:solidFill>
              </a:rPr>
              <a:t>hxlogs</a:t>
            </a:r>
            <a:endParaRPr lang="en-US" b="1" dirty="0">
              <a:solidFill>
                <a:srgbClr val="002060"/>
              </a:solidFill>
            </a:endParaRPr>
          </a:p>
          <a:p>
            <a:r>
              <a:rPr lang="en-US" dirty="0">
                <a:solidFill>
                  <a:srgbClr val="002060"/>
                </a:solidFill>
              </a:rPr>
              <a:t>/p4/1/logs/journal</a:t>
            </a:r>
          </a:p>
        </p:txBody>
      </p:sp>
      <p:sp>
        <p:nvSpPr>
          <p:cNvPr id="27" name="Can 26">
            <a:extLst>
              <a:ext uri="{FF2B5EF4-FFF2-40B4-BE49-F238E27FC236}">
                <a16:creationId xmlns:a16="http://schemas.microsoft.com/office/drawing/2014/main" id="{F058D38A-3413-1746-9829-FF6AB6DCB2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3657600"/>
            <a:ext cx="2743200" cy="1771743"/>
          </a:xfrm>
          <a:prstGeom prst="can">
            <a:avLst>
              <a:gd name="adj" fmla="val 25000"/>
            </a:avLst>
          </a:prstGeom>
          <a:solidFill>
            <a:srgbClr val="00B8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/</a:t>
            </a:r>
            <a:r>
              <a:rPr lang="en-US" b="1" dirty="0" err="1">
                <a:solidFill>
                  <a:srgbClr val="002060"/>
                </a:solidFill>
              </a:rPr>
              <a:t>hxmetadata</a:t>
            </a:r>
            <a:endParaRPr lang="en-US" b="1" dirty="0">
              <a:solidFill>
                <a:srgbClr val="002060"/>
              </a:solidFill>
            </a:endParaRPr>
          </a:p>
          <a:p>
            <a:r>
              <a:rPr lang="en-US" dirty="0">
                <a:solidFill>
                  <a:srgbClr val="002060"/>
                </a:solidFill>
              </a:rPr>
              <a:t>/p4/1/</a:t>
            </a:r>
            <a:r>
              <a:rPr lang="en-US" dirty="0" err="1">
                <a:solidFill>
                  <a:srgbClr val="002060"/>
                </a:solidFill>
              </a:rPr>
              <a:t>offline_db</a:t>
            </a:r>
            <a:endParaRPr lang="en-US" dirty="0">
              <a:solidFill>
                <a:srgbClr val="002060"/>
              </a:solidFill>
            </a:endParaRPr>
          </a:p>
          <a:p>
            <a:r>
              <a:rPr lang="en-US" dirty="0">
                <a:solidFill>
                  <a:srgbClr val="002060"/>
                </a:solidFill>
              </a:rPr>
              <a:t>/p4/1/root</a:t>
            </a:r>
          </a:p>
          <a:p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28676" name="Text Box 1"/>
          <p:cNvSpPr txBox="1">
            <a:spLocks noChangeArrowheads="1"/>
          </p:cNvSpPr>
          <p:nvPr/>
        </p:nvSpPr>
        <p:spPr bwMode="auto">
          <a:xfrm>
            <a:off x="304800" y="304800"/>
            <a:ext cx="8458200" cy="601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200" dirty="0">
                <a:solidFill>
                  <a:srgbClr val="000000"/>
                </a:solidFill>
                <a:latin typeface="Arial" charset="0"/>
              </a:rPr>
              <a:t>Sample Daily Procedure</a:t>
            </a:r>
          </a:p>
        </p:txBody>
      </p:sp>
      <p:sp>
        <p:nvSpPr>
          <p:cNvPr id="55" name="Text Box 2"/>
          <p:cNvSpPr txBox="1">
            <a:spLocks noChangeArrowheads="1"/>
          </p:cNvSpPr>
          <p:nvPr/>
        </p:nvSpPr>
        <p:spPr bwMode="auto">
          <a:xfrm>
            <a:off x="7772400" y="5943600"/>
            <a:ext cx="914400" cy="685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>
                <a:solidFill>
                  <a:srgbClr val="000000"/>
                </a:solidFill>
                <a:latin typeface="Courier New" charset="0"/>
              </a:rPr>
              <a:t>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52400" y="990600"/>
            <a:ext cx="89916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40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800" dirty="0">
                <a:latin typeface="+mj-lt"/>
                <a:ea typeface="Times New Roman" charset="0"/>
                <a:cs typeface="Times New Roman" charset="0"/>
              </a:rPr>
              <a:t>S</a:t>
            </a:r>
            <a:r>
              <a:rPr lang="en-US" sz="16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p4 admin journal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>
                <a:latin typeface="+mj-lt"/>
                <a:ea typeface="Times New Roman" charset="0"/>
                <a:cs typeface="Times New Roman" charset="0"/>
              </a:rPr>
              <a:t>S</a:t>
            </a:r>
            <a:r>
              <a:rPr lang="en-US" sz="16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p4d_1 -r /p4/1/</a:t>
            </a:r>
            <a:r>
              <a:rPr lang="en-US" sz="16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offline_db</a:t>
            </a:r>
            <a:r>
              <a:rPr lang="en-US" sz="16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-</a:t>
            </a:r>
            <a:r>
              <a:rPr lang="en-US" sz="16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jr</a:t>
            </a:r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/p4/1/checkpoints/p4_1.jnl.3241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>
                <a:latin typeface="+mj-lt"/>
                <a:ea typeface="Times New Roman" charset="0"/>
                <a:cs typeface="Times New Roman" charset="0"/>
              </a:rPr>
              <a:t>S</a:t>
            </a:r>
            <a:r>
              <a:rPr lang="en-US" sz="16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p4d_1 -r /p4/1/</a:t>
            </a:r>
            <a:r>
              <a:rPr lang="en-US" sz="16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offline_db</a:t>
            </a:r>
            <a:r>
              <a:rPr lang="en-US" sz="16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-</a:t>
            </a:r>
            <a:r>
              <a:rPr lang="en-US" sz="16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jd</a:t>
            </a:r>
            <a:r>
              <a:rPr lang="en-US" sz="16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-z /p4/1/checkpoints/p4_1.ckp.3242.gz</a:t>
            </a:r>
            <a:endParaRPr lang="en-US" sz="2000" dirty="0">
              <a:solidFill>
                <a:srgbClr val="002060"/>
              </a:solidFill>
              <a:latin typeface="+mj-lt"/>
              <a:cs typeface="Courier New" pitchFamily="49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800" dirty="0">
                <a:solidFill>
                  <a:srgbClr val="002060"/>
                </a:solidFill>
                <a:latin typeface="+mj-lt"/>
                <a:cs typeface="Courier New" pitchFamily="49" charset="0"/>
              </a:rPr>
              <a:t>Initiate Snapshot and backup of </a:t>
            </a:r>
            <a:r>
              <a:rPr lang="en-US" sz="1600" dirty="0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/</a:t>
            </a:r>
            <a:r>
              <a:rPr lang="en-US" sz="1600" dirty="0" err="1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hxdepots</a:t>
            </a:r>
            <a:r>
              <a:rPr lang="en-US" sz="1600" dirty="0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800" dirty="0">
                <a:solidFill>
                  <a:srgbClr val="002060"/>
                </a:solidFill>
                <a:latin typeface="+mj-lt"/>
                <a:cs typeface="Courier New" pitchFamily="49" charset="0"/>
              </a:rPr>
              <a:t>volume.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 err="1">
                <a:latin typeface="+mj-lt"/>
                <a:ea typeface="Times New Roman" charset="0"/>
                <a:cs typeface="Times New Roman" charset="0"/>
              </a:rPr>
              <a:t>S</a:t>
            </a:r>
            <a:r>
              <a:rPr lang="en-US" sz="1600" dirty="0" err="1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rm</a:t>
            </a:r>
            <a:r>
              <a:rPr lang="en-US" sz="1600" dirty="0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600" dirty="0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–</a:t>
            </a:r>
            <a:r>
              <a:rPr lang="en-US" sz="1600" dirty="0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f /p4/1/</a:t>
            </a:r>
            <a:r>
              <a:rPr lang="en-US" sz="1600" dirty="0" err="1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offline_db</a:t>
            </a:r>
            <a:r>
              <a:rPr lang="en-US" sz="1600" dirty="0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/db.*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>
                <a:latin typeface="+mj-lt"/>
                <a:ea typeface="Times New Roman" charset="0"/>
                <a:cs typeface="Times New Roman" charset="0"/>
              </a:rPr>
              <a:t>S</a:t>
            </a:r>
            <a:r>
              <a:rPr lang="en-US" sz="16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p4d_1 -r /p4/1/</a:t>
            </a:r>
            <a:r>
              <a:rPr lang="en-US" sz="16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offline_db</a:t>
            </a:r>
            <a:r>
              <a:rPr lang="en-US" sz="16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-</a:t>
            </a:r>
            <a:r>
              <a:rPr lang="en-US" sz="16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jr</a:t>
            </a:r>
            <a:r>
              <a:rPr lang="en-US" sz="16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/p4/1/checkpoints/p4_1.ckp.3242.gz</a:t>
            </a:r>
          </a:p>
          <a:p>
            <a:endParaRPr lang="en-US" sz="1800" dirty="0">
              <a:solidFill>
                <a:srgbClr val="002060"/>
              </a:solidFill>
            </a:endParaRPr>
          </a:p>
          <a:p>
            <a:r>
              <a:rPr lang="en-US" sz="1800" dirty="0">
                <a:solidFill>
                  <a:srgbClr val="002060"/>
                </a:solidFill>
              </a:rPr>
              <a:t>Note: With P4D 2018.1+, the -z is no longer needed with -</a:t>
            </a:r>
            <a:r>
              <a:rPr lang="en-US" sz="1800" dirty="0" err="1">
                <a:solidFill>
                  <a:srgbClr val="002060"/>
                </a:solidFill>
              </a:rPr>
              <a:t>jr.</a:t>
            </a:r>
            <a:endParaRPr lang="en-US" sz="1800" dirty="0">
              <a:solidFill>
                <a:srgbClr val="002060"/>
              </a:solidFill>
            </a:endParaRPr>
          </a:p>
          <a:p>
            <a:endParaRPr lang="en-US" sz="1800" dirty="0">
              <a:solidFill>
                <a:srgbClr val="002060"/>
              </a:solidFill>
            </a:endParaRPr>
          </a:p>
        </p:txBody>
      </p:sp>
      <p:sp>
        <p:nvSpPr>
          <p:cNvPr id="21" name="Can 20"/>
          <p:cNvSpPr>
            <a:spLocks noChangeArrowheads="1"/>
          </p:cNvSpPr>
          <p:nvPr/>
        </p:nvSpPr>
        <p:spPr bwMode="auto">
          <a:xfrm>
            <a:off x="4419600" y="3810000"/>
            <a:ext cx="4191000" cy="2209800"/>
          </a:xfrm>
          <a:prstGeom prst="can">
            <a:avLst>
              <a:gd name="adj" fmla="val 25000"/>
            </a:avLst>
          </a:prstGeom>
          <a:solidFill>
            <a:srgbClr val="00B8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/</a:t>
            </a:r>
            <a:r>
              <a:rPr lang="en-US" b="1" dirty="0" err="1">
                <a:solidFill>
                  <a:schemeClr val="tx1"/>
                </a:solidFill>
              </a:rPr>
              <a:t>hxdepots</a:t>
            </a:r>
            <a:endParaRPr lang="en-US" b="1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/p4/1/depots, checkpoints, etc.</a:t>
            </a:r>
          </a:p>
        </p:txBody>
      </p:sp>
      <p:sp>
        <p:nvSpPr>
          <p:cNvPr id="22" name="Can 21"/>
          <p:cNvSpPr>
            <a:spLocks noChangeArrowheads="1"/>
          </p:cNvSpPr>
          <p:nvPr/>
        </p:nvSpPr>
        <p:spPr bwMode="auto">
          <a:xfrm>
            <a:off x="4419600" y="3807424"/>
            <a:ext cx="4191000" cy="2209800"/>
          </a:xfrm>
          <a:prstGeom prst="can">
            <a:avLst>
              <a:gd name="adj" fmla="val 25000"/>
            </a:avLst>
          </a:prstGeom>
          <a:solidFill>
            <a:srgbClr val="00B8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/</a:t>
            </a:r>
            <a:r>
              <a:rPr lang="en-US" b="1" dirty="0" err="1">
                <a:solidFill>
                  <a:schemeClr val="tx1"/>
                </a:solidFill>
              </a:rPr>
              <a:t>hxdepots</a:t>
            </a:r>
            <a:endParaRPr lang="en-US" b="1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/p4/1/depots, checkpoints, etc.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57200" y="6096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d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257800" y="5105400"/>
            <a:ext cx="259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p4_1.jnl.3241</a:t>
            </a:r>
          </a:p>
        </p:txBody>
      </p:sp>
      <p:sp>
        <p:nvSpPr>
          <p:cNvPr id="30" name="Down Arrow 29"/>
          <p:cNvSpPr/>
          <p:nvPr/>
        </p:nvSpPr>
        <p:spPr bwMode="auto">
          <a:xfrm rot="14777976" flipH="1">
            <a:off x="4072881" y="4637477"/>
            <a:ext cx="147691" cy="2501183"/>
          </a:xfrm>
          <a:prstGeom prst="downArrow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32" name="Down Arrow 31"/>
          <p:cNvSpPr/>
          <p:nvPr/>
        </p:nvSpPr>
        <p:spPr bwMode="auto">
          <a:xfrm rot="6229610">
            <a:off x="3949149" y="3781418"/>
            <a:ext cx="156911" cy="2527143"/>
          </a:xfrm>
          <a:prstGeom prst="downArrow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029200" y="5486400"/>
            <a:ext cx="32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p4_1.ckp.3242.gz</a:t>
            </a:r>
          </a:p>
        </p:txBody>
      </p:sp>
      <p:sp>
        <p:nvSpPr>
          <p:cNvPr id="34" name="Down Arrow 33"/>
          <p:cNvSpPr/>
          <p:nvPr/>
        </p:nvSpPr>
        <p:spPr bwMode="auto">
          <a:xfrm rot="17560074">
            <a:off x="3916655" y="3973690"/>
            <a:ext cx="135837" cy="2489557"/>
          </a:xfrm>
          <a:prstGeom prst="downArrow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259512" y="5105400"/>
            <a:ext cx="259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p4_1.jnl.3241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029200" y="5483729"/>
            <a:ext cx="32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p4_1.ckp.3242.gz</a:t>
            </a:r>
          </a:p>
        </p:txBody>
      </p:sp>
      <p:sp>
        <p:nvSpPr>
          <p:cNvPr id="16" name="Down Arrow 15"/>
          <p:cNvSpPr/>
          <p:nvPr/>
        </p:nvSpPr>
        <p:spPr bwMode="auto">
          <a:xfrm rot="6689125" flipH="1">
            <a:off x="3814795" y="4021778"/>
            <a:ext cx="143902" cy="2296900"/>
          </a:xfrm>
          <a:prstGeom prst="downArrow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19" name="5-Point Star 18"/>
          <p:cNvSpPr/>
          <p:nvPr/>
        </p:nvSpPr>
        <p:spPr bwMode="auto">
          <a:xfrm>
            <a:off x="8458200" y="6172200"/>
            <a:ext cx="457200" cy="457200"/>
          </a:xfrm>
          <a:prstGeom prst="star5">
            <a:avLst/>
          </a:prstGeom>
          <a:solidFill>
            <a:srgbClr val="FFC000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096000" y="6279777"/>
            <a:ext cx="289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FFC000"/>
                </a:solidFill>
              </a:rPr>
              <a:t>Animation Complete </a:t>
            </a:r>
            <a:r>
              <a:rPr lang="en-US" sz="1800" dirty="0">
                <a:solidFill>
                  <a:srgbClr val="FFC000"/>
                </a:solidFill>
                <a:sym typeface="Wingdings" panose="05000000000000000000" pitchFamily="2" charset="2"/>
              </a:rPr>
              <a:t></a:t>
            </a:r>
            <a:endParaRPr lang="en-US" sz="18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232868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1.11111E-6 C 0.01007 -0.03658 0.00139 -0.07917 3.61111E-6 -0.11806 C 0.00139 -0.12037 0.00173 -0.12523 0.00399 -0.12523 C 0.13645 -0.12801 0.6335 -0.0963 0.6335 -0.12176 " pathEditMode="relative" rAng="0" ptsTypes="AAAA">
                                      <p:cBhvr>
                                        <p:cTn id="57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667" y="-6273"/>
                                    </p:animMotion>
                                  </p:childTnLst>
                                </p:cTn>
                              </p:par>
                              <p:par>
                                <p:cTn id="58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7.40741E-7 C -0.00035 -0.02014 -0.00069 -0.03542 -0.00191 -0.05394 C -0.00243 -0.06157 -0.00226 -0.06181 -0.0033 -0.06759 C -0.00382 -0.07014 -0.00469 -0.075 -0.00469 -0.07477 C 0.02431 -0.08079 0.05764 -0.07315 0.08698 -0.07222 C 0.21806 -0.06343 0.34896 -0.05718 0.48021 -0.04838 C 0.52882 -0.04514 0.62604 -0.03843 0.62604 -0.0382 C 0.66007 -0.01366 0.6474 -0.0338 0.6474 0.03472 " pathEditMode="relative" rAng="0" ptsTypes="AAAAAAAA">
                                      <p:cBhvr>
                                        <p:cTn id="59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240" y="-2130"/>
                                    </p:animMotion>
                                  </p:childTnLst>
                                </p:cTn>
                              </p:par>
                              <p:par>
                                <p:cTn id="60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52 0.04676 C 0.00017 0.02662 -0.00017 0.01134 -0.00139 -0.00717 C -0.00191 -0.01481 -0.00174 -0.01504 -0.00278 -0.02083 C -0.0033 -0.02338 -0.00417 -0.02824 -0.00417 -0.02801 C 0.02483 -0.03403 0.05816 -0.02639 0.0875 -0.02546 C 0.21858 -0.01666 0.34948 -0.01041 0.48073 -0.00162 C 0.52934 0.00162 0.62656 0.00834 0.62656 0.00857 C 0.66059 0.0331 0.64792 0.01296 0.64792 0.08148 " pathEditMode="relative" rAng="0" ptsTypes="AAAAAAAA">
                                      <p:cBhvr>
                                        <p:cTn id="61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240" y="-2130"/>
                                    </p:animMotion>
                                  </p:childTnLst>
                                </p:cTn>
                              </p:par>
                              <p:par>
                                <p:cTn id="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92" dur="500" tmFilter="0, 0; .2, .5; .8, .5; 1, 0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3" dur="250" autoRev="1" fill="hold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6" grpId="0"/>
      <p:bldP spid="30" grpId="0" animBg="1"/>
      <p:bldP spid="30" grpId="1" animBg="1"/>
      <p:bldP spid="32" grpId="0" animBg="1"/>
      <p:bldP spid="32" grpId="1" animBg="1"/>
      <p:bldP spid="33" grpId="0"/>
      <p:bldP spid="34" grpId="0" animBg="1"/>
      <p:bldP spid="34" grpId="1" animBg="1"/>
      <p:bldP spid="35" grpId="0"/>
      <p:bldP spid="35" grpId="1"/>
      <p:bldP spid="36" grpId="0"/>
      <p:bldP spid="36" grpId="1"/>
      <p:bldP spid="16" grpId="0" animBg="1"/>
      <p:bldP spid="16" grpId="1" animBg="1"/>
      <p:bldP spid="1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Can 26">
            <a:extLst>
              <a:ext uri="{FF2B5EF4-FFF2-40B4-BE49-F238E27FC236}">
                <a16:creationId xmlns:a16="http://schemas.microsoft.com/office/drawing/2014/main" id="{ECD6246B-A513-E74E-B8FD-3D2D407A22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7241" y="5482289"/>
            <a:ext cx="2743200" cy="1295400"/>
          </a:xfrm>
          <a:prstGeom prst="can">
            <a:avLst>
              <a:gd name="adj" fmla="val 18741"/>
            </a:avLst>
          </a:prstGeom>
          <a:solidFill>
            <a:srgbClr val="00B8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/</a:t>
            </a:r>
            <a:r>
              <a:rPr lang="en-US" b="1" dirty="0" err="1">
                <a:solidFill>
                  <a:srgbClr val="002060"/>
                </a:solidFill>
              </a:rPr>
              <a:t>hxlogs</a:t>
            </a:r>
            <a:endParaRPr lang="en-US" b="1" dirty="0">
              <a:solidFill>
                <a:srgbClr val="002060"/>
              </a:solidFill>
            </a:endParaRPr>
          </a:p>
          <a:p>
            <a:r>
              <a:rPr lang="en-US" dirty="0">
                <a:solidFill>
                  <a:srgbClr val="002060"/>
                </a:solidFill>
              </a:rPr>
              <a:t>/p4/1/logs/journal</a:t>
            </a:r>
          </a:p>
        </p:txBody>
      </p:sp>
      <p:sp>
        <p:nvSpPr>
          <p:cNvPr id="28" name="Can 27">
            <a:extLst>
              <a:ext uri="{FF2B5EF4-FFF2-40B4-BE49-F238E27FC236}">
                <a16:creationId xmlns:a16="http://schemas.microsoft.com/office/drawing/2014/main" id="{BE73F7E6-C9AF-A546-AC25-34072189E4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3657600"/>
            <a:ext cx="2743200" cy="1607383"/>
          </a:xfrm>
          <a:prstGeom prst="can">
            <a:avLst>
              <a:gd name="adj" fmla="val 12779"/>
            </a:avLst>
          </a:prstGeom>
          <a:solidFill>
            <a:srgbClr val="00B8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/</a:t>
            </a:r>
            <a:r>
              <a:rPr lang="en-US" b="1" dirty="0" err="1">
                <a:solidFill>
                  <a:srgbClr val="002060"/>
                </a:solidFill>
              </a:rPr>
              <a:t>hxmetadata</a:t>
            </a:r>
            <a:endParaRPr lang="en-US" b="1" dirty="0">
              <a:solidFill>
                <a:srgbClr val="002060"/>
              </a:solidFill>
            </a:endParaRPr>
          </a:p>
          <a:p>
            <a:r>
              <a:rPr lang="en-US" dirty="0">
                <a:solidFill>
                  <a:srgbClr val="002060"/>
                </a:solidFill>
              </a:rPr>
              <a:t>/p4/1/</a:t>
            </a:r>
            <a:r>
              <a:rPr lang="en-US" dirty="0" err="1">
                <a:solidFill>
                  <a:srgbClr val="002060"/>
                </a:solidFill>
              </a:rPr>
              <a:t>offline_db</a:t>
            </a:r>
            <a:endParaRPr lang="en-US" dirty="0">
              <a:solidFill>
                <a:srgbClr val="002060"/>
              </a:solidFill>
            </a:endParaRPr>
          </a:p>
          <a:p>
            <a:r>
              <a:rPr lang="en-US" dirty="0">
                <a:solidFill>
                  <a:srgbClr val="002060"/>
                </a:solidFill>
              </a:rPr>
              <a:t>/p4/1/root</a:t>
            </a:r>
          </a:p>
          <a:p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28676" name="Text Box 1"/>
          <p:cNvSpPr txBox="1">
            <a:spLocks noChangeArrowheads="1"/>
          </p:cNvSpPr>
          <p:nvPr/>
        </p:nvSpPr>
        <p:spPr bwMode="auto">
          <a:xfrm>
            <a:off x="304800" y="304800"/>
            <a:ext cx="8458200" cy="601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200" dirty="0">
                <a:solidFill>
                  <a:srgbClr val="000000"/>
                </a:solidFill>
                <a:latin typeface="Arial" charset="0"/>
              </a:rPr>
              <a:t>Sample Rebuild Procedure (On Demand)</a:t>
            </a:r>
          </a:p>
        </p:txBody>
      </p:sp>
      <p:sp>
        <p:nvSpPr>
          <p:cNvPr id="55" name="Text Box 2"/>
          <p:cNvSpPr txBox="1">
            <a:spLocks noChangeArrowheads="1"/>
          </p:cNvSpPr>
          <p:nvPr/>
        </p:nvSpPr>
        <p:spPr bwMode="auto">
          <a:xfrm>
            <a:off x="7772400" y="5943600"/>
            <a:ext cx="914400" cy="685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>
                <a:solidFill>
                  <a:srgbClr val="000000"/>
                </a:solidFill>
                <a:latin typeface="Courier New" charset="0"/>
              </a:rPr>
              <a:t>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52400" y="856013"/>
            <a:ext cx="8991600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40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800" dirty="0">
                <a:solidFill>
                  <a:srgbClr val="002060"/>
                </a:solidFill>
                <a:latin typeface="+mj-lt"/>
                <a:cs typeface="Courier New" pitchFamily="49" charset="0"/>
              </a:rPr>
              <a:t> </a:t>
            </a:r>
            <a:r>
              <a:rPr lang="en-US" sz="1600" dirty="0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p4d_1_init stop</a:t>
            </a:r>
            <a:endParaRPr lang="en-US" sz="1800" dirty="0">
              <a:solidFill>
                <a:srgbClr val="002060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800" dirty="0">
                <a:solidFill>
                  <a:srgbClr val="002060"/>
                </a:solidFill>
                <a:latin typeface="+mj-lt"/>
                <a:cs typeface="Courier New" pitchFamily="49" charset="0"/>
              </a:rPr>
              <a:t> </a:t>
            </a:r>
            <a:r>
              <a:rPr lang="en-US" sz="1600" dirty="0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p4d_1 -r /p4/1/root -J /p4/1/logs/journal </a:t>
            </a:r>
            <a:r>
              <a:rPr lang="en-US" sz="1600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–</a:t>
            </a:r>
            <a:r>
              <a:rPr lang="en-US" sz="16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jj</a:t>
            </a:r>
            <a:endParaRPr lang="en-US" sz="1800" dirty="0">
              <a:solidFill>
                <a:srgbClr val="002060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800" dirty="0">
                <a:solidFill>
                  <a:srgbClr val="002060"/>
                </a:solidFill>
                <a:latin typeface="+mj-lt"/>
                <a:cs typeface="Courier New" pitchFamily="49" charset="0"/>
              </a:rPr>
              <a:t> </a:t>
            </a:r>
            <a:r>
              <a:rPr lang="en-US" sz="1600" dirty="0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p4d_1 -r /p4/1/</a:t>
            </a:r>
            <a:r>
              <a:rPr lang="en-US" sz="1600" dirty="0" err="1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offline_db</a:t>
            </a:r>
            <a:r>
              <a:rPr lang="en-US" sz="1600" dirty="0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600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-</a:t>
            </a:r>
            <a:r>
              <a:rPr lang="en-US" sz="16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jr</a:t>
            </a:r>
            <a:r>
              <a:rPr lang="en-US" sz="1600" dirty="0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 /p4/1/checkpoints/p4_1.jnl.3245</a:t>
            </a:r>
            <a:endParaRPr lang="en-US" sz="1800" dirty="0">
              <a:solidFill>
                <a:srgbClr val="002060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800" dirty="0">
                <a:solidFill>
                  <a:srgbClr val="002060"/>
                </a:solidFill>
                <a:latin typeface="+mj-lt"/>
                <a:cs typeface="Courier New" pitchFamily="49" charset="0"/>
              </a:rPr>
              <a:t>Swap </a:t>
            </a:r>
            <a:r>
              <a:rPr lang="en-US" sz="18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root</a:t>
            </a:r>
            <a:r>
              <a:rPr lang="en-US" sz="1800" dirty="0">
                <a:solidFill>
                  <a:srgbClr val="002060"/>
                </a:solidFill>
                <a:latin typeface="+mj-lt"/>
                <a:cs typeface="Courier New" pitchFamily="49" charset="0"/>
              </a:rPr>
              <a:t> and </a:t>
            </a:r>
            <a:r>
              <a:rPr lang="en-US" sz="18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offline_db</a:t>
            </a:r>
            <a:r>
              <a:rPr lang="en-US" sz="1800" dirty="0">
                <a:solidFill>
                  <a:srgbClr val="002060"/>
                </a:solidFill>
                <a:latin typeface="+mj-lt"/>
                <a:cs typeface="Courier New" pitchFamily="49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+mj-lt"/>
                <a:cs typeface="Courier New" pitchFamily="49" charset="0"/>
              </a:rPr>
              <a:t>symlink</a:t>
            </a:r>
            <a:r>
              <a:rPr lang="en-US" sz="1800" dirty="0">
                <a:solidFill>
                  <a:srgbClr val="002060"/>
                </a:solidFill>
                <a:latin typeface="+mj-lt"/>
                <a:cs typeface="Courier New" pitchFamily="49" charset="0"/>
              </a:rPr>
              <a:t> (</a:t>
            </a:r>
            <a:r>
              <a:rPr lang="en-US" sz="1800" dirty="0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db1 </a:t>
            </a:r>
            <a:r>
              <a:rPr lang="en-US" sz="1800" dirty="0">
                <a:solidFill>
                  <a:srgbClr val="002060"/>
                </a:solidFill>
                <a:latin typeface="+mj-lt"/>
                <a:cs typeface="Courier New" pitchFamily="49" charset="0"/>
              </a:rPr>
              <a:t>/</a:t>
            </a:r>
            <a:r>
              <a:rPr lang="en-US" sz="1800" dirty="0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 db2</a:t>
            </a:r>
            <a:r>
              <a:rPr lang="en-US" sz="1800" dirty="0">
                <a:solidFill>
                  <a:srgbClr val="002060"/>
                </a:solidFill>
                <a:latin typeface="+mj-lt"/>
                <a:cs typeface="Courier New" pitchFamily="49" charset="0"/>
              </a:rPr>
              <a:t>).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>
                <a:solidFill>
                  <a:srgbClr val="002060"/>
                </a:solidFill>
                <a:latin typeface="+mj-lt"/>
                <a:cs typeface="Courier New" pitchFamily="49" charset="0"/>
              </a:rPr>
              <a:t> </a:t>
            </a:r>
            <a:r>
              <a:rPr lang="en-US" sz="1600" dirty="0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p4d_1_init start</a:t>
            </a:r>
            <a:endParaRPr lang="en-US" sz="160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800" dirty="0">
                <a:solidFill>
                  <a:srgbClr val="002060"/>
                </a:solidFill>
                <a:latin typeface="+mj-lt"/>
                <a:cs typeface="Courier New" pitchFamily="49" charset="0"/>
              </a:rPr>
              <a:t> </a:t>
            </a:r>
            <a:r>
              <a:rPr lang="en-US" sz="1600" dirty="0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p4d_1 -r /p4/1/</a:t>
            </a:r>
            <a:r>
              <a:rPr lang="en-US" sz="1600" dirty="0" err="1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offline_db</a:t>
            </a:r>
            <a:r>
              <a:rPr lang="en-US" sz="1600" dirty="0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600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-</a:t>
            </a:r>
            <a:r>
              <a:rPr lang="en-US" sz="16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jd</a:t>
            </a:r>
            <a:r>
              <a:rPr lang="en-US" sz="1600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600" dirty="0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-z /p4/1/checkpoints/p4_1.ckp.3246.gz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>
                <a:solidFill>
                  <a:srgbClr val="002060"/>
                </a:solidFill>
                <a:latin typeface="+mj-lt"/>
                <a:cs typeface="Courier New" pitchFamily="49" charset="0"/>
              </a:rPr>
              <a:t>Initiate Snapshot and backup of </a:t>
            </a:r>
            <a:r>
              <a:rPr lang="en-US" sz="1600" dirty="0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/</a:t>
            </a:r>
            <a:r>
              <a:rPr lang="en-US" sz="1600" dirty="0" err="1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hxdepots</a:t>
            </a:r>
            <a:r>
              <a:rPr lang="en-US" sz="1800" dirty="0">
                <a:solidFill>
                  <a:srgbClr val="002060"/>
                </a:solidFill>
                <a:latin typeface="+mj-lt"/>
                <a:cs typeface="Courier New" pitchFamily="49" charset="0"/>
              </a:rPr>
              <a:t> volume.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>
                <a:latin typeface="+mj-lt"/>
                <a:cs typeface="Courier New" pitchFamily="49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rm</a:t>
            </a:r>
            <a:r>
              <a:rPr lang="en-US" sz="1600" dirty="0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600" dirty="0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–</a:t>
            </a:r>
            <a:r>
              <a:rPr lang="en-US" sz="1600" dirty="0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f /p4/1/</a:t>
            </a:r>
            <a:r>
              <a:rPr lang="en-US" sz="1600" dirty="0" err="1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offline_db</a:t>
            </a:r>
            <a:r>
              <a:rPr lang="en-US" sz="1600" dirty="0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/db.*</a:t>
            </a:r>
            <a:endParaRPr lang="en-US" sz="2000" dirty="0">
              <a:solidFill>
                <a:srgbClr val="002060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800" dirty="0">
                <a:solidFill>
                  <a:srgbClr val="002060"/>
                </a:solidFill>
                <a:latin typeface="+mj-lt"/>
                <a:cs typeface="Courier New" pitchFamily="49" charset="0"/>
              </a:rPr>
              <a:t> </a:t>
            </a:r>
            <a:r>
              <a:rPr lang="en-US" sz="1600" dirty="0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p4d_1 -r /p4/1/</a:t>
            </a:r>
            <a:r>
              <a:rPr lang="en-US" sz="1600" dirty="0" err="1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offline_db</a:t>
            </a:r>
            <a:r>
              <a:rPr lang="en-US" sz="1600" dirty="0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600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-</a:t>
            </a:r>
            <a:r>
              <a:rPr lang="en-US" sz="16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jr</a:t>
            </a:r>
            <a:r>
              <a:rPr lang="en-US" sz="1600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600" dirty="0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/p4/1/checkpoints/p4_1.ckp.3246.gz</a:t>
            </a:r>
            <a:endParaRPr lang="en-US" sz="1800" dirty="0">
              <a:solidFill>
                <a:srgbClr val="002060"/>
              </a:solidFill>
            </a:endParaRPr>
          </a:p>
          <a:p>
            <a:endParaRPr lang="en-US" sz="1800" dirty="0">
              <a:solidFill>
                <a:srgbClr val="002060"/>
              </a:solidFill>
            </a:endParaRPr>
          </a:p>
        </p:txBody>
      </p:sp>
      <p:sp>
        <p:nvSpPr>
          <p:cNvPr id="21" name="Can 20"/>
          <p:cNvSpPr>
            <a:spLocks noChangeArrowheads="1"/>
          </p:cNvSpPr>
          <p:nvPr/>
        </p:nvSpPr>
        <p:spPr bwMode="auto">
          <a:xfrm>
            <a:off x="4451589" y="3809827"/>
            <a:ext cx="4191000" cy="2209800"/>
          </a:xfrm>
          <a:prstGeom prst="can">
            <a:avLst>
              <a:gd name="adj" fmla="val 25000"/>
            </a:avLst>
          </a:prstGeom>
          <a:solidFill>
            <a:srgbClr val="00B8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/</a:t>
            </a:r>
            <a:r>
              <a:rPr lang="en-US" b="1" dirty="0" err="1">
                <a:solidFill>
                  <a:schemeClr val="tx1"/>
                </a:solidFill>
              </a:rPr>
              <a:t>hxdepots</a:t>
            </a:r>
            <a:endParaRPr lang="en-US" b="1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/p4/1/depots, checkpoints, etc.</a:t>
            </a:r>
          </a:p>
        </p:txBody>
      </p:sp>
      <p:sp>
        <p:nvSpPr>
          <p:cNvPr id="22" name="Can 21"/>
          <p:cNvSpPr>
            <a:spLocks noChangeArrowheads="1"/>
          </p:cNvSpPr>
          <p:nvPr/>
        </p:nvSpPr>
        <p:spPr bwMode="auto">
          <a:xfrm>
            <a:off x="4458439" y="3795734"/>
            <a:ext cx="4220630" cy="2198778"/>
          </a:xfrm>
          <a:prstGeom prst="can">
            <a:avLst>
              <a:gd name="adj" fmla="val 25000"/>
            </a:avLst>
          </a:prstGeom>
          <a:solidFill>
            <a:srgbClr val="00B8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/</a:t>
            </a:r>
            <a:r>
              <a:rPr lang="en-US" b="1" dirty="0" err="1">
                <a:solidFill>
                  <a:schemeClr val="tx1"/>
                </a:solidFill>
              </a:rPr>
              <a:t>hxdepots</a:t>
            </a:r>
            <a:endParaRPr lang="en-US" b="1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/p4/1/depots, checkpoints, etc.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57200" y="6096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d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157549" y="5149047"/>
            <a:ext cx="259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p4_1.jnl.3245</a:t>
            </a:r>
          </a:p>
        </p:txBody>
      </p:sp>
      <p:sp>
        <p:nvSpPr>
          <p:cNvPr id="30" name="Down Arrow 29"/>
          <p:cNvSpPr/>
          <p:nvPr/>
        </p:nvSpPr>
        <p:spPr bwMode="auto">
          <a:xfrm rot="14839311" flipH="1">
            <a:off x="3980442" y="4702936"/>
            <a:ext cx="179439" cy="2494579"/>
          </a:xfrm>
          <a:prstGeom prst="downArrow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32" name="Down Arrow 31"/>
          <p:cNvSpPr/>
          <p:nvPr/>
        </p:nvSpPr>
        <p:spPr bwMode="auto">
          <a:xfrm rot="6618712">
            <a:off x="3879229" y="3787936"/>
            <a:ext cx="143365" cy="2419198"/>
          </a:xfrm>
          <a:prstGeom prst="downArrow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038530" y="5532847"/>
            <a:ext cx="32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p4_1.jnl.3246.gz</a:t>
            </a:r>
          </a:p>
        </p:txBody>
      </p:sp>
      <p:sp>
        <p:nvSpPr>
          <p:cNvPr id="34" name="Down Arrow 33"/>
          <p:cNvSpPr/>
          <p:nvPr/>
        </p:nvSpPr>
        <p:spPr bwMode="auto">
          <a:xfrm rot="17880640">
            <a:off x="3851019" y="3928360"/>
            <a:ext cx="190261" cy="2511664"/>
          </a:xfrm>
          <a:prstGeom prst="downArrow">
            <a:avLst>
              <a:gd name="adj1" fmla="val 43942"/>
              <a:gd name="adj2" fmla="val 50000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160579" y="5144066"/>
            <a:ext cx="259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p4_1.jnl.3245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037308" y="5535459"/>
            <a:ext cx="32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p4_1.jnl.3246.gz</a:t>
            </a:r>
          </a:p>
        </p:txBody>
      </p:sp>
      <p:sp>
        <p:nvSpPr>
          <p:cNvPr id="16" name="Down Arrow 15"/>
          <p:cNvSpPr/>
          <p:nvPr/>
        </p:nvSpPr>
        <p:spPr bwMode="auto">
          <a:xfrm rot="6957777">
            <a:off x="3893735" y="3891101"/>
            <a:ext cx="162672" cy="2521895"/>
          </a:xfrm>
          <a:prstGeom prst="downArrow">
            <a:avLst>
              <a:gd name="adj1" fmla="val 36695"/>
              <a:gd name="adj2" fmla="val 50000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25" name="5-Point Star 24"/>
          <p:cNvSpPr/>
          <p:nvPr/>
        </p:nvSpPr>
        <p:spPr bwMode="auto">
          <a:xfrm>
            <a:off x="8458200" y="6172200"/>
            <a:ext cx="457200" cy="457200"/>
          </a:xfrm>
          <a:prstGeom prst="star5">
            <a:avLst/>
          </a:prstGeom>
          <a:solidFill>
            <a:srgbClr val="FFC000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163549" y="6346705"/>
            <a:ext cx="2599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FFC000"/>
                </a:solidFill>
              </a:rPr>
              <a:t>Animation Complete </a:t>
            </a:r>
            <a:r>
              <a:rPr lang="en-US" sz="1800" dirty="0">
                <a:solidFill>
                  <a:srgbClr val="FFC000"/>
                </a:solidFill>
                <a:sym typeface="Wingdings" panose="05000000000000000000" pitchFamily="2" charset="2"/>
              </a:rPr>
              <a:t></a:t>
            </a:r>
            <a:endParaRPr lang="en-US" sz="1800" dirty="0">
              <a:solidFill>
                <a:srgbClr val="FFC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BD406BD-B5E8-9E4E-AD3C-67DFE07772A9}"/>
              </a:ext>
            </a:extLst>
          </p:cNvPr>
          <p:cNvSpPr txBox="1"/>
          <p:nvPr/>
        </p:nvSpPr>
        <p:spPr>
          <a:xfrm>
            <a:off x="3746938" y="5602014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2.59259E-6 C 0.01007 -0.03658 0.00139 -0.07917 8.33333E-7 -0.11806 C 0.00139 -0.12037 0.00174 -0.12523 0.00399 -0.12523 C 0.13646 -0.12801 0.63351 -0.0963 0.63351 -0.12176 " pathEditMode="relative" rAng="0" ptsTypes="AAAA">
                                      <p:cBhvr>
                                        <p:cTn id="74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667" y="-6273"/>
                                    </p:animMotion>
                                  </p:childTnLst>
                                </p:cTn>
                              </p:par>
                              <p:par>
                                <p:cTn id="7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4.81481E-6 C -0.00035 -0.02013 -0.0007 -0.03541 -0.00191 -0.05393 C -0.00243 -0.06157 -0.00226 -0.0618 -0.0033 -0.06759 C -0.00382 -0.07013 -0.00469 -0.075 -0.00469 -0.07476 C 0.0243 -0.08078 0.05764 -0.07314 0.08698 -0.07222 C 0.21805 -0.06342 0.34895 -0.05717 0.4802 -0.04837 C 0.52882 -0.04513 0.62604 -0.03842 0.62604 -0.03819 C 0.66007 -0.01365 0.64739 -0.03379 0.64739 0.03473 " pathEditMode="relative" rAng="0" ptsTypes="AAAAAAAA">
                                      <p:cBhvr>
                                        <p:cTn id="76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240" y="-2130"/>
                                    </p:animMotion>
                                  </p:childTnLst>
                                </p:cTn>
                              </p:par>
                              <p:par>
                                <p:cTn id="7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7.40741E-7 C -0.00035 -0.02014 -0.0007 -0.03542 -0.00191 -0.05393 C -0.00243 -0.06157 -0.00226 -0.0618 -0.0033 -0.06759 C -0.00382 -0.07014 -0.00469 -0.075 -0.00469 -0.07477 C 0.0243 -0.08079 0.05764 -0.07315 0.08698 -0.07222 C 0.21805 -0.06343 0.34896 -0.05718 0.48021 -0.04838 C 0.52882 -0.04514 0.62604 -0.03843 0.62604 -0.03819 C 0.66007 -0.01366 0.64739 -0.0338 0.64739 0.03472 " pathEditMode="relative" rAng="0" ptsTypes="AAAAAAAA">
                                      <p:cBhvr>
                                        <p:cTn id="78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240" y="-213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6" grpId="0"/>
      <p:bldP spid="30" grpId="0" animBg="1"/>
      <p:bldP spid="30" grpId="1" animBg="1"/>
      <p:bldP spid="32" grpId="0" animBg="1"/>
      <p:bldP spid="32" grpId="1" animBg="1"/>
      <p:bldP spid="33" grpId="0"/>
      <p:bldP spid="34" grpId="0" animBg="1"/>
      <p:bldP spid="34" grpId="1" animBg="1"/>
      <p:bldP spid="35" grpId="0"/>
      <p:bldP spid="35" grpId="1"/>
      <p:bldP spid="36" grpId="0"/>
      <p:bldP spid="36" grpId="1"/>
      <p:bldP spid="16" grpId="0" animBg="1"/>
      <p:bldP spid="16" grpId="1" animBg="1"/>
      <p:bldP spid="2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1"/>
          <p:cNvSpPr txBox="1">
            <a:spLocks noChangeArrowheads="1"/>
          </p:cNvSpPr>
          <p:nvPr/>
        </p:nvSpPr>
        <p:spPr bwMode="auto">
          <a:xfrm>
            <a:off x="304800" y="2286000"/>
            <a:ext cx="7848600" cy="69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5400" b="1">
                <a:solidFill>
                  <a:srgbClr val="000000"/>
                </a:solidFill>
                <a:latin typeface="Arial" charset="0"/>
              </a:rPr>
              <a:t>Questions?</a:t>
            </a:r>
          </a:p>
        </p:txBody>
      </p:sp>
      <p:sp>
        <p:nvSpPr>
          <p:cNvPr id="53251" name="Text Box 2"/>
          <p:cNvSpPr txBox="1">
            <a:spLocks noChangeArrowheads="1"/>
          </p:cNvSpPr>
          <p:nvPr/>
        </p:nvSpPr>
        <p:spPr bwMode="auto">
          <a:xfrm>
            <a:off x="304800" y="1917700"/>
            <a:ext cx="8229600" cy="35972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Lucida Sans Unicode"/>
        <a:cs typeface="Lucida Sans Unicode"/>
      </a:majorFont>
      <a:minorFont>
        <a:latin typeface="Arial"/>
        <a:ea typeface="Lucida Sans Unicode"/>
        <a:cs typeface="Lucida Sans Unicod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24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24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38965</TotalTime>
  <Words>1279</Words>
  <Application>Microsoft Macintosh PowerPoint</Application>
  <PresentationFormat>On-screen Show (4:3)</PresentationFormat>
  <Paragraphs>180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ＭＳ Ｐゴシック</vt:lpstr>
      <vt:lpstr>Arial</vt:lpstr>
      <vt:lpstr>Courier New</vt:lpstr>
      <vt:lpstr>Lucida Sans Unicode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Perforce Training</dc:title>
  <dc:creator>jo</dc:creator>
  <cp:lastModifiedBy>Tom Tyler</cp:lastModifiedBy>
  <cp:revision>2668</cp:revision>
  <cp:lastPrinted>2001-03-01T00:38:32Z</cp:lastPrinted>
  <dcterms:created xsi:type="dcterms:W3CDTF">2009-04-29T01:09:24Z</dcterms:created>
  <dcterms:modified xsi:type="dcterms:W3CDTF">2022-06-14T23:43:24Z</dcterms:modified>
</cp:coreProperties>
</file>