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55"/>
  </p:notesMasterIdLst>
  <p:sldIdLst>
    <p:sldId id="256" r:id="rId3"/>
    <p:sldId id="260" r:id="rId4"/>
    <p:sldId id="265" r:id="rId5"/>
    <p:sldId id="300" r:id="rId6"/>
    <p:sldId id="271" r:id="rId7"/>
    <p:sldId id="284" r:id="rId8"/>
    <p:sldId id="299" r:id="rId9"/>
    <p:sldId id="311" r:id="rId10"/>
    <p:sldId id="285" r:id="rId11"/>
    <p:sldId id="257" r:id="rId12"/>
    <p:sldId id="320" r:id="rId13"/>
    <p:sldId id="264" r:id="rId14"/>
    <p:sldId id="312" r:id="rId15"/>
    <p:sldId id="267" r:id="rId16"/>
    <p:sldId id="282" r:id="rId17"/>
    <p:sldId id="263" r:id="rId18"/>
    <p:sldId id="315" r:id="rId19"/>
    <p:sldId id="319" r:id="rId20"/>
    <p:sldId id="316" r:id="rId21"/>
    <p:sldId id="317" r:id="rId22"/>
    <p:sldId id="321" r:id="rId23"/>
    <p:sldId id="322" r:id="rId24"/>
    <p:sldId id="323" r:id="rId25"/>
    <p:sldId id="297" r:id="rId26"/>
    <p:sldId id="266" r:id="rId27"/>
    <p:sldId id="269" r:id="rId28"/>
    <p:sldId id="268" r:id="rId29"/>
    <p:sldId id="261" r:id="rId30"/>
    <p:sldId id="262" r:id="rId31"/>
    <p:sldId id="314" r:id="rId32"/>
    <p:sldId id="286" r:id="rId33"/>
    <p:sldId id="287" r:id="rId34"/>
    <p:sldId id="301" r:id="rId35"/>
    <p:sldId id="288" r:id="rId36"/>
    <p:sldId id="302" r:id="rId37"/>
    <p:sldId id="289" r:id="rId38"/>
    <p:sldId id="303" r:id="rId39"/>
    <p:sldId id="290" r:id="rId40"/>
    <p:sldId id="304" r:id="rId41"/>
    <p:sldId id="291" r:id="rId42"/>
    <p:sldId id="310" r:id="rId43"/>
    <p:sldId id="292" r:id="rId44"/>
    <p:sldId id="309" r:id="rId45"/>
    <p:sldId id="293" r:id="rId46"/>
    <p:sldId id="308" r:id="rId47"/>
    <p:sldId id="294" r:id="rId48"/>
    <p:sldId id="307" r:id="rId49"/>
    <p:sldId id="295" r:id="rId50"/>
    <p:sldId id="306" r:id="rId51"/>
    <p:sldId id="296" r:id="rId52"/>
    <p:sldId id="305" r:id="rId53"/>
    <p:sldId id="270"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 Thomas Tyler" initials="CTT"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88" autoAdjust="0"/>
    <p:restoredTop sz="75591" autoAdjust="0"/>
  </p:normalViewPr>
  <p:slideViewPr>
    <p:cSldViewPr>
      <p:cViewPr varScale="1">
        <p:scale>
          <a:sx n="104" d="100"/>
          <a:sy n="104" d="100"/>
        </p:scale>
        <p:origin x="-8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8" d="100"/>
          <a:sy n="98" d="100"/>
        </p:scale>
        <p:origin x="-2640"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commentAuthors" Target="commentAuthor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EAEA8C-E288-45D0-AC20-3736398A6813}" type="datetimeFigureOut">
              <a:rPr lang="en-US" smtClean="0"/>
              <a:pPr/>
              <a:t>10/18/2013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F70EC5-6FE5-470F-BF8D-EC6F16E566F6}" type="slidenum">
              <a:rPr lang="en-US" smtClean="0"/>
              <a:pPr/>
              <a:t>‹#›</a:t>
            </a:fld>
            <a:endParaRPr lang="en-US"/>
          </a:p>
        </p:txBody>
      </p:sp>
    </p:spTree>
    <p:extLst>
      <p:ext uri="{BB962C8B-B14F-4D97-AF65-F5344CB8AC3E}">
        <p14:creationId xmlns:p14="http://schemas.microsoft.com/office/powerpoint/2010/main" val="3510293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3" Type="http://schemas.openxmlformats.org/officeDocument/2006/relationships/hyperlink" Target="http://www.perforce.com/company/newsletter/2009/10/technofiles-living-edge-automated-merging" TargetMode="External"/><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3F70EC5-6FE5-470F-BF8D-EC6F16E566F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Key Idea:  Software evolves</a:t>
            </a:r>
            <a:r>
              <a:rPr lang="en-US" baseline="0" dirty="0" smtClean="0"/>
              <a:t> on the main line, with no planning needed in advance.</a:t>
            </a:r>
            <a:endParaRPr lang="en-US" dirty="0"/>
          </a:p>
        </p:txBody>
      </p:sp>
      <p:sp>
        <p:nvSpPr>
          <p:cNvPr id="4" name="Slide Number Placeholder 3"/>
          <p:cNvSpPr>
            <a:spLocks noGrp="1"/>
          </p:cNvSpPr>
          <p:nvPr>
            <p:ph type="sldNum" sz="quarter" idx="10"/>
          </p:nvPr>
        </p:nvSpPr>
        <p:spPr/>
        <p:txBody>
          <a:bodyPr/>
          <a:lstStyle/>
          <a:p>
            <a:fld id="{23F70EC5-6FE5-470F-BF8D-EC6F16E566F6}"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Organic development</a:t>
            </a:r>
            <a:r>
              <a:rPr lang="en-US" baseline="0" dirty="0" smtClean="0"/>
              <a:t> is very simple, and allows you to start development without worrying about branching.  But it has many limitations:</a:t>
            </a:r>
          </a:p>
          <a:p>
            <a:pPr marL="228600" indent="-228600">
              <a:buAutoNum type="arabicPeriod"/>
            </a:pPr>
            <a:r>
              <a:rPr lang="en-US" baseline="0" dirty="0" smtClean="0"/>
              <a:t>OD doesn’t encourage a stable mainline.  Any branch is only as stable as the least stable chunk of work going on in it at any given time.  In the organic model, there is only one branch.  Keeping it stable often proves difficult as team sizes grow.</a:t>
            </a:r>
          </a:p>
          <a:p>
            <a:pPr marL="228600" indent="-228600">
              <a:buAutoNum type="arabicPeriod"/>
            </a:pPr>
            <a:r>
              <a:rPr lang="en-US" baseline="0" dirty="0" smtClean="0"/>
              <a:t>OD doesn’t scale well to support situations where more than a few people need to modify the same files.</a:t>
            </a:r>
          </a:p>
          <a:p>
            <a:pPr marL="228600" indent="-228600">
              <a:buAutoNum type="arabicPeriod"/>
            </a:pPr>
            <a:r>
              <a:rPr lang="en-US" baseline="0" dirty="0" smtClean="0"/>
              <a:t>OD doesn’t support parallel development, and thus decreases productivity.  Developers need to wait for 3.0 to be submitted and tested before they can start submitting for 3.1, and the can’t easily work on 3.1 and 4.0 concurrently.</a:t>
            </a:r>
          </a:p>
          <a:p>
            <a:pPr marL="228600" indent="-228600">
              <a:buAutoNum type="arabicPeriod"/>
            </a:pPr>
            <a:r>
              <a:rPr lang="en-US" baseline="0" dirty="0" smtClean="0"/>
              <a:t>OD makes pulling feature sets difficult, since all changes for all feature sets are mixed together in a melting pot that is the mainline.</a:t>
            </a:r>
          </a:p>
          <a:p>
            <a:pPr marL="228600" indent="-228600">
              <a:buAutoNum type="arabicPeriod"/>
            </a:pPr>
            <a:r>
              <a:rPr lang="en-US" baseline="0" dirty="0" smtClean="0"/>
              <a:t>And many more …</a:t>
            </a:r>
            <a:endParaRPr lang="en-US" dirty="0"/>
          </a:p>
        </p:txBody>
      </p:sp>
      <p:sp>
        <p:nvSpPr>
          <p:cNvPr id="4" name="Slide Number Placeholder 3"/>
          <p:cNvSpPr>
            <a:spLocks noGrp="1"/>
          </p:cNvSpPr>
          <p:nvPr>
            <p:ph type="sldNum" sz="quarter" idx="10"/>
          </p:nvPr>
        </p:nvSpPr>
        <p:spPr/>
        <p:txBody>
          <a:bodyPr/>
          <a:lstStyle/>
          <a:p>
            <a:fld id="{23F70EC5-6FE5-470F-BF8D-EC6F16E566F6}"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baseline="0" dirty="0" smtClean="0"/>
              <a:t>Key Ideas:</a:t>
            </a:r>
          </a:p>
          <a:p>
            <a:pPr marL="228600" indent="-228600">
              <a:buFont typeface="+mj-lt"/>
              <a:buAutoNum type="arabicPeriod"/>
            </a:pPr>
            <a:r>
              <a:rPr lang="en-US" baseline="0" dirty="0" smtClean="0"/>
              <a:t>When multiple old releases are supported simultaneously, the best practice is to merge from older to newer, and then from the newest active release branch to main.  Merge to main </a:t>
            </a:r>
            <a:r>
              <a:rPr lang="en-US" i="1" baseline="0" dirty="0" smtClean="0"/>
              <a:t>only</a:t>
            </a:r>
            <a:r>
              <a:rPr lang="en-US" baseline="0" dirty="0" smtClean="0"/>
              <a:t> from the most recent active release branch.</a:t>
            </a:r>
          </a:p>
          <a:p>
            <a:pPr marL="228600" indent="-228600">
              <a:buFont typeface="+mj-lt"/>
              <a:buAutoNum type="arabicPeriod"/>
            </a:pPr>
            <a:r>
              <a:rPr lang="en-US" baseline="0" dirty="0" smtClean="0"/>
              <a:t>Each time a new release stream is created, the change flow rules should be modified to follow this.  For example, start with 1.0-R flowing changes to main.  When 2.0-R is created, changes to 1.0-R should now flow to 2.0-R, and 2.0-R should flow to main.  See next slide for illustration.</a:t>
            </a:r>
          </a:p>
          <a:p>
            <a:pPr marL="228600" indent="-228600">
              <a:buFont typeface="+mj-lt"/>
              <a:buAutoNum type="arabicPeriod"/>
            </a:pPr>
            <a:r>
              <a:rPr lang="en-US" baseline="0" dirty="0" smtClean="0"/>
              <a:t>With Streams, this change in flow can be communicated visually by the Stream Graph.  With Classic Perforce, this is best done with well named branch specs (i.e. named with a naming convention that indicates from/to streams).  Branch specs representing obsolete paths should be deleted.</a:t>
            </a:r>
          </a:p>
        </p:txBody>
      </p:sp>
      <p:sp>
        <p:nvSpPr>
          <p:cNvPr id="4" name="Slide Number Placeholder 3"/>
          <p:cNvSpPr>
            <a:spLocks noGrp="1"/>
          </p:cNvSpPr>
          <p:nvPr>
            <p:ph type="sldNum" sz="quarter" idx="10"/>
          </p:nvPr>
        </p:nvSpPr>
        <p:spPr/>
        <p:txBody>
          <a:bodyPr/>
          <a:lstStyle/>
          <a:p>
            <a:fld id="{23F70EC5-6FE5-470F-BF8D-EC6F16E566F6}"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23F70EC5-6FE5-470F-BF8D-EC6F16E566F6}"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Discussion Points:</a:t>
            </a:r>
          </a:p>
          <a:p>
            <a:r>
              <a:rPr lang="en-US" baseline="0" dirty="0" smtClean="0"/>
              <a:t>This strategy allows separation of “latest development” (</a:t>
            </a:r>
            <a:r>
              <a:rPr lang="en-US" baseline="0" dirty="0" err="1" smtClean="0"/>
              <a:t>rel</a:t>
            </a:r>
            <a:r>
              <a:rPr lang="en-US" baseline="0" dirty="0" smtClean="0"/>
              <a:t>/8.0-D) with “latest delivered” (</a:t>
            </a:r>
            <a:r>
              <a:rPr lang="en-US" baseline="0" dirty="0" err="1" smtClean="0"/>
              <a:t>rel</a:t>
            </a:r>
            <a:r>
              <a:rPr lang="en-US" baseline="0" dirty="0" smtClean="0"/>
              <a:t>/8.0-R) code within the 8.0 branch</a:t>
            </a:r>
          </a:p>
          <a:p>
            <a:endParaRPr lang="en-US" baseline="0" dirty="0" smtClean="0"/>
          </a:p>
          <a:p>
            <a:r>
              <a:rPr lang="en-US" baseline="0" dirty="0" smtClean="0"/>
              <a:t>Normal changes to support 8.0 are initiated in 8.0-D.  After testing and perhaps at regular intervals, changes from 8.0-D are promoted to 8.0-R in discreet batches.</a:t>
            </a:r>
          </a:p>
          <a:p>
            <a:endParaRPr lang="en-US" baseline="0" dirty="0" smtClean="0"/>
          </a:p>
          <a:p>
            <a:r>
              <a:rPr lang="en-US" baseline="0" dirty="0" smtClean="0"/>
              <a:t>Emergency Bug Fixes are initiated directly in the 8.0-R branch, so that the critical bug fix can be implemented without worrying about the state of other changes in the 8.0-D branch, which could be in a “car apart in the garage” state.  After the critical situation is dealt with, the emergency fix is refreshed from 8.0-R to 8.0-D, so that it is not removed the next promotion from 8.0-D to 8.0-R.</a:t>
            </a:r>
          </a:p>
        </p:txBody>
      </p:sp>
      <p:sp>
        <p:nvSpPr>
          <p:cNvPr id="4" name="Slide Number Placeholder 3"/>
          <p:cNvSpPr>
            <a:spLocks noGrp="1"/>
          </p:cNvSpPr>
          <p:nvPr>
            <p:ph type="sldNum" sz="quarter" idx="10"/>
          </p:nvPr>
        </p:nvSpPr>
        <p:spPr/>
        <p:txBody>
          <a:bodyPr/>
          <a:lstStyle/>
          <a:p>
            <a:fld id="{23F70EC5-6FE5-470F-BF8D-EC6F16E566F6}"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23F70EC5-6FE5-470F-BF8D-EC6F16E566F6}"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 typeface="+mj-lt"/>
              <a:buNone/>
            </a:pPr>
            <a:r>
              <a:rPr lang="en-US" dirty="0" smtClean="0"/>
              <a:t>Key Ideas:</a:t>
            </a:r>
          </a:p>
          <a:p>
            <a:pPr marL="228600" indent="-228600">
              <a:buFont typeface="+mj-lt"/>
              <a:buAutoNum type="arabicPeriod"/>
            </a:pPr>
            <a:r>
              <a:rPr lang="en-US" dirty="0" smtClean="0"/>
              <a:t>P</a:t>
            </a:r>
            <a:r>
              <a:rPr lang="en-US" baseline="0" dirty="0" smtClean="0"/>
              <a:t>revention a copy up before a merge down is a solid best practice.</a:t>
            </a:r>
          </a:p>
          <a:p>
            <a:pPr marL="228600" indent="-228600">
              <a:buFont typeface="+mj-lt"/>
              <a:buAutoNum type="arabicPeriod"/>
            </a:pPr>
            <a:r>
              <a:rPr lang="en-US" baseline="0" dirty="0" smtClean="0"/>
              <a:t>Streams makes this almost impossible to get wrong.</a:t>
            </a:r>
          </a:p>
          <a:p>
            <a:pPr marL="228600" indent="-228600">
              <a:buFont typeface="+mj-lt"/>
              <a:buAutoNum type="arabicPeriod"/>
            </a:pPr>
            <a:r>
              <a:rPr lang="en-US" baseline="0" dirty="0" smtClean="0"/>
              <a:t>With Classic Perforce, ensuring merge down is done is often done by automating the ‘copy up’, and building safety checks into the automation.</a:t>
            </a:r>
            <a:endParaRPr lang="en-US" dirty="0"/>
          </a:p>
        </p:txBody>
      </p:sp>
      <p:sp>
        <p:nvSpPr>
          <p:cNvPr id="4" name="Slide Number Placeholder 3"/>
          <p:cNvSpPr>
            <a:spLocks noGrp="1"/>
          </p:cNvSpPr>
          <p:nvPr>
            <p:ph type="sldNum" sz="quarter" idx="10"/>
          </p:nvPr>
        </p:nvSpPr>
        <p:spPr/>
        <p:txBody>
          <a:bodyPr/>
          <a:lstStyle/>
          <a:p>
            <a:fld id="{23F70EC5-6FE5-470F-BF8D-EC6F16E566F6}"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xxx</a:t>
            </a:r>
            <a:endParaRPr lang="en-US" dirty="0"/>
          </a:p>
        </p:txBody>
      </p:sp>
      <p:sp>
        <p:nvSpPr>
          <p:cNvPr id="4" name="Slide Number Placeholder 3"/>
          <p:cNvSpPr>
            <a:spLocks noGrp="1"/>
          </p:cNvSpPr>
          <p:nvPr>
            <p:ph type="sldNum" sz="quarter" idx="10"/>
          </p:nvPr>
        </p:nvSpPr>
        <p:spPr/>
        <p:txBody>
          <a:bodyPr/>
          <a:lstStyle/>
          <a:p>
            <a:fld id="{23F70EC5-6FE5-470F-BF8D-EC6F16E566F6}"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xxx</a:t>
            </a:r>
            <a:endParaRPr lang="en-US" dirty="0"/>
          </a:p>
        </p:txBody>
      </p:sp>
      <p:sp>
        <p:nvSpPr>
          <p:cNvPr id="4" name="Slide Number Placeholder 3"/>
          <p:cNvSpPr>
            <a:spLocks noGrp="1"/>
          </p:cNvSpPr>
          <p:nvPr>
            <p:ph type="sldNum" sz="quarter" idx="10"/>
          </p:nvPr>
        </p:nvSpPr>
        <p:spPr/>
        <p:txBody>
          <a:bodyPr/>
          <a:lstStyle/>
          <a:p>
            <a:fld id="{23F70EC5-6FE5-470F-BF8D-EC6F16E566F6}"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3F70EC5-6FE5-470F-BF8D-EC6F16E566F6}"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Stream model includes parent-child relationship and stream names.</a:t>
            </a:r>
            <a:endParaRPr lang="en-US" dirty="0"/>
          </a:p>
        </p:txBody>
      </p:sp>
      <p:sp>
        <p:nvSpPr>
          <p:cNvPr id="4" name="Slide Number Placeholder 3"/>
          <p:cNvSpPr>
            <a:spLocks noGrp="1"/>
          </p:cNvSpPr>
          <p:nvPr>
            <p:ph type="sldNum" sz="quarter" idx="10"/>
          </p:nvPr>
        </p:nvSpPr>
        <p:spPr/>
        <p:txBody>
          <a:bodyPr/>
          <a:lstStyle/>
          <a:p>
            <a:fld id="{23F70EC5-6FE5-470F-BF8D-EC6F16E566F6}"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a:t>
            </a:r>
            <a:r>
              <a:rPr lang="en-US" dirty="0" err="1" smtClean="0"/>
              <a:t>Git</a:t>
            </a:r>
            <a:r>
              <a:rPr lang="en-US" dirty="0" smtClean="0"/>
              <a:t> users, this is similar to the “pull before you push” rule.</a:t>
            </a:r>
            <a:endParaRPr lang="en-US" dirty="0"/>
          </a:p>
        </p:txBody>
      </p:sp>
      <p:sp>
        <p:nvSpPr>
          <p:cNvPr id="4" name="Slide Number Placeholder 3"/>
          <p:cNvSpPr>
            <a:spLocks noGrp="1"/>
          </p:cNvSpPr>
          <p:nvPr>
            <p:ph type="sldNum" sz="quarter" idx="10"/>
          </p:nvPr>
        </p:nvSpPr>
        <p:spPr/>
        <p:txBody>
          <a:bodyPr/>
          <a:lstStyle/>
          <a:p>
            <a:fld id="{23F70EC5-6FE5-470F-BF8D-EC6F16E566F6}"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3F70EC5-6FE5-470F-BF8D-EC6F16E566F6}"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3F70EC5-6FE5-470F-BF8D-EC6F16E566F6}"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3F70EC5-6FE5-470F-BF8D-EC6F16E566F6}"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3F70EC5-6FE5-470F-BF8D-EC6F16E566F6}"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3F70EC5-6FE5-470F-BF8D-EC6F16E566F6}"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Talking Points:</a:t>
            </a:r>
          </a:p>
          <a:p>
            <a:pPr>
              <a:buFont typeface="Arial" charset="0"/>
              <a:buChar char="•"/>
            </a:pPr>
            <a:r>
              <a:rPr lang="en-US" baseline="0" dirty="0" smtClean="0"/>
              <a:t> Use short tags rather than company names in directory structures, to keep paths short and reduce confusion when customers’ company names change.</a:t>
            </a:r>
          </a:p>
          <a:p>
            <a:pPr>
              <a:buFont typeface="Arial" charset="0"/>
              <a:buChar char="•"/>
            </a:pPr>
            <a:r>
              <a:rPr lang="en-US" baseline="0" dirty="0" smtClean="0"/>
              <a:t> The “/main” and “/latest” within the </a:t>
            </a:r>
            <a:r>
              <a:rPr lang="en-US" baseline="0" dirty="0" err="1" smtClean="0"/>
              <a:t>svcs</a:t>
            </a:r>
            <a:r>
              <a:rPr lang="en-US" baseline="0" dirty="0" smtClean="0"/>
              <a:t> area may be maintained by a professional services organization.</a:t>
            </a:r>
          </a:p>
          <a:p>
            <a:pPr>
              <a:buFont typeface="Arial" charset="0"/>
              <a:buChar char="•"/>
            </a:pPr>
            <a:r>
              <a:rPr lang="en-US" baseline="0" dirty="0" smtClean="0"/>
              <a:t> This model supports truly custom code.  It isn’t necessary if the customizations are just “skins” or minor per-customer configuration or license-file controlled variations.</a:t>
            </a:r>
          </a:p>
          <a:p>
            <a:pPr>
              <a:buFont typeface="Arial" charset="0"/>
              <a:buChar char="•"/>
            </a:pPr>
            <a:r>
              <a:rPr lang="en-US" baseline="0" dirty="0" smtClean="0"/>
              <a:t>  Legal considerations may restrict cherry-picking integration of custom changes developed under a services contract.</a:t>
            </a:r>
            <a:endParaRPr lang="en-US" dirty="0"/>
          </a:p>
        </p:txBody>
      </p:sp>
      <p:sp>
        <p:nvSpPr>
          <p:cNvPr id="4" name="Slide Number Placeholder 3"/>
          <p:cNvSpPr>
            <a:spLocks noGrp="1"/>
          </p:cNvSpPr>
          <p:nvPr>
            <p:ph type="sldNum" sz="quarter" idx="10"/>
          </p:nvPr>
        </p:nvSpPr>
        <p:spPr/>
        <p:txBody>
          <a:bodyPr/>
          <a:lstStyle/>
          <a:p>
            <a:fld id="{23F70EC5-6FE5-470F-BF8D-EC6F16E566F6}"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3F70EC5-6FE5-470F-BF8D-EC6F16E566F6}"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3F70EC5-6FE5-470F-BF8D-EC6F16E566F6}"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3F70EC5-6FE5-470F-BF8D-EC6F16E566F6}"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3F70EC5-6FE5-470F-BF8D-EC6F16E566F6}"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Newsletter</a:t>
            </a:r>
            <a:r>
              <a:rPr lang="en-US" baseline="0" dirty="0" smtClean="0"/>
              <a:t> article on Auto Merging</a:t>
            </a:r>
            <a:r>
              <a:rPr lang="en-US" dirty="0" smtClean="0"/>
              <a:t>: </a:t>
            </a:r>
            <a:r>
              <a:rPr lang="en-US" dirty="0" smtClean="0">
                <a:hlinkClick r:id="rId3"/>
              </a:rPr>
              <a:t>http://www.perforce.com/company/newsletter/2009/10/technofiles-living-edge-automated-merging</a:t>
            </a:r>
            <a:endParaRPr lang="en-US" dirty="0" smtClean="0"/>
          </a:p>
          <a:p>
            <a:endParaRPr lang="en-US" dirty="0" smtClean="0"/>
          </a:p>
          <a:p>
            <a:r>
              <a:rPr lang="en-US" dirty="0" smtClean="0"/>
              <a:t>Key Ideas:</a:t>
            </a:r>
            <a:endParaRPr lang="en-US" baseline="0" dirty="0" smtClean="0"/>
          </a:p>
          <a:p>
            <a:pPr marL="171450" indent="-171450">
              <a:buFont typeface="Arial" charset="0"/>
              <a:buChar char="•"/>
            </a:pPr>
            <a:r>
              <a:rPr lang="en-US" baseline="0" dirty="0" smtClean="0"/>
              <a:t>Incremental Merging (one changelist at a time, in original time order, along a defined merge pathway).</a:t>
            </a:r>
          </a:p>
          <a:p>
            <a:pPr marL="171450" indent="-171450">
              <a:buFont typeface="Arial" charset="0"/>
              <a:buChar char="•"/>
            </a:pPr>
            <a:r>
              <a:rPr lang="en-US" baseline="0" dirty="0" smtClean="0"/>
              <a:t>Preserves original human changelist author throughout the merge flow.</a:t>
            </a:r>
          </a:p>
          <a:p>
            <a:pPr marL="171450" indent="-171450">
              <a:buFont typeface="Arial" charset="0"/>
              <a:buChar char="•"/>
            </a:pPr>
            <a:r>
              <a:rPr lang="en-US" baseline="0" dirty="0" smtClean="0"/>
              <a:t>Frequent merging reduces merge complexity, so only the individual changes requiring manual resolution must be handled manually.</a:t>
            </a:r>
          </a:p>
          <a:p>
            <a:pPr marL="171450" indent="-171450">
              <a:buFont typeface="Arial" charset="0"/>
              <a:buChar char="•"/>
            </a:pPr>
            <a:r>
              <a:rPr lang="en-US" baseline="0" dirty="0" smtClean="0"/>
              <a:t>Requires custom automation.</a:t>
            </a:r>
            <a:endParaRPr lang="en-US" dirty="0" smtClean="0"/>
          </a:p>
          <a:p>
            <a:endParaRPr lang="en-US" dirty="0"/>
          </a:p>
        </p:txBody>
      </p:sp>
      <p:sp>
        <p:nvSpPr>
          <p:cNvPr id="4" name="Slide Number Placeholder 3"/>
          <p:cNvSpPr>
            <a:spLocks noGrp="1"/>
          </p:cNvSpPr>
          <p:nvPr>
            <p:ph type="sldNum" sz="quarter" idx="10"/>
          </p:nvPr>
        </p:nvSpPr>
        <p:spPr/>
        <p:txBody>
          <a:bodyPr/>
          <a:lstStyle/>
          <a:p>
            <a:fld id="{23F70EC5-6FE5-470F-BF8D-EC6F16E566F6}" type="slidenum">
              <a:rPr lang="en-US" smtClean="0"/>
              <a:pPr/>
              <a:t>30</a:t>
            </a:fld>
            <a:endParaRPr lang="en-US"/>
          </a:p>
        </p:txBody>
      </p:sp>
    </p:spTree>
    <p:extLst>
      <p:ext uri="{BB962C8B-B14F-4D97-AF65-F5344CB8AC3E}">
        <p14:creationId xmlns:p14="http://schemas.microsoft.com/office/powerpoint/2010/main" val="3180717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Static slides are provided so you</a:t>
            </a:r>
            <a:r>
              <a:rPr lang="en-US" baseline="0" dirty="0" smtClean="0"/>
              <a:t> can quickly jump to a slide for discussion, without having to go through the animations.</a:t>
            </a:r>
            <a:endParaRPr lang="en-US" dirty="0"/>
          </a:p>
        </p:txBody>
      </p:sp>
      <p:sp>
        <p:nvSpPr>
          <p:cNvPr id="4" name="Slide Number Placeholder 3"/>
          <p:cNvSpPr>
            <a:spLocks noGrp="1"/>
          </p:cNvSpPr>
          <p:nvPr>
            <p:ph type="sldNum" sz="quarter" idx="10"/>
          </p:nvPr>
        </p:nvSpPr>
        <p:spPr/>
        <p:txBody>
          <a:bodyPr/>
          <a:lstStyle/>
          <a:p>
            <a:fld id="{23F70EC5-6FE5-470F-BF8D-EC6F16E566F6}"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3F70EC5-6FE5-470F-BF8D-EC6F16E566F6}"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3F70EC5-6FE5-470F-BF8D-EC6F16E566F6}"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23F70EC5-6FE5-470F-BF8D-EC6F16E566F6}"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23F70EC5-6FE5-470F-BF8D-EC6F16E566F6}"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23F70EC5-6FE5-470F-BF8D-EC6F16E566F6}"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23F70EC5-6FE5-470F-BF8D-EC6F16E566F6}"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 “.01” is just an example of typical variations on how a PDS may look.  A PDS should define acceptable variations.</a:t>
            </a:r>
          </a:p>
        </p:txBody>
      </p:sp>
      <p:sp>
        <p:nvSpPr>
          <p:cNvPr id="4" name="Slide Number Placeholder 3"/>
          <p:cNvSpPr>
            <a:spLocks noGrp="1"/>
          </p:cNvSpPr>
          <p:nvPr>
            <p:ph type="sldNum" sz="quarter" idx="10"/>
          </p:nvPr>
        </p:nvSpPr>
        <p:spPr/>
        <p:txBody>
          <a:bodyPr/>
          <a:lstStyle/>
          <a:p>
            <a:fld id="{23F70EC5-6FE5-470F-BF8D-EC6F16E566F6}"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 “.01” is just an example of typical variations on how a PDS may look.  A PDS should define acceptable variations.</a:t>
            </a:r>
          </a:p>
        </p:txBody>
      </p:sp>
      <p:sp>
        <p:nvSpPr>
          <p:cNvPr id="4" name="Slide Number Placeholder 3"/>
          <p:cNvSpPr>
            <a:spLocks noGrp="1"/>
          </p:cNvSpPr>
          <p:nvPr>
            <p:ph type="sldNum" sz="quarter" idx="10"/>
          </p:nvPr>
        </p:nvSpPr>
        <p:spPr/>
        <p:txBody>
          <a:bodyPr/>
          <a:lstStyle/>
          <a:p>
            <a:fld id="{23F70EC5-6FE5-470F-BF8D-EC6F16E566F6}"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3F70EC5-6FE5-470F-BF8D-EC6F16E566F6}"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3F70EC5-6FE5-470F-BF8D-EC6F16E566F6}"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3F70EC5-6FE5-470F-BF8D-EC6F16E566F6}"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3F70EC5-6FE5-470F-BF8D-EC6F16E566F6}" type="slidenum">
              <a:rPr lang="en-US" smtClean="0"/>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3F70EC5-6FE5-470F-BF8D-EC6F16E566F6}" type="slidenum">
              <a:rPr lang="en-US" smtClean="0"/>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3F70EC5-6FE5-470F-BF8D-EC6F16E566F6}" type="slidenum">
              <a:rPr lang="en-US" smtClean="0"/>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3F70EC5-6FE5-470F-BF8D-EC6F16E566F6}" type="slidenum">
              <a:rPr lang="en-US" smtClean="0"/>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3F70EC5-6FE5-470F-BF8D-EC6F16E566F6}" type="slidenum">
              <a:rPr lang="en-US" smtClean="0"/>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3F70EC5-6FE5-470F-BF8D-EC6F16E566F6}" type="slidenum">
              <a:rPr lang="en-US" smtClean="0"/>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3F70EC5-6FE5-470F-BF8D-EC6F16E566F6}" type="slidenum">
              <a:rPr lang="en-US" smtClean="0"/>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3F70EC5-6FE5-470F-BF8D-EC6F16E566F6}" type="slidenum">
              <a:rPr lang="en-US" smtClean="0"/>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Trim To Fit!  It is not necessary to discuss</a:t>
            </a:r>
            <a:r>
              <a:rPr lang="en-US" baseline="0" dirty="0" smtClean="0"/>
              <a:t> or apply all branching patterns.  When customizing this for a particular enterprise, branching patterns that don’t apply can be trimmed from this document.  For large enterprises, it may be better to simply hide the slides for those that don’t apply for initial teams to which the PDS is rolled out, so they can be more easily restored in the event they are useful as the PDS expand within the enterprise.</a:t>
            </a:r>
          </a:p>
        </p:txBody>
      </p:sp>
      <p:sp>
        <p:nvSpPr>
          <p:cNvPr id="4" name="Slide Number Placeholder 3"/>
          <p:cNvSpPr>
            <a:spLocks noGrp="1"/>
          </p:cNvSpPr>
          <p:nvPr>
            <p:ph type="sldNum" sz="quarter" idx="10"/>
          </p:nvPr>
        </p:nvSpPr>
        <p:spPr/>
        <p:txBody>
          <a:bodyPr/>
          <a:lstStyle/>
          <a:p>
            <a:fld id="{23F70EC5-6FE5-470F-BF8D-EC6F16E566F6}" type="slidenum">
              <a:rPr lang="en-US" smtClean="0"/>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3F70EC5-6FE5-470F-BF8D-EC6F16E566F6}" type="slidenum">
              <a:rPr lang="en-US" smtClean="0"/>
              <a:pPr/>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3F70EC5-6FE5-470F-BF8D-EC6F16E566F6}" type="slidenum">
              <a:rPr lang="en-US" smtClean="0"/>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3F70EC5-6FE5-470F-BF8D-EC6F16E566F6}" type="slidenum">
              <a:rPr lang="en-US" smtClean="0"/>
              <a:pPr/>
              <a:t>52</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Key</a:t>
            </a:r>
            <a:r>
              <a:rPr lang="en-US" baseline="0" dirty="0" smtClean="0"/>
              <a:t> Idea:  </a:t>
            </a:r>
            <a:r>
              <a:rPr lang="en-US" i="1" baseline="0" dirty="0" smtClean="0"/>
              <a:t>Branching patterns </a:t>
            </a:r>
            <a:r>
              <a:rPr lang="en-US" baseline="0" dirty="0" smtClean="0"/>
              <a:t>can be combined to form a suitable </a:t>
            </a:r>
            <a:r>
              <a:rPr lang="en-US" i="1" baseline="0" dirty="0" smtClean="0"/>
              <a:t>branching strategy </a:t>
            </a:r>
            <a:r>
              <a:rPr lang="en-US" baseline="0" dirty="0" smtClean="0"/>
              <a:t>for </a:t>
            </a:r>
            <a:r>
              <a:rPr lang="en-US" baseline="0" dirty="0" smtClean="0"/>
              <a:t>a given software product or product line.</a:t>
            </a:r>
          </a:p>
          <a:p>
            <a:endParaRPr lang="en-US" baseline="0" dirty="0" smtClean="0"/>
          </a:p>
          <a:p>
            <a:r>
              <a:rPr lang="en-US" baseline="0" dirty="0" smtClean="0"/>
              <a:t>When presenting this slide, avoid going into </a:t>
            </a:r>
            <a:r>
              <a:rPr lang="en-US" baseline="0" dirty="0" smtClean="0"/>
              <a:t>detail about all the different patterns – do that on subsequent slides.  The purpose of this slide is to get across the idea that branching patterns are combined in various </a:t>
            </a:r>
            <a:r>
              <a:rPr lang="en-US" baseline="0" dirty="0" smtClean="0"/>
              <a:t>ways to form a branching strategy.</a:t>
            </a:r>
          </a:p>
          <a:p>
            <a:endParaRPr lang="en-US" baseline="0" dirty="0" smtClean="0"/>
          </a:p>
          <a:p>
            <a:r>
              <a:rPr lang="en-US" baseline="0" dirty="0" smtClean="0"/>
              <a:t>Discuss the left-to-right flow of the diagram and the TOFU Scale, and introduce (but don’t yet discuss) the mantra, “Merge Down, Copy Up” (akin to pull before push in </a:t>
            </a:r>
            <a:r>
              <a:rPr lang="en-US" baseline="0" dirty="0" err="1" smtClean="0"/>
              <a:t>Git</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23F70EC5-6FE5-470F-BF8D-EC6F16E566F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Key</a:t>
            </a:r>
            <a:r>
              <a:rPr lang="en-US" baseline="0" dirty="0" smtClean="0"/>
              <a:t> Idea:  A well designed directory structure should intuitively convey answers to questions like, “What type of changes should be made in this directory?”</a:t>
            </a:r>
            <a:endParaRPr lang="en-US" dirty="0"/>
          </a:p>
        </p:txBody>
      </p:sp>
      <p:sp>
        <p:nvSpPr>
          <p:cNvPr id="4" name="Slide Number Placeholder 3"/>
          <p:cNvSpPr>
            <a:spLocks noGrp="1"/>
          </p:cNvSpPr>
          <p:nvPr>
            <p:ph type="sldNum" sz="quarter" idx="10"/>
          </p:nvPr>
        </p:nvSpPr>
        <p:spPr/>
        <p:txBody>
          <a:bodyPr/>
          <a:lstStyle/>
          <a:p>
            <a:fld id="{23F70EC5-6FE5-470F-BF8D-EC6F16E566F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Key</a:t>
            </a:r>
            <a:r>
              <a:rPr lang="en-US" baseline="0" dirty="0" smtClean="0"/>
              <a:t> Idea:  A well designed directory structure should intuitively convey answers to questions like, “What type of changes should be made in this directory?”</a:t>
            </a:r>
            <a:endParaRPr lang="en-US" dirty="0"/>
          </a:p>
        </p:txBody>
      </p:sp>
      <p:sp>
        <p:nvSpPr>
          <p:cNvPr id="4" name="Slide Number Placeholder 3"/>
          <p:cNvSpPr>
            <a:spLocks noGrp="1"/>
          </p:cNvSpPr>
          <p:nvPr>
            <p:ph type="sldNum" sz="quarter" idx="10"/>
          </p:nvPr>
        </p:nvSpPr>
        <p:spPr/>
        <p:txBody>
          <a:bodyPr/>
          <a:lstStyle/>
          <a:p>
            <a:fld id="{23F70EC5-6FE5-470F-BF8D-EC6F16E566F6}"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Equivalent stream diagrams are shown </a:t>
            </a:r>
            <a:r>
              <a:rPr lang="en-US" dirty="0" smtClean="0"/>
              <a:t>after the Static PDS Samples slide.</a:t>
            </a:r>
            <a:endParaRPr lang="en-US" dirty="0"/>
          </a:p>
        </p:txBody>
      </p:sp>
      <p:sp>
        <p:nvSpPr>
          <p:cNvPr id="4" name="Slide Number Placeholder 3"/>
          <p:cNvSpPr>
            <a:spLocks noGrp="1"/>
          </p:cNvSpPr>
          <p:nvPr>
            <p:ph type="sldNum" sz="quarter" idx="10"/>
          </p:nvPr>
        </p:nvSpPr>
        <p:spPr/>
        <p:txBody>
          <a:bodyPr/>
          <a:lstStyle/>
          <a:p>
            <a:fld id="{23F70EC5-6FE5-470F-BF8D-EC6F16E566F6}"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86A45B-41A2-4874-AE07-C453DD5EBACD}" type="datetimeFigureOut">
              <a:rPr lang="en-US" smtClean="0"/>
              <a:pPr/>
              <a:t>10/18/2013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27C0AE-FD58-4EB3-AF64-08C2723649BD}"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86A45B-41A2-4874-AE07-C453DD5EBACD}" type="datetimeFigureOut">
              <a:rPr lang="en-US" smtClean="0"/>
              <a:pPr/>
              <a:t>10/18/2013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27C0AE-FD58-4EB3-AF64-08C2723649B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86A45B-41A2-4874-AE07-C453DD5EBACD}" type="datetimeFigureOut">
              <a:rPr lang="en-US" smtClean="0"/>
              <a:pPr/>
              <a:t>10/18/2013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27C0AE-FD58-4EB3-AF64-08C2723649B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002C10-080B-44D9-B4AE-445E579E2ECC}" type="datetimeFigureOut">
              <a:rPr lang="en-US" smtClean="0"/>
              <a:pPr/>
              <a:t>10/18/2013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53B113-0D7E-484B-8A2E-6CBAABA5FBAE}"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002C10-080B-44D9-B4AE-445E579E2ECC}" type="datetimeFigureOut">
              <a:rPr lang="en-US" smtClean="0"/>
              <a:pPr/>
              <a:t>10/18/2013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53B113-0D7E-484B-8A2E-6CBAABA5FBAE}"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002C10-080B-44D9-B4AE-445E579E2ECC}" type="datetimeFigureOut">
              <a:rPr lang="en-US" smtClean="0"/>
              <a:pPr/>
              <a:t>10/18/2013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53B113-0D7E-484B-8A2E-6CBAABA5FBAE}"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002C10-080B-44D9-B4AE-445E579E2ECC}" type="datetimeFigureOut">
              <a:rPr lang="en-US" smtClean="0"/>
              <a:pPr/>
              <a:t>10/18/2013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53B113-0D7E-484B-8A2E-6CBAABA5FBAE}"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002C10-080B-44D9-B4AE-445E579E2ECC}" type="datetimeFigureOut">
              <a:rPr lang="en-US" smtClean="0"/>
              <a:pPr/>
              <a:t>10/18/2013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53B113-0D7E-484B-8A2E-6CBAABA5FBAE}"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002C10-080B-44D9-B4AE-445E579E2ECC}" type="datetimeFigureOut">
              <a:rPr lang="en-US" smtClean="0"/>
              <a:pPr/>
              <a:t>10/18/2013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53B113-0D7E-484B-8A2E-6CBAABA5FBAE}"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002C10-080B-44D9-B4AE-445E579E2ECC}" type="datetimeFigureOut">
              <a:rPr lang="en-US" smtClean="0"/>
              <a:pPr/>
              <a:t>10/18/2013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53B113-0D7E-484B-8A2E-6CBAABA5FBAE}"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002C10-080B-44D9-B4AE-445E579E2ECC}" type="datetimeFigureOut">
              <a:rPr lang="en-US" smtClean="0"/>
              <a:pPr/>
              <a:t>10/18/2013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53B113-0D7E-484B-8A2E-6CBAABA5FBA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86A45B-41A2-4874-AE07-C453DD5EBACD}" type="datetimeFigureOut">
              <a:rPr lang="en-US" smtClean="0"/>
              <a:pPr/>
              <a:t>10/18/2013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27C0AE-FD58-4EB3-AF64-08C2723649BD}"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002C10-080B-44D9-B4AE-445E579E2ECC}" type="datetimeFigureOut">
              <a:rPr lang="en-US" smtClean="0"/>
              <a:pPr/>
              <a:t>10/18/2013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53B113-0D7E-484B-8A2E-6CBAABA5FBAE}"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002C10-080B-44D9-B4AE-445E579E2ECC}" type="datetimeFigureOut">
              <a:rPr lang="en-US" smtClean="0"/>
              <a:pPr/>
              <a:t>10/18/2013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53B113-0D7E-484B-8A2E-6CBAABA5FBAE}"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002C10-080B-44D9-B4AE-445E579E2ECC}" type="datetimeFigureOut">
              <a:rPr lang="en-US" smtClean="0"/>
              <a:pPr/>
              <a:t>10/18/2013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53B113-0D7E-484B-8A2E-6CBAABA5FBA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86A45B-41A2-4874-AE07-C453DD5EBACD}" type="datetimeFigureOut">
              <a:rPr lang="en-US" smtClean="0"/>
              <a:pPr/>
              <a:t>10/18/2013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27C0AE-FD58-4EB3-AF64-08C2723649BD}"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86A45B-41A2-4874-AE07-C453DD5EBACD}" type="datetimeFigureOut">
              <a:rPr lang="en-US" smtClean="0"/>
              <a:pPr/>
              <a:t>10/18/2013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27C0AE-FD58-4EB3-AF64-08C2723649B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86A45B-41A2-4874-AE07-C453DD5EBACD}" type="datetimeFigureOut">
              <a:rPr lang="en-US" smtClean="0"/>
              <a:pPr/>
              <a:t>10/18/2013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27C0AE-FD58-4EB3-AF64-08C2723649BD}"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86A45B-41A2-4874-AE07-C453DD5EBACD}" type="datetimeFigureOut">
              <a:rPr lang="en-US" smtClean="0"/>
              <a:pPr/>
              <a:t>10/18/2013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27C0AE-FD58-4EB3-AF64-08C2723649BD}"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86A45B-41A2-4874-AE07-C453DD5EBACD}" type="datetimeFigureOut">
              <a:rPr lang="en-US" smtClean="0"/>
              <a:pPr/>
              <a:t>10/18/2013</a:t>
            </a:fld>
            <a:endParaRPr lang="en-US"/>
          </a:p>
        </p:txBody>
      </p:sp>
      <p:sp>
        <p:nvSpPr>
          <p:cNvPr id="3" name="Footer Placeholder 2"/>
          <p:cNvSpPr>
            <a:spLocks noGrp="1"/>
          </p:cNvSpPr>
          <p:nvPr>
            <p:ph type="ftr" sz="quarter" idx="11"/>
          </p:nvPr>
        </p:nvSpPr>
        <p:spPr/>
        <p:txBody>
          <a:bodyPr/>
          <a:lstStyle/>
          <a:p>
            <a:r>
              <a:rPr lang="en-US" dirty="0" smtClean="0"/>
              <a:t>Copyright © 2009 Perforce Software, Inc</a:t>
            </a:r>
            <a:endParaRPr lang="en-US" dirty="0"/>
          </a:p>
        </p:txBody>
      </p:sp>
      <p:sp>
        <p:nvSpPr>
          <p:cNvPr id="4" name="Slide Number Placeholder 3"/>
          <p:cNvSpPr>
            <a:spLocks noGrp="1"/>
          </p:cNvSpPr>
          <p:nvPr>
            <p:ph type="sldNum" sz="quarter" idx="12"/>
          </p:nvPr>
        </p:nvSpPr>
        <p:spPr/>
        <p:txBody>
          <a:bodyPr/>
          <a:lstStyle/>
          <a:p>
            <a:fld id="{2E27C0AE-FD58-4EB3-AF64-08C2723649BD}"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86A45B-41A2-4874-AE07-C453DD5EBACD}" type="datetimeFigureOut">
              <a:rPr lang="en-US" smtClean="0"/>
              <a:pPr/>
              <a:t>10/18/2013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27C0AE-FD58-4EB3-AF64-08C2723649B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86A45B-41A2-4874-AE07-C453DD5EBACD}" type="datetimeFigureOut">
              <a:rPr lang="en-US" smtClean="0"/>
              <a:pPr/>
              <a:t>10/18/2013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27C0AE-FD58-4EB3-AF64-08C2723649B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86A45B-41A2-4874-AE07-C453DD5EBACD}" type="datetimeFigureOut">
              <a:rPr lang="en-US" smtClean="0"/>
              <a:pPr/>
              <a:t>10/18/2013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Copyright 2009 Perforce Software,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27C0AE-FD58-4EB3-AF64-08C2723649B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002C10-080B-44D9-B4AE-445E579E2ECC}" type="datetimeFigureOut">
              <a:rPr lang="en-US" smtClean="0"/>
              <a:pPr/>
              <a:t>10/18/2013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53B113-0D7E-484B-8A2E-6CBAABA5FBA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2971799"/>
          </a:xfrm>
        </p:spPr>
        <p:txBody>
          <a:bodyPr>
            <a:normAutofit/>
          </a:bodyPr>
          <a:lstStyle/>
          <a:p>
            <a:r>
              <a:rPr lang="en-US" dirty="0" smtClean="0"/>
              <a:t>Perforce Directory Standard (PDS)</a:t>
            </a:r>
            <a:br>
              <a:rPr lang="en-US" dirty="0" smtClean="0"/>
            </a:br>
            <a:r>
              <a:rPr lang="en-US" dirty="0" smtClean="0"/>
              <a:t/>
            </a:r>
            <a:br>
              <a:rPr lang="en-US" dirty="0" smtClean="0"/>
            </a:br>
            <a:endParaRPr lang="en-US" sz="3100" dirty="0"/>
          </a:p>
        </p:txBody>
      </p:sp>
      <p:sp>
        <p:nvSpPr>
          <p:cNvPr id="5" name="TextBox 4"/>
          <p:cNvSpPr txBox="1"/>
          <p:nvPr/>
        </p:nvSpPr>
        <p:spPr>
          <a:xfrm flipH="1">
            <a:off x="-2" y="6488668"/>
            <a:ext cx="9144001" cy="276999"/>
          </a:xfrm>
          <a:prstGeom prst="rect">
            <a:avLst/>
          </a:prstGeom>
          <a:noFill/>
        </p:spPr>
        <p:txBody>
          <a:bodyPr wrap="square" rtlCol="0">
            <a:spAutoFit/>
          </a:bodyPr>
          <a:lstStyle/>
          <a:p>
            <a:pPr algn="ctr"/>
            <a:r>
              <a:rPr lang="en-US" sz="1200" dirty="0" smtClean="0"/>
              <a:t>Doc Id:  PDS-Diagrams.pptx, </a:t>
            </a:r>
            <a:r>
              <a:rPr lang="en-US" sz="1200" dirty="0" smtClean="0"/>
              <a:t>v5.2 </a:t>
            </a:r>
            <a:r>
              <a:rPr lang="en-US" sz="1200" dirty="0" smtClean="0"/>
              <a:t>(October </a:t>
            </a:r>
            <a:r>
              <a:rPr lang="en-US" sz="1200" dirty="0" smtClean="0"/>
              <a:t>18, </a:t>
            </a:r>
            <a:r>
              <a:rPr lang="en-US" sz="1200" dirty="0" smtClean="0"/>
              <a:t>2013).  Copyright © 2008-2013, Perforce Software, Inc.</a:t>
            </a:r>
            <a:endParaRPr lang="en-US" sz="1200" dirty="0"/>
          </a:p>
        </p:txBody>
      </p:sp>
      <p:pic>
        <p:nvPicPr>
          <p:cNvPr id="3" name="Picture 2" descr="perforce-logo.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24200" y="685800"/>
            <a:ext cx="2819400" cy="51742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ular Callout 27"/>
          <p:cNvSpPr/>
          <p:nvPr/>
        </p:nvSpPr>
        <p:spPr>
          <a:xfrm>
            <a:off x="2133600" y="3886200"/>
            <a:ext cx="609600" cy="457200"/>
          </a:xfrm>
          <a:prstGeom prst="wedgeRectCallout">
            <a:avLst>
              <a:gd name="adj1" fmla="val -20833"/>
              <a:gd name="adj2" fmla="val 94318"/>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3.0</a:t>
            </a:r>
            <a:endParaRPr lang="en-US" dirty="0"/>
          </a:p>
        </p:txBody>
      </p:sp>
      <p:sp>
        <p:nvSpPr>
          <p:cNvPr id="37" name="Rectangular Callout 36"/>
          <p:cNvSpPr/>
          <p:nvPr/>
        </p:nvSpPr>
        <p:spPr>
          <a:xfrm>
            <a:off x="4495800" y="3886200"/>
            <a:ext cx="609600" cy="457200"/>
          </a:xfrm>
          <a:prstGeom prst="wedgeRectCallout">
            <a:avLst>
              <a:gd name="adj1" fmla="val -20833"/>
              <a:gd name="adj2" fmla="val 94318"/>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3.1</a:t>
            </a:r>
            <a:endParaRPr lang="en-US" dirty="0"/>
          </a:p>
        </p:txBody>
      </p:sp>
      <p:sp>
        <p:nvSpPr>
          <p:cNvPr id="38" name="Rectangular Callout 37"/>
          <p:cNvSpPr/>
          <p:nvPr/>
        </p:nvSpPr>
        <p:spPr>
          <a:xfrm>
            <a:off x="5715000" y="3886200"/>
            <a:ext cx="609600" cy="457200"/>
          </a:xfrm>
          <a:prstGeom prst="wedgeRectCallout">
            <a:avLst>
              <a:gd name="adj1" fmla="val -20833"/>
              <a:gd name="adj2" fmla="val 94318"/>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3.2</a:t>
            </a:r>
            <a:endParaRPr lang="en-US" dirty="0"/>
          </a:p>
        </p:txBody>
      </p:sp>
      <p:sp>
        <p:nvSpPr>
          <p:cNvPr id="39" name="Rectangular Callout 38"/>
          <p:cNvSpPr/>
          <p:nvPr/>
        </p:nvSpPr>
        <p:spPr>
          <a:xfrm>
            <a:off x="7315200" y="3886200"/>
            <a:ext cx="609600" cy="457200"/>
          </a:xfrm>
          <a:prstGeom prst="wedgeRectCallout">
            <a:avLst>
              <a:gd name="adj1" fmla="val -20833"/>
              <a:gd name="adj2" fmla="val 94318"/>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4.0</a:t>
            </a:r>
            <a:endParaRPr lang="en-US" dirty="0"/>
          </a:p>
        </p:txBody>
      </p:sp>
      <p:cxnSp>
        <p:nvCxnSpPr>
          <p:cNvPr id="5" name="Straight Arrow Connector 4"/>
          <p:cNvCxnSpPr/>
          <p:nvPr/>
        </p:nvCxnSpPr>
        <p:spPr>
          <a:xfrm>
            <a:off x="457200" y="4648200"/>
            <a:ext cx="8382000" cy="1588"/>
          </a:xfrm>
          <a:prstGeom prst="straightConnector1">
            <a:avLst/>
          </a:prstGeom>
          <a:ln w="635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457200" y="4267200"/>
            <a:ext cx="990600" cy="369332"/>
          </a:xfrm>
          <a:prstGeom prst="rect">
            <a:avLst/>
          </a:prstGeom>
          <a:noFill/>
        </p:spPr>
        <p:txBody>
          <a:bodyPr wrap="square" rtlCol="0">
            <a:spAutoFit/>
          </a:bodyPr>
          <a:lstStyle/>
          <a:p>
            <a:r>
              <a:rPr lang="en-US" b="1" dirty="0" smtClean="0"/>
              <a:t>/main</a:t>
            </a:r>
            <a:endParaRPr lang="en-US" b="1" dirty="0"/>
          </a:p>
        </p:txBody>
      </p:sp>
      <p:sp>
        <p:nvSpPr>
          <p:cNvPr id="8" name="Oval 7"/>
          <p:cNvSpPr/>
          <p:nvPr/>
        </p:nvSpPr>
        <p:spPr>
          <a:xfrm>
            <a:off x="2209800" y="45720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3200400" y="45720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572000" y="45720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5791200" y="45720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7391400" y="45720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3962400" y="45720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5181600" y="45720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6477000" y="45720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Cloud Callout 40"/>
          <p:cNvSpPr/>
          <p:nvPr/>
        </p:nvSpPr>
        <p:spPr>
          <a:xfrm>
            <a:off x="0" y="1295400"/>
            <a:ext cx="5562600" cy="2819400"/>
          </a:xfrm>
          <a:prstGeom prst="cloudCallout">
            <a:avLst/>
          </a:prstGeom>
        </p:spPr>
        <p:style>
          <a:lnRef idx="2">
            <a:schemeClr val="dk1"/>
          </a:lnRef>
          <a:fillRef idx="1">
            <a:schemeClr val="lt1"/>
          </a:fillRef>
          <a:effectRef idx="0">
            <a:schemeClr val="dk1"/>
          </a:effectRef>
          <a:fontRef idx="minor">
            <a:schemeClr val="dk1"/>
          </a:fontRef>
        </p:style>
        <p:txBody>
          <a:bodyPr rtlCol="0" anchor="t"/>
          <a:lstStyle/>
          <a:p>
            <a:r>
              <a:rPr lang="en-US" b="1" dirty="0" smtClean="0">
                <a:solidFill>
                  <a:schemeClr val="tx2"/>
                </a:solidFill>
              </a:rPr>
              <a:t>//</a:t>
            </a:r>
            <a:r>
              <a:rPr lang="en-US" b="1" dirty="0" err="1" smtClean="0">
                <a:solidFill>
                  <a:schemeClr val="tx2"/>
                </a:solidFill>
              </a:rPr>
              <a:t>fgs</a:t>
            </a:r>
            <a:r>
              <a:rPr lang="en-US" b="1" dirty="0" smtClean="0">
                <a:solidFill>
                  <a:schemeClr val="tx2"/>
                </a:solidFill>
              </a:rPr>
              <a:t>/main</a:t>
            </a:r>
            <a:r>
              <a:rPr lang="en-US" dirty="0" smtClean="0"/>
              <a:t>/</a:t>
            </a:r>
            <a:r>
              <a:rPr lang="en-US" dirty="0" err="1" smtClean="0"/>
              <a:t>src</a:t>
            </a:r>
            <a:r>
              <a:rPr lang="en-US" dirty="0" smtClean="0"/>
              <a:t>/main.c#7</a:t>
            </a:r>
          </a:p>
          <a:p>
            <a:r>
              <a:rPr lang="en-US" b="1" dirty="0" smtClean="0">
                <a:solidFill>
                  <a:schemeClr val="tx2"/>
                </a:solidFill>
              </a:rPr>
              <a:t>//</a:t>
            </a:r>
            <a:r>
              <a:rPr lang="en-US" b="1" dirty="0" err="1" smtClean="0">
                <a:solidFill>
                  <a:schemeClr val="tx2"/>
                </a:solidFill>
              </a:rPr>
              <a:t>fgs</a:t>
            </a:r>
            <a:r>
              <a:rPr lang="en-US" b="1" dirty="0" smtClean="0">
                <a:solidFill>
                  <a:schemeClr val="tx2"/>
                </a:solidFill>
              </a:rPr>
              <a:t>/main</a:t>
            </a:r>
            <a:r>
              <a:rPr lang="en-US" dirty="0" smtClean="0"/>
              <a:t>/</a:t>
            </a:r>
            <a:r>
              <a:rPr lang="en-US" dirty="0" err="1" smtClean="0"/>
              <a:t>src</a:t>
            </a:r>
            <a:r>
              <a:rPr lang="en-US" dirty="0" smtClean="0"/>
              <a:t>/hello.c#4</a:t>
            </a:r>
          </a:p>
          <a:p>
            <a:r>
              <a:rPr lang="en-US" b="1" dirty="0" smtClean="0">
                <a:solidFill>
                  <a:schemeClr val="tx2"/>
                </a:solidFill>
              </a:rPr>
              <a:t>//</a:t>
            </a:r>
            <a:r>
              <a:rPr lang="en-US" b="1" dirty="0" err="1" smtClean="0">
                <a:solidFill>
                  <a:schemeClr val="tx2"/>
                </a:solidFill>
              </a:rPr>
              <a:t>fgs</a:t>
            </a:r>
            <a:r>
              <a:rPr lang="en-US" b="1" dirty="0" smtClean="0">
                <a:solidFill>
                  <a:schemeClr val="tx2"/>
                </a:solidFill>
              </a:rPr>
              <a:t>/main</a:t>
            </a:r>
            <a:r>
              <a:rPr lang="en-US" dirty="0" smtClean="0"/>
              <a:t>/</a:t>
            </a:r>
            <a:r>
              <a:rPr lang="en-US" dirty="0" err="1" smtClean="0"/>
              <a:t>src</a:t>
            </a:r>
            <a:r>
              <a:rPr lang="en-US" dirty="0" smtClean="0"/>
              <a:t>/makefile#18</a:t>
            </a:r>
          </a:p>
          <a:p>
            <a:r>
              <a:rPr lang="en-US" b="1" dirty="0" smtClean="0">
                <a:solidFill>
                  <a:schemeClr val="tx2"/>
                </a:solidFill>
              </a:rPr>
              <a:t>//</a:t>
            </a:r>
            <a:r>
              <a:rPr lang="en-US" b="1" dirty="0" err="1" smtClean="0">
                <a:solidFill>
                  <a:schemeClr val="tx2"/>
                </a:solidFill>
              </a:rPr>
              <a:t>fgs</a:t>
            </a:r>
            <a:r>
              <a:rPr lang="en-US" b="1" dirty="0" smtClean="0">
                <a:solidFill>
                  <a:schemeClr val="tx2"/>
                </a:solidFill>
              </a:rPr>
              <a:t>/main</a:t>
            </a:r>
            <a:r>
              <a:rPr lang="en-US" dirty="0" smtClean="0"/>
              <a:t>/</a:t>
            </a:r>
            <a:r>
              <a:rPr lang="en-US" dirty="0" err="1" smtClean="0"/>
              <a:t>src</a:t>
            </a:r>
            <a:r>
              <a:rPr lang="en-US" dirty="0" smtClean="0"/>
              <a:t>/</a:t>
            </a:r>
            <a:r>
              <a:rPr lang="en-US" dirty="0" err="1" smtClean="0"/>
              <a:t>api</a:t>
            </a:r>
            <a:r>
              <a:rPr lang="en-US" dirty="0" smtClean="0"/>
              <a:t>/hello.h#4</a:t>
            </a:r>
          </a:p>
          <a:p>
            <a:r>
              <a:rPr lang="en-US" b="1" dirty="0" smtClean="0">
                <a:solidFill>
                  <a:schemeClr val="tx2"/>
                </a:solidFill>
              </a:rPr>
              <a:t>//</a:t>
            </a:r>
            <a:r>
              <a:rPr lang="en-US" b="1" dirty="0" err="1" smtClean="0">
                <a:solidFill>
                  <a:schemeClr val="tx2"/>
                </a:solidFill>
              </a:rPr>
              <a:t>fgs</a:t>
            </a:r>
            <a:r>
              <a:rPr lang="en-US" b="1" dirty="0" smtClean="0">
                <a:solidFill>
                  <a:schemeClr val="tx2"/>
                </a:solidFill>
              </a:rPr>
              <a:t>/main</a:t>
            </a:r>
            <a:r>
              <a:rPr lang="en-US" dirty="0" smtClean="0"/>
              <a:t>/etc/greetings.cfg#4</a:t>
            </a:r>
          </a:p>
          <a:p>
            <a:r>
              <a:rPr lang="en-US" b="1" dirty="0" smtClean="0">
                <a:solidFill>
                  <a:schemeClr val="tx2"/>
                </a:solidFill>
              </a:rPr>
              <a:t>//</a:t>
            </a:r>
            <a:r>
              <a:rPr lang="en-US" b="1" dirty="0" err="1" smtClean="0">
                <a:solidFill>
                  <a:schemeClr val="tx2"/>
                </a:solidFill>
              </a:rPr>
              <a:t>fgs</a:t>
            </a:r>
            <a:r>
              <a:rPr lang="en-US" b="1" dirty="0" smtClean="0">
                <a:solidFill>
                  <a:schemeClr val="tx2"/>
                </a:solidFill>
              </a:rPr>
              <a:t>/main</a:t>
            </a:r>
            <a:r>
              <a:rPr lang="en-US" dirty="0" smtClean="0"/>
              <a:t>/etc/skins.cfg#124</a:t>
            </a:r>
          </a:p>
          <a:p>
            <a:endParaRPr lang="en-US" dirty="0"/>
          </a:p>
        </p:txBody>
      </p:sp>
      <p:sp>
        <p:nvSpPr>
          <p:cNvPr id="42" name="Oval 41"/>
          <p:cNvSpPr/>
          <p:nvPr/>
        </p:nvSpPr>
        <p:spPr>
          <a:xfrm>
            <a:off x="1447800" y="45720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Cloud Callout 45"/>
          <p:cNvSpPr/>
          <p:nvPr/>
        </p:nvSpPr>
        <p:spPr>
          <a:xfrm>
            <a:off x="3048000" y="1371600"/>
            <a:ext cx="5562600" cy="2819400"/>
          </a:xfrm>
          <a:prstGeom prst="cloudCallout">
            <a:avLst/>
          </a:prstGeom>
        </p:spPr>
        <p:style>
          <a:lnRef idx="2">
            <a:schemeClr val="dk1"/>
          </a:lnRef>
          <a:fillRef idx="1">
            <a:schemeClr val="lt1"/>
          </a:fillRef>
          <a:effectRef idx="0">
            <a:schemeClr val="dk1"/>
          </a:effectRef>
          <a:fontRef idx="minor">
            <a:schemeClr val="dk1"/>
          </a:fontRef>
        </p:style>
        <p:txBody>
          <a:bodyPr rtlCol="0" anchor="t"/>
          <a:lstStyle/>
          <a:p>
            <a:r>
              <a:rPr lang="en-US" b="1" dirty="0" smtClean="0">
                <a:solidFill>
                  <a:schemeClr val="tx2"/>
                </a:solidFill>
              </a:rPr>
              <a:t>//</a:t>
            </a:r>
            <a:r>
              <a:rPr lang="en-US" b="1" dirty="0" err="1" smtClean="0">
                <a:solidFill>
                  <a:schemeClr val="tx2"/>
                </a:solidFill>
              </a:rPr>
              <a:t>fgs</a:t>
            </a:r>
            <a:r>
              <a:rPr lang="en-US" b="1" dirty="0" smtClean="0">
                <a:solidFill>
                  <a:schemeClr val="tx2"/>
                </a:solidFill>
              </a:rPr>
              <a:t>/main</a:t>
            </a:r>
            <a:r>
              <a:rPr lang="en-US" dirty="0" smtClean="0"/>
              <a:t>/</a:t>
            </a:r>
            <a:r>
              <a:rPr lang="en-US" dirty="0" err="1" smtClean="0"/>
              <a:t>api</a:t>
            </a:r>
            <a:r>
              <a:rPr lang="en-US" dirty="0" smtClean="0"/>
              <a:t>/hello.h#1</a:t>
            </a:r>
          </a:p>
          <a:p>
            <a:r>
              <a:rPr lang="en-US" b="1" dirty="0" smtClean="0">
                <a:solidFill>
                  <a:schemeClr val="tx2"/>
                </a:solidFill>
              </a:rPr>
              <a:t>//</a:t>
            </a:r>
            <a:r>
              <a:rPr lang="en-US" b="1" dirty="0" err="1" smtClean="0">
                <a:solidFill>
                  <a:schemeClr val="tx2"/>
                </a:solidFill>
              </a:rPr>
              <a:t>fgs</a:t>
            </a:r>
            <a:r>
              <a:rPr lang="en-US" b="1" dirty="0" smtClean="0">
                <a:solidFill>
                  <a:schemeClr val="tx2"/>
                </a:solidFill>
              </a:rPr>
              <a:t>/main</a:t>
            </a:r>
            <a:r>
              <a:rPr lang="en-US" dirty="0" smtClean="0"/>
              <a:t>/</a:t>
            </a:r>
            <a:r>
              <a:rPr lang="en-US" dirty="0" err="1" smtClean="0"/>
              <a:t>src</a:t>
            </a:r>
            <a:r>
              <a:rPr lang="en-US" dirty="0" smtClean="0"/>
              <a:t>/main.c#9</a:t>
            </a:r>
          </a:p>
          <a:p>
            <a:r>
              <a:rPr lang="en-US" b="1" dirty="0" smtClean="0">
                <a:solidFill>
                  <a:schemeClr val="tx2"/>
                </a:solidFill>
              </a:rPr>
              <a:t>//</a:t>
            </a:r>
            <a:r>
              <a:rPr lang="en-US" b="1" dirty="0" err="1" smtClean="0">
                <a:solidFill>
                  <a:schemeClr val="tx2"/>
                </a:solidFill>
              </a:rPr>
              <a:t>fgs</a:t>
            </a:r>
            <a:r>
              <a:rPr lang="en-US" b="1" dirty="0" smtClean="0">
                <a:solidFill>
                  <a:schemeClr val="tx2"/>
                </a:solidFill>
              </a:rPr>
              <a:t>/main</a:t>
            </a:r>
            <a:r>
              <a:rPr lang="en-US" dirty="0" smtClean="0"/>
              <a:t>/</a:t>
            </a:r>
            <a:r>
              <a:rPr lang="en-US" dirty="0" err="1" smtClean="0"/>
              <a:t>src</a:t>
            </a:r>
            <a:r>
              <a:rPr lang="en-US" dirty="0" smtClean="0"/>
              <a:t>/goodbye.c#2</a:t>
            </a:r>
          </a:p>
          <a:p>
            <a:r>
              <a:rPr lang="en-US" b="1" dirty="0" smtClean="0">
                <a:solidFill>
                  <a:schemeClr val="tx2"/>
                </a:solidFill>
              </a:rPr>
              <a:t>//</a:t>
            </a:r>
            <a:r>
              <a:rPr lang="en-US" b="1" dirty="0" err="1" smtClean="0">
                <a:solidFill>
                  <a:schemeClr val="tx2"/>
                </a:solidFill>
              </a:rPr>
              <a:t>fgs</a:t>
            </a:r>
            <a:r>
              <a:rPr lang="en-US" b="1" dirty="0" smtClean="0">
                <a:solidFill>
                  <a:schemeClr val="tx2"/>
                </a:solidFill>
              </a:rPr>
              <a:t>/main</a:t>
            </a:r>
            <a:r>
              <a:rPr lang="en-US" dirty="0" smtClean="0"/>
              <a:t>/</a:t>
            </a:r>
            <a:r>
              <a:rPr lang="en-US" dirty="0" err="1" smtClean="0"/>
              <a:t>src</a:t>
            </a:r>
            <a:r>
              <a:rPr lang="en-US" dirty="0" smtClean="0"/>
              <a:t>/hello.c#28</a:t>
            </a:r>
          </a:p>
          <a:p>
            <a:r>
              <a:rPr lang="en-US" b="1" dirty="0" smtClean="0">
                <a:solidFill>
                  <a:schemeClr val="tx2"/>
                </a:solidFill>
              </a:rPr>
              <a:t>//</a:t>
            </a:r>
            <a:r>
              <a:rPr lang="en-US" b="1" dirty="0" err="1" smtClean="0">
                <a:solidFill>
                  <a:schemeClr val="tx2"/>
                </a:solidFill>
              </a:rPr>
              <a:t>fgs</a:t>
            </a:r>
            <a:r>
              <a:rPr lang="en-US" b="1" dirty="0" smtClean="0">
                <a:solidFill>
                  <a:schemeClr val="tx2"/>
                </a:solidFill>
              </a:rPr>
              <a:t>/main</a:t>
            </a:r>
            <a:r>
              <a:rPr lang="en-US" dirty="0" smtClean="0"/>
              <a:t>/</a:t>
            </a:r>
            <a:r>
              <a:rPr lang="en-US" dirty="0" err="1" smtClean="0"/>
              <a:t>src</a:t>
            </a:r>
            <a:r>
              <a:rPr lang="en-US" dirty="0" smtClean="0"/>
              <a:t>/makefile#22</a:t>
            </a:r>
          </a:p>
          <a:p>
            <a:r>
              <a:rPr lang="en-US" b="1" dirty="0" smtClean="0">
                <a:solidFill>
                  <a:schemeClr val="tx2"/>
                </a:solidFill>
              </a:rPr>
              <a:t>//</a:t>
            </a:r>
            <a:r>
              <a:rPr lang="en-US" b="1" dirty="0" err="1" smtClean="0">
                <a:solidFill>
                  <a:schemeClr val="tx2"/>
                </a:solidFill>
              </a:rPr>
              <a:t>fgs</a:t>
            </a:r>
            <a:r>
              <a:rPr lang="en-US" b="1" dirty="0" smtClean="0">
                <a:solidFill>
                  <a:schemeClr val="tx2"/>
                </a:solidFill>
              </a:rPr>
              <a:t>/main</a:t>
            </a:r>
            <a:r>
              <a:rPr lang="en-US" dirty="0" smtClean="0"/>
              <a:t>/etc/greetings.cfg#43</a:t>
            </a:r>
          </a:p>
          <a:p>
            <a:r>
              <a:rPr lang="en-US" b="1" dirty="0" smtClean="0">
                <a:solidFill>
                  <a:schemeClr val="tx2"/>
                </a:solidFill>
              </a:rPr>
              <a:t>//</a:t>
            </a:r>
            <a:r>
              <a:rPr lang="en-US" b="1" dirty="0" err="1" smtClean="0">
                <a:solidFill>
                  <a:schemeClr val="tx2"/>
                </a:solidFill>
              </a:rPr>
              <a:t>fgs</a:t>
            </a:r>
            <a:r>
              <a:rPr lang="en-US" b="1" dirty="0" smtClean="0">
                <a:solidFill>
                  <a:schemeClr val="tx2"/>
                </a:solidFill>
              </a:rPr>
              <a:t>/main</a:t>
            </a:r>
            <a:r>
              <a:rPr lang="en-US" dirty="0" smtClean="0"/>
              <a:t>/etc/version.c#3</a:t>
            </a:r>
          </a:p>
          <a:p>
            <a:endParaRPr lang="en-US" dirty="0" smtClean="0"/>
          </a:p>
          <a:p>
            <a:endParaRPr lang="en-US" dirty="0"/>
          </a:p>
        </p:txBody>
      </p:sp>
      <p:sp>
        <p:nvSpPr>
          <p:cNvPr id="47" name="Pentagon 46"/>
          <p:cNvSpPr/>
          <p:nvPr/>
        </p:nvSpPr>
        <p:spPr>
          <a:xfrm>
            <a:off x="2286000" y="4876800"/>
            <a:ext cx="1524000" cy="484632"/>
          </a:xfrm>
          <a:prstGeom prst="homePlat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Dev</a:t>
            </a:r>
            <a:endParaRPr lang="en-US" dirty="0"/>
          </a:p>
        </p:txBody>
      </p:sp>
      <p:sp>
        <p:nvSpPr>
          <p:cNvPr id="48" name="Chevron 47"/>
          <p:cNvSpPr/>
          <p:nvPr/>
        </p:nvSpPr>
        <p:spPr>
          <a:xfrm>
            <a:off x="3581400" y="4876800"/>
            <a:ext cx="1219200" cy="484632"/>
          </a:xfrm>
          <a:prstGeom prst="chevron">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solidFill>
                  <a:schemeClr val="tx1"/>
                </a:solidFill>
              </a:rPr>
              <a:t>Test</a:t>
            </a:r>
            <a:endParaRPr lang="en-US" dirty="0">
              <a:solidFill>
                <a:schemeClr val="tx1"/>
              </a:solidFill>
            </a:endParaRPr>
          </a:p>
        </p:txBody>
      </p:sp>
      <p:sp>
        <p:nvSpPr>
          <p:cNvPr id="52" name="Pentagon 51"/>
          <p:cNvSpPr/>
          <p:nvPr/>
        </p:nvSpPr>
        <p:spPr>
          <a:xfrm>
            <a:off x="2286000" y="4876800"/>
            <a:ext cx="1828800" cy="484632"/>
          </a:xfrm>
          <a:prstGeom prst="homePlat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4000" dirty="0" smtClean="0"/>
              <a:t>Dev</a:t>
            </a:r>
            <a:endParaRPr lang="en-US" sz="4000" dirty="0"/>
          </a:p>
        </p:txBody>
      </p:sp>
      <p:sp>
        <p:nvSpPr>
          <p:cNvPr id="53" name="Chevron 52"/>
          <p:cNvSpPr/>
          <p:nvPr/>
        </p:nvSpPr>
        <p:spPr>
          <a:xfrm>
            <a:off x="3886200" y="4876800"/>
            <a:ext cx="914400" cy="484632"/>
          </a:xfrm>
          <a:prstGeom prst="chevron">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800" dirty="0" smtClean="0">
                <a:solidFill>
                  <a:schemeClr val="tx1"/>
                </a:solidFill>
              </a:rPr>
              <a:t>Test</a:t>
            </a:r>
            <a:endParaRPr lang="en-US" sz="800" dirty="0">
              <a:solidFill>
                <a:schemeClr val="tx1"/>
              </a:solidFill>
            </a:endParaRPr>
          </a:p>
        </p:txBody>
      </p:sp>
      <p:sp>
        <p:nvSpPr>
          <p:cNvPr id="54" name="Horizontal Scroll 53"/>
          <p:cNvSpPr/>
          <p:nvPr/>
        </p:nvSpPr>
        <p:spPr>
          <a:xfrm>
            <a:off x="685800" y="838200"/>
            <a:ext cx="7696200" cy="3124200"/>
          </a:xfrm>
          <a:prstGeom prst="horizontalScroll">
            <a:avLst/>
          </a:prstGeom>
        </p:spPr>
        <p:style>
          <a:lnRef idx="2">
            <a:schemeClr val="accent5"/>
          </a:lnRef>
          <a:fillRef idx="1">
            <a:schemeClr val="lt1"/>
          </a:fillRef>
          <a:effectRef idx="0">
            <a:schemeClr val="accent5"/>
          </a:effectRef>
          <a:fontRef idx="minor">
            <a:schemeClr val="dk1"/>
          </a:fontRef>
        </p:style>
        <p:txBody>
          <a:bodyPr rtlCol="0" anchor="ctr"/>
          <a:lstStyle/>
          <a:p>
            <a:r>
              <a:rPr lang="en-US" dirty="0" smtClean="0"/>
              <a:t>To Do for 3.1:</a:t>
            </a:r>
            <a:endParaRPr lang="en-US" i="1" dirty="0" smtClean="0"/>
          </a:p>
          <a:p>
            <a:pPr>
              <a:buFont typeface="Wingdings" pitchFamily="2" charset="2"/>
              <a:buChar char="q"/>
            </a:pPr>
            <a:r>
              <a:rPr lang="en-US" dirty="0" smtClean="0"/>
              <a:t> New Feature 304:  Add ‘Goodbye’ messages.</a:t>
            </a:r>
          </a:p>
          <a:p>
            <a:pPr>
              <a:buFont typeface="Wingdings" pitchFamily="2" charset="2"/>
              <a:buChar char="q"/>
            </a:pPr>
            <a:r>
              <a:rPr lang="en-US" dirty="0"/>
              <a:t> </a:t>
            </a:r>
            <a:r>
              <a:rPr lang="en-US" dirty="0" smtClean="0"/>
              <a:t>Deprecate Windows-specific API calls in favor of universal API calls.</a:t>
            </a:r>
          </a:p>
          <a:p>
            <a:pPr>
              <a:buFont typeface="Wingdings" pitchFamily="2" charset="2"/>
              <a:buChar char="q"/>
            </a:pPr>
            <a:r>
              <a:rPr lang="en-US" dirty="0" smtClean="0"/>
              <a:t> Support XML-style config file input.</a:t>
            </a:r>
          </a:p>
          <a:p>
            <a:pPr>
              <a:buFont typeface="Wingdings" pitchFamily="2" charset="2"/>
              <a:buChar char="q"/>
            </a:pPr>
            <a:r>
              <a:rPr lang="en-US" dirty="0" smtClean="0"/>
              <a:t> Add HTML output  format.</a:t>
            </a:r>
          </a:p>
          <a:p>
            <a:pPr>
              <a:buFont typeface="Wingdings" pitchFamily="2" charset="2"/>
              <a:buChar char="q"/>
            </a:pPr>
            <a:r>
              <a:rPr lang="en-US" dirty="0" smtClean="0"/>
              <a:t> Add call to test driver stubs in makefile.</a:t>
            </a:r>
          </a:p>
        </p:txBody>
      </p:sp>
      <p:sp>
        <p:nvSpPr>
          <p:cNvPr id="56" name="Horizontal Scroll 55"/>
          <p:cNvSpPr/>
          <p:nvPr/>
        </p:nvSpPr>
        <p:spPr>
          <a:xfrm>
            <a:off x="685800" y="838200"/>
            <a:ext cx="7696200" cy="3124200"/>
          </a:xfrm>
          <a:prstGeom prst="horizontalScroll">
            <a:avLst/>
          </a:prstGeom>
        </p:spPr>
        <p:style>
          <a:lnRef idx="2">
            <a:schemeClr val="accent5"/>
          </a:lnRef>
          <a:fillRef idx="1">
            <a:schemeClr val="lt1"/>
          </a:fillRef>
          <a:effectRef idx="0">
            <a:schemeClr val="accent5"/>
          </a:effectRef>
          <a:fontRef idx="minor">
            <a:schemeClr val="dk1"/>
          </a:fontRef>
        </p:style>
        <p:txBody>
          <a:bodyPr rtlCol="0" anchor="ctr"/>
          <a:lstStyle/>
          <a:p>
            <a:r>
              <a:rPr lang="en-US" dirty="0" smtClean="0"/>
              <a:t>To Do for 3.1:</a:t>
            </a:r>
            <a:endParaRPr lang="en-US" i="1" dirty="0" smtClean="0"/>
          </a:p>
          <a:p>
            <a:pPr>
              <a:buFont typeface="Wingdings" pitchFamily="2" charset="2"/>
              <a:buChar char="q"/>
            </a:pPr>
            <a:r>
              <a:rPr lang="en-US" dirty="0" smtClean="0"/>
              <a:t> New Feature 304:  Add ‘Goodbye’ messages.</a:t>
            </a:r>
          </a:p>
          <a:p>
            <a:pPr>
              <a:buFont typeface="Wingdings" pitchFamily="2" charset="2"/>
              <a:buChar char="ü"/>
            </a:pPr>
            <a:r>
              <a:rPr lang="en-US" dirty="0"/>
              <a:t> </a:t>
            </a:r>
            <a:r>
              <a:rPr lang="en-US" dirty="0" smtClean="0"/>
              <a:t>Deprecate Windows-specific API calls in favor of universal API calls.</a:t>
            </a:r>
          </a:p>
          <a:p>
            <a:pPr>
              <a:buFont typeface="Wingdings" pitchFamily="2" charset="2"/>
              <a:buChar char="q"/>
            </a:pPr>
            <a:r>
              <a:rPr lang="en-US" dirty="0" smtClean="0"/>
              <a:t> Support XML-style config file input.</a:t>
            </a:r>
          </a:p>
          <a:p>
            <a:pPr>
              <a:buFont typeface="Wingdings" pitchFamily="2" charset="2"/>
              <a:buChar char="q"/>
            </a:pPr>
            <a:r>
              <a:rPr lang="en-US" dirty="0" smtClean="0"/>
              <a:t> Add HTML output  format.</a:t>
            </a:r>
          </a:p>
          <a:p>
            <a:pPr>
              <a:buFont typeface="Wingdings" pitchFamily="2" charset="2"/>
              <a:buChar char="q"/>
            </a:pPr>
            <a:r>
              <a:rPr lang="en-US" dirty="0" smtClean="0"/>
              <a:t> Add call to test driver stubs in makefile.</a:t>
            </a:r>
          </a:p>
        </p:txBody>
      </p:sp>
      <p:sp>
        <p:nvSpPr>
          <p:cNvPr id="57" name="Horizontal Scroll 56"/>
          <p:cNvSpPr/>
          <p:nvPr/>
        </p:nvSpPr>
        <p:spPr>
          <a:xfrm>
            <a:off x="685800" y="838200"/>
            <a:ext cx="7696200" cy="3124200"/>
          </a:xfrm>
          <a:prstGeom prst="horizontalScroll">
            <a:avLst/>
          </a:prstGeom>
        </p:spPr>
        <p:style>
          <a:lnRef idx="2">
            <a:schemeClr val="accent5"/>
          </a:lnRef>
          <a:fillRef idx="1">
            <a:schemeClr val="lt1"/>
          </a:fillRef>
          <a:effectRef idx="0">
            <a:schemeClr val="accent5"/>
          </a:effectRef>
          <a:fontRef idx="minor">
            <a:schemeClr val="dk1"/>
          </a:fontRef>
        </p:style>
        <p:txBody>
          <a:bodyPr rtlCol="0" anchor="ctr"/>
          <a:lstStyle/>
          <a:p>
            <a:r>
              <a:rPr lang="en-US" dirty="0" smtClean="0"/>
              <a:t>To Do for 3.1:</a:t>
            </a:r>
            <a:endParaRPr lang="en-US" i="1" dirty="0" smtClean="0"/>
          </a:p>
          <a:p>
            <a:pPr>
              <a:buFont typeface="Wingdings" pitchFamily="2" charset="2"/>
              <a:buChar char="q"/>
            </a:pPr>
            <a:r>
              <a:rPr lang="en-US" dirty="0" smtClean="0"/>
              <a:t> New Feature 304:  Add ‘Goodbye’ messages.</a:t>
            </a:r>
          </a:p>
          <a:p>
            <a:pPr>
              <a:buFont typeface="Wingdings" pitchFamily="2" charset="2"/>
              <a:buChar char="ü"/>
            </a:pPr>
            <a:r>
              <a:rPr lang="en-US" dirty="0"/>
              <a:t> </a:t>
            </a:r>
            <a:r>
              <a:rPr lang="en-US" dirty="0" smtClean="0"/>
              <a:t>Deprecate Windows-specific API calls in favor of universal API calls.</a:t>
            </a:r>
          </a:p>
          <a:p>
            <a:pPr>
              <a:buFont typeface="Wingdings" pitchFamily="2" charset="2"/>
              <a:buChar char="ü"/>
            </a:pPr>
            <a:r>
              <a:rPr lang="en-US" dirty="0" smtClean="0"/>
              <a:t> Support XML-style config file input.</a:t>
            </a:r>
          </a:p>
          <a:p>
            <a:pPr>
              <a:buFont typeface="Wingdings" pitchFamily="2" charset="2"/>
              <a:buChar char="q"/>
            </a:pPr>
            <a:r>
              <a:rPr lang="en-US" dirty="0" smtClean="0"/>
              <a:t> Add HTML output  format.</a:t>
            </a:r>
          </a:p>
          <a:p>
            <a:pPr>
              <a:buFont typeface="Wingdings" pitchFamily="2" charset="2"/>
              <a:buChar char="ü"/>
            </a:pPr>
            <a:r>
              <a:rPr lang="en-US" dirty="0" smtClean="0"/>
              <a:t> Add call to test driver stubs in makefile.</a:t>
            </a:r>
          </a:p>
        </p:txBody>
      </p:sp>
      <p:sp>
        <p:nvSpPr>
          <p:cNvPr id="58" name="Horizontal Scroll 57"/>
          <p:cNvSpPr/>
          <p:nvPr/>
        </p:nvSpPr>
        <p:spPr>
          <a:xfrm>
            <a:off x="685800" y="838200"/>
            <a:ext cx="7696200" cy="3124200"/>
          </a:xfrm>
          <a:prstGeom prst="horizontalScroll">
            <a:avLst/>
          </a:prstGeom>
        </p:spPr>
        <p:style>
          <a:lnRef idx="2">
            <a:schemeClr val="accent5"/>
          </a:lnRef>
          <a:fillRef idx="1">
            <a:schemeClr val="lt1"/>
          </a:fillRef>
          <a:effectRef idx="0">
            <a:schemeClr val="accent5"/>
          </a:effectRef>
          <a:fontRef idx="minor">
            <a:schemeClr val="dk1"/>
          </a:fontRef>
        </p:style>
        <p:txBody>
          <a:bodyPr rtlCol="0" anchor="ctr"/>
          <a:lstStyle/>
          <a:p>
            <a:r>
              <a:rPr lang="en-US" dirty="0" smtClean="0"/>
              <a:t>To Do for 3.1:</a:t>
            </a:r>
            <a:endParaRPr lang="en-US" i="1" dirty="0" smtClean="0"/>
          </a:p>
          <a:p>
            <a:pPr>
              <a:buFont typeface="Wingdings" pitchFamily="2" charset="2"/>
              <a:buChar char="ü"/>
            </a:pPr>
            <a:r>
              <a:rPr lang="en-US" dirty="0" smtClean="0"/>
              <a:t> New Feature 304:  Add ‘Goodbye’ messages.</a:t>
            </a:r>
          </a:p>
          <a:p>
            <a:pPr>
              <a:buFont typeface="Wingdings" pitchFamily="2" charset="2"/>
              <a:buChar char="ü"/>
            </a:pPr>
            <a:r>
              <a:rPr lang="en-US" dirty="0"/>
              <a:t> </a:t>
            </a:r>
            <a:r>
              <a:rPr lang="en-US" dirty="0" smtClean="0"/>
              <a:t>Deprecate Windows-specific API calls in favor of universal API calls.</a:t>
            </a:r>
          </a:p>
          <a:p>
            <a:pPr>
              <a:buFont typeface="Wingdings" pitchFamily="2" charset="2"/>
              <a:buChar char="ü"/>
            </a:pPr>
            <a:r>
              <a:rPr lang="en-US" dirty="0" smtClean="0"/>
              <a:t> Support XML-style config file input.</a:t>
            </a:r>
          </a:p>
          <a:p>
            <a:pPr>
              <a:buFont typeface="Wingdings" pitchFamily="2" charset="2"/>
              <a:buChar char="ü"/>
            </a:pPr>
            <a:r>
              <a:rPr lang="en-US" dirty="0" smtClean="0"/>
              <a:t> Add HTML output  format.</a:t>
            </a:r>
          </a:p>
          <a:p>
            <a:pPr>
              <a:buFont typeface="Wingdings" pitchFamily="2" charset="2"/>
              <a:buChar char="ü"/>
            </a:pPr>
            <a:r>
              <a:rPr lang="en-US" dirty="0" smtClean="0"/>
              <a:t> Add call to test driver stubs in makefile.</a:t>
            </a:r>
          </a:p>
        </p:txBody>
      </p:sp>
      <p:sp>
        <p:nvSpPr>
          <p:cNvPr id="32" name="Rectangle 31"/>
          <p:cNvSpPr/>
          <p:nvPr/>
        </p:nvSpPr>
        <p:spPr>
          <a:xfrm>
            <a:off x="0" y="304800"/>
            <a:ext cx="9144000" cy="923330"/>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Organic Development</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9" name="Smiley Face 28"/>
          <p:cNvSpPr/>
          <p:nvPr/>
        </p:nvSpPr>
        <p:spPr>
          <a:xfrm>
            <a:off x="8763000" y="6477000"/>
            <a:ext cx="304800" cy="304800"/>
          </a:xfrm>
          <a:prstGeom prst="smileyFace">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41"/>
                                        </p:tgtEl>
                                        <p:attrNameLst>
                                          <p:attrName>style.visibility</p:attrName>
                                        </p:attrNameLst>
                                      </p:cBhvr>
                                      <p:to>
                                        <p:strVal val="visible"/>
                                      </p:to>
                                    </p:set>
                                    <p:animEffect transition="in" filter="dissolve">
                                      <p:cBhvr>
                                        <p:cTn id="11" dur="500"/>
                                        <p:tgtEl>
                                          <p:spTgt spid="41"/>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xit" presetSubtype="0" fill="hold" grpId="1" nodeType="clickEffect">
                                  <p:stCondLst>
                                    <p:cond delay="0"/>
                                  </p:stCondLst>
                                  <p:childTnLst>
                                    <p:animEffect transition="out" filter="dissolve">
                                      <p:cBhvr>
                                        <p:cTn id="15" dur="500"/>
                                        <p:tgtEl>
                                          <p:spTgt spid="41"/>
                                        </p:tgtEl>
                                      </p:cBhvr>
                                    </p:animEffect>
                                    <p:set>
                                      <p:cBhvr>
                                        <p:cTn id="16" dur="1" fill="hold">
                                          <p:stCondLst>
                                            <p:cond delay="499"/>
                                          </p:stCondLst>
                                        </p:cTn>
                                        <p:tgtEl>
                                          <p:spTgt spid="41"/>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54"/>
                                        </p:tgtEl>
                                        <p:attrNameLst>
                                          <p:attrName>style.visibility</p:attrName>
                                        </p:attrNameLst>
                                      </p:cBhvr>
                                      <p:to>
                                        <p:strVal val="visible"/>
                                      </p:to>
                                    </p:set>
                                    <p:animEffect transition="in" filter="dissolve">
                                      <p:cBhvr>
                                        <p:cTn id="29" dur="500"/>
                                        <p:tgtEl>
                                          <p:spTgt spid="54"/>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childTnLst>
                                </p:cTn>
                              </p:par>
                              <p:par>
                                <p:cTn id="34" presetID="1" presetClass="entr" presetSubtype="0" fill="hold" grpId="2" nodeType="withEffect">
                                  <p:stCondLst>
                                    <p:cond delay="0"/>
                                  </p:stCondLst>
                                  <p:childTnLst>
                                    <p:set>
                                      <p:cBhvr>
                                        <p:cTn id="35" dur="1" fill="hold">
                                          <p:stCondLst>
                                            <p:cond delay="0"/>
                                          </p:stCondLst>
                                        </p:cTn>
                                        <p:tgtEl>
                                          <p:spTgt spid="56"/>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6"/>
                                        </p:tgtEl>
                                        <p:attrNameLst>
                                          <p:attrName>style.visibility</p:attrName>
                                        </p:attrNameLst>
                                      </p:cBhvr>
                                      <p:to>
                                        <p:strVal val="visible"/>
                                      </p:to>
                                    </p:set>
                                  </p:childTnLst>
                                </p:cTn>
                              </p:par>
                              <p:par>
                                <p:cTn id="40" presetID="1" presetClass="entr" presetSubtype="0" fill="hold" grpId="2" nodeType="withEffect">
                                  <p:stCondLst>
                                    <p:cond delay="0"/>
                                  </p:stCondLst>
                                  <p:childTnLst>
                                    <p:set>
                                      <p:cBhvr>
                                        <p:cTn id="41" dur="1" fill="hold">
                                          <p:stCondLst>
                                            <p:cond delay="0"/>
                                          </p:stCondLst>
                                        </p:cTn>
                                        <p:tgtEl>
                                          <p:spTgt spid="57"/>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10"/>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58"/>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37"/>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9" presetClass="exit" presetSubtype="0" fill="hold" grpId="1" nodeType="clickEffect">
                                  <p:stCondLst>
                                    <p:cond delay="0"/>
                                  </p:stCondLst>
                                  <p:childTnLst>
                                    <p:animEffect transition="out" filter="dissolve">
                                      <p:cBhvr>
                                        <p:cTn id="55" dur="500"/>
                                        <p:tgtEl>
                                          <p:spTgt spid="54"/>
                                        </p:tgtEl>
                                      </p:cBhvr>
                                    </p:animEffect>
                                    <p:set>
                                      <p:cBhvr>
                                        <p:cTn id="56" dur="1" fill="hold">
                                          <p:stCondLst>
                                            <p:cond delay="499"/>
                                          </p:stCondLst>
                                        </p:cTn>
                                        <p:tgtEl>
                                          <p:spTgt spid="54"/>
                                        </p:tgtEl>
                                        <p:attrNameLst>
                                          <p:attrName>style.visibility</p:attrName>
                                        </p:attrNameLst>
                                      </p:cBhvr>
                                      <p:to>
                                        <p:strVal val="hidden"/>
                                      </p:to>
                                    </p:set>
                                  </p:childTnLst>
                                </p:cTn>
                              </p:par>
                              <p:par>
                                <p:cTn id="57" presetID="9" presetClass="exit" presetSubtype="0" fill="hold" grpId="3" nodeType="withEffect">
                                  <p:stCondLst>
                                    <p:cond delay="0"/>
                                  </p:stCondLst>
                                  <p:childTnLst>
                                    <p:animEffect transition="out" filter="dissolve">
                                      <p:cBhvr>
                                        <p:cTn id="58" dur="500"/>
                                        <p:tgtEl>
                                          <p:spTgt spid="56"/>
                                        </p:tgtEl>
                                      </p:cBhvr>
                                    </p:animEffect>
                                    <p:set>
                                      <p:cBhvr>
                                        <p:cTn id="59" dur="1" fill="hold">
                                          <p:stCondLst>
                                            <p:cond delay="499"/>
                                          </p:stCondLst>
                                        </p:cTn>
                                        <p:tgtEl>
                                          <p:spTgt spid="56"/>
                                        </p:tgtEl>
                                        <p:attrNameLst>
                                          <p:attrName>style.visibility</p:attrName>
                                        </p:attrNameLst>
                                      </p:cBhvr>
                                      <p:to>
                                        <p:strVal val="hidden"/>
                                      </p:to>
                                    </p:set>
                                  </p:childTnLst>
                                </p:cTn>
                              </p:par>
                              <p:par>
                                <p:cTn id="60" presetID="9" presetClass="exit" presetSubtype="0" fill="hold" grpId="3" nodeType="withEffect">
                                  <p:stCondLst>
                                    <p:cond delay="0"/>
                                  </p:stCondLst>
                                  <p:childTnLst>
                                    <p:animEffect transition="out" filter="dissolve">
                                      <p:cBhvr>
                                        <p:cTn id="61" dur="500"/>
                                        <p:tgtEl>
                                          <p:spTgt spid="57"/>
                                        </p:tgtEl>
                                      </p:cBhvr>
                                    </p:animEffect>
                                    <p:set>
                                      <p:cBhvr>
                                        <p:cTn id="62" dur="1" fill="hold">
                                          <p:stCondLst>
                                            <p:cond delay="499"/>
                                          </p:stCondLst>
                                        </p:cTn>
                                        <p:tgtEl>
                                          <p:spTgt spid="57"/>
                                        </p:tgtEl>
                                        <p:attrNameLst>
                                          <p:attrName>style.visibility</p:attrName>
                                        </p:attrNameLst>
                                      </p:cBhvr>
                                      <p:to>
                                        <p:strVal val="hidden"/>
                                      </p:to>
                                    </p:set>
                                  </p:childTnLst>
                                </p:cTn>
                              </p:par>
                              <p:par>
                                <p:cTn id="63" presetID="9" presetClass="exit" presetSubtype="0" fill="hold" grpId="1" nodeType="withEffect">
                                  <p:stCondLst>
                                    <p:cond delay="0"/>
                                  </p:stCondLst>
                                  <p:childTnLst>
                                    <p:animEffect transition="out" filter="dissolve">
                                      <p:cBhvr>
                                        <p:cTn id="64" dur="500"/>
                                        <p:tgtEl>
                                          <p:spTgt spid="58"/>
                                        </p:tgtEl>
                                      </p:cBhvr>
                                    </p:animEffect>
                                    <p:set>
                                      <p:cBhvr>
                                        <p:cTn id="65" dur="1" fill="hold">
                                          <p:stCondLst>
                                            <p:cond delay="499"/>
                                          </p:stCondLst>
                                        </p:cTn>
                                        <p:tgtEl>
                                          <p:spTgt spid="58"/>
                                        </p:tgtEl>
                                        <p:attrNameLst>
                                          <p:attrName>style.visibility</p:attrName>
                                        </p:attrNameLst>
                                      </p:cBhvr>
                                      <p:to>
                                        <p:strVal val="hidden"/>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iterate type="lt">
                                    <p:tmAbs val="0"/>
                                  </p:iterate>
                                  <p:childTnLst>
                                    <p:set>
                                      <p:cBhvr>
                                        <p:cTn id="69" dur="1" fill="hold">
                                          <p:stCondLst>
                                            <p:cond delay="0"/>
                                          </p:stCondLst>
                                        </p:cTn>
                                        <p:tgtEl>
                                          <p:spTgt spid="47"/>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48">
                                            <p:bg/>
                                          </p:spTgt>
                                        </p:tgtEl>
                                        <p:attrNameLst>
                                          <p:attrName>style.visibility</p:attrName>
                                        </p:attrNameLst>
                                      </p:cBhvr>
                                      <p:to>
                                        <p:strVal val="visible"/>
                                      </p:to>
                                    </p:set>
                                  </p:childTnLst>
                                </p:cTn>
                              </p:par>
                              <p:par>
                                <p:cTn id="74" presetID="1" presetClass="entr" presetSubtype="0" fill="hold" grpId="0" nodeType="withEffect">
                                  <p:stCondLst>
                                    <p:cond delay="0"/>
                                  </p:stCondLst>
                                  <p:childTnLst>
                                    <p:set>
                                      <p:cBhvr>
                                        <p:cTn id="75" dur="1" fill="hold">
                                          <p:stCondLst>
                                            <p:cond delay="0"/>
                                          </p:stCondLst>
                                        </p:cTn>
                                        <p:tgtEl>
                                          <p:spTgt spid="48">
                                            <p:txEl>
                                              <p:pRg st="0" end="0"/>
                                            </p:txEl>
                                          </p:spTgt>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1" presetClass="exit" presetSubtype="0" fill="hold" grpId="1" nodeType="clickEffect">
                                  <p:stCondLst>
                                    <p:cond delay="0"/>
                                  </p:stCondLst>
                                  <p:iterate type="lt">
                                    <p:tmAbs val="0"/>
                                  </p:iterate>
                                  <p:childTnLst>
                                    <p:set>
                                      <p:cBhvr>
                                        <p:cTn id="79" dur="1" fill="hold">
                                          <p:stCondLst>
                                            <p:cond delay="0"/>
                                          </p:stCondLst>
                                        </p:cTn>
                                        <p:tgtEl>
                                          <p:spTgt spid="47"/>
                                        </p:tgtEl>
                                        <p:attrNameLst>
                                          <p:attrName>style.visibility</p:attrName>
                                        </p:attrNameLst>
                                      </p:cBhvr>
                                      <p:to>
                                        <p:strVal val="hidden"/>
                                      </p:to>
                                    </p:set>
                                  </p:childTnLst>
                                </p:cTn>
                              </p:par>
                              <p:par>
                                <p:cTn id="80" presetID="1" presetClass="exit" presetSubtype="0" fill="hold" grpId="1" nodeType="withEffect">
                                  <p:stCondLst>
                                    <p:cond delay="0"/>
                                  </p:stCondLst>
                                  <p:childTnLst>
                                    <p:set>
                                      <p:cBhvr>
                                        <p:cTn id="81" dur="1" fill="hold">
                                          <p:stCondLst>
                                            <p:cond delay="0"/>
                                          </p:stCondLst>
                                        </p:cTn>
                                        <p:tgtEl>
                                          <p:spTgt spid="48">
                                            <p:bg/>
                                          </p:spTgt>
                                        </p:tgtEl>
                                        <p:attrNameLst>
                                          <p:attrName>style.visibility</p:attrName>
                                        </p:attrNameLst>
                                      </p:cBhvr>
                                      <p:to>
                                        <p:strVal val="hidden"/>
                                      </p:to>
                                    </p:set>
                                  </p:childTnLst>
                                </p:cTn>
                              </p:par>
                              <p:par>
                                <p:cTn id="82" presetID="1" presetClass="exit" presetSubtype="0" fill="hold" grpId="1" nodeType="withEffect">
                                  <p:stCondLst>
                                    <p:cond delay="0"/>
                                  </p:stCondLst>
                                  <p:childTnLst>
                                    <p:set>
                                      <p:cBhvr>
                                        <p:cTn id="83" dur="1" fill="hold">
                                          <p:stCondLst>
                                            <p:cond delay="0"/>
                                          </p:stCondLst>
                                        </p:cTn>
                                        <p:tgtEl>
                                          <p:spTgt spid="48">
                                            <p:txEl>
                                              <p:pRg st="0" end="0"/>
                                            </p:txEl>
                                          </p:spTgt>
                                        </p:tgtEl>
                                        <p:attrNameLst>
                                          <p:attrName>style.visibility</p:attrName>
                                        </p:attrNameLst>
                                      </p:cBhvr>
                                      <p:to>
                                        <p:strVal val="hidden"/>
                                      </p:to>
                                    </p:set>
                                  </p:childTnLst>
                                </p:cTn>
                              </p:par>
                              <p:par>
                                <p:cTn id="84" presetID="1" presetClass="entr" presetSubtype="0" fill="hold" grpId="0" nodeType="withEffect">
                                  <p:stCondLst>
                                    <p:cond delay="0"/>
                                  </p:stCondLst>
                                  <p:childTnLst>
                                    <p:set>
                                      <p:cBhvr>
                                        <p:cTn id="85" dur="1" fill="hold">
                                          <p:stCondLst>
                                            <p:cond delay="0"/>
                                          </p:stCondLst>
                                        </p:cTn>
                                        <p:tgtEl>
                                          <p:spTgt spid="52"/>
                                        </p:tgtEl>
                                        <p:attrNameLst>
                                          <p:attrName>style.visibility</p:attrName>
                                        </p:attrNameLst>
                                      </p:cBhvr>
                                      <p:to>
                                        <p:strVal val="visible"/>
                                      </p:to>
                                    </p:set>
                                  </p:childTnLst>
                                </p:cTn>
                              </p:par>
                              <p:par>
                                <p:cTn id="86" presetID="1" presetClass="entr" presetSubtype="0" fill="hold" grpId="0" nodeType="withEffect">
                                  <p:stCondLst>
                                    <p:cond delay="0"/>
                                  </p:stCondLst>
                                  <p:childTnLst>
                                    <p:set>
                                      <p:cBhvr>
                                        <p:cTn id="87" dur="1" fill="hold">
                                          <p:stCondLst>
                                            <p:cond delay="0"/>
                                          </p:stCondLst>
                                        </p:cTn>
                                        <p:tgtEl>
                                          <p:spTgt spid="53"/>
                                        </p:tgtEl>
                                        <p:attrNameLst>
                                          <p:attrName>style.visibility</p:attrName>
                                        </p:attrNameLst>
                                      </p:cBhvr>
                                      <p:to>
                                        <p:strVal val="visible"/>
                                      </p:to>
                                    </p:se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grpId="0" nodeType="clickEffect">
                                  <p:stCondLst>
                                    <p:cond delay="0"/>
                                  </p:stCondLst>
                                  <p:childTnLst>
                                    <p:set>
                                      <p:cBhvr>
                                        <p:cTn id="91" dur="1" fill="hold">
                                          <p:stCondLst>
                                            <p:cond delay="0"/>
                                          </p:stCondLst>
                                        </p:cTn>
                                        <p:tgtEl>
                                          <p:spTgt spid="46"/>
                                        </p:tgtEl>
                                        <p:attrNameLst>
                                          <p:attrName>style.visibility</p:attrName>
                                        </p:attrNameLst>
                                      </p:cBhvr>
                                      <p:to>
                                        <p:strVal val="visible"/>
                                      </p:to>
                                    </p:set>
                                    <p:animEffect transition="in" filter="dissolve">
                                      <p:cBhvr>
                                        <p:cTn id="92" dur="500"/>
                                        <p:tgtEl>
                                          <p:spTgt spid="46"/>
                                        </p:tgtEl>
                                      </p:cBhvr>
                                    </p:animEffect>
                                  </p:childTnLst>
                                </p:cTn>
                              </p:par>
                            </p:childTnLst>
                          </p:cTn>
                        </p:par>
                      </p:childTnLst>
                    </p:cTn>
                  </p:par>
                  <p:par>
                    <p:cTn id="93" fill="hold">
                      <p:stCondLst>
                        <p:cond delay="indefinite"/>
                      </p:stCondLst>
                      <p:childTnLst>
                        <p:par>
                          <p:cTn id="94" fill="hold">
                            <p:stCondLst>
                              <p:cond delay="0"/>
                            </p:stCondLst>
                            <p:childTnLst>
                              <p:par>
                                <p:cTn id="95" presetID="9" presetClass="exit" presetSubtype="0" fill="hold" grpId="1" nodeType="clickEffect">
                                  <p:stCondLst>
                                    <p:cond delay="0"/>
                                  </p:stCondLst>
                                  <p:childTnLst>
                                    <p:animEffect transition="out" filter="dissolve">
                                      <p:cBhvr>
                                        <p:cTn id="96" dur="500"/>
                                        <p:tgtEl>
                                          <p:spTgt spid="46"/>
                                        </p:tgtEl>
                                      </p:cBhvr>
                                    </p:animEffect>
                                    <p:set>
                                      <p:cBhvr>
                                        <p:cTn id="97" dur="1" fill="hold">
                                          <p:stCondLst>
                                            <p:cond delay="499"/>
                                          </p:stCondLst>
                                        </p:cTn>
                                        <p:tgtEl>
                                          <p:spTgt spid="46"/>
                                        </p:tgtEl>
                                        <p:attrNameLst>
                                          <p:attrName>style.visibility</p:attrName>
                                        </p:attrNameLst>
                                      </p:cBhvr>
                                      <p:to>
                                        <p:strVal val="hidden"/>
                                      </p:to>
                                    </p:set>
                                  </p:childTnLst>
                                </p:cTn>
                              </p:par>
                            </p:childTnLst>
                          </p:cTn>
                        </p:par>
                      </p:childTnLst>
                    </p:cTn>
                  </p:par>
                  <p:par>
                    <p:cTn id="98" fill="hold">
                      <p:stCondLst>
                        <p:cond delay="indefinite"/>
                      </p:stCondLst>
                      <p:childTnLst>
                        <p:par>
                          <p:cTn id="99" fill="hold">
                            <p:stCondLst>
                              <p:cond delay="0"/>
                            </p:stCondLst>
                            <p:childTnLst>
                              <p:par>
                                <p:cTn id="100" presetID="1" presetClass="entr" presetSubtype="0" fill="hold" grpId="0" nodeType="clickEffect">
                                  <p:stCondLst>
                                    <p:cond delay="0"/>
                                  </p:stCondLst>
                                  <p:childTnLst>
                                    <p:set>
                                      <p:cBhvr>
                                        <p:cTn id="101" dur="1" fill="hold">
                                          <p:stCondLst>
                                            <p:cond delay="0"/>
                                          </p:stCondLst>
                                        </p:cTn>
                                        <p:tgtEl>
                                          <p:spTgt spid="17"/>
                                        </p:tgtEl>
                                        <p:attrNameLst>
                                          <p:attrName>style.visibility</p:attrName>
                                        </p:attrNameLst>
                                      </p:cBhvr>
                                      <p:to>
                                        <p:strVal val="visible"/>
                                      </p:to>
                                    </p:set>
                                  </p:childTnLst>
                                </p:cTn>
                              </p:par>
                            </p:childTnLst>
                          </p:cTn>
                        </p:par>
                      </p:childTnLst>
                    </p:cTn>
                  </p:par>
                  <p:par>
                    <p:cTn id="102" fill="hold">
                      <p:stCondLst>
                        <p:cond delay="indefinite"/>
                      </p:stCondLst>
                      <p:childTnLst>
                        <p:par>
                          <p:cTn id="103" fill="hold">
                            <p:stCondLst>
                              <p:cond delay="0"/>
                            </p:stCondLst>
                            <p:childTnLst>
                              <p:par>
                                <p:cTn id="104" presetID="1" presetClass="entr" presetSubtype="0" fill="hold" grpId="0" nodeType="clickEffect">
                                  <p:stCondLst>
                                    <p:cond delay="0"/>
                                  </p:stCondLst>
                                  <p:childTnLst>
                                    <p:set>
                                      <p:cBhvr>
                                        <p:cTn id="105" dur="1" fill="hold">
                                          <p:stCondLst>
                                            <p:cond delay="0"/>
                                          </p:stCondLst>
                                        </p:cTn>
                                        <p:tgtEl>
                                          <p:spTgt spid="11"/>
                                        </p:tgtEl>
                                        <p:attrNameLst>
                                          <p:attrName>style.visibility</p:attrName>
                                        </p:attrNameLst>
                                      </p:cBhvr>
                                      <p:to>
                                        <p:strVal val="visible"/>
                                      </p:to>
                                    </p:set>
                                  </p:childTnLst>
                                </p:cTn>
                              </p:par>
                            </p:childTnLst>
                          </p:cTn>
                        </p:par>
                        <p:par>
                          <p:cTn id="106" fill="hold">
                            <p:stCondLst>
                              <p:cond delay="0"/>
                            </p:stCondLst>
                            <p:childTnLst>
                              <p:par>
                                <p:cTn id="107" presetID="1" presetClass="entr" presetSubtype="0" fill="hold" grpId="0" nodeType="afterEffect">
                                  <p:stCondLst>
                                    <p:cond delay="0"/>
                                  </p:stCondLst>
                                  <p:childTnLst>
                                    <p:set>
                                      <p:cBhvr>
                                        <p:cTn id="108" dur="1" fill="hold">
                                          <p:stCondLst>
                                            <p:cond delay="0"/>
                                          </p:stCondLst>
                                        </p:cTn>
                                        <p:tgtEl>
                                          <p:spTgt spid="38"/>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18"/>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12"/>
                                        </p:tgtEl>
                                        <p:attrNameLst>
                                          <p:attrName>style.visibility</p:attrName>
                                        </p:attrNameLst>
                                      </p:cBhvr>
                                      <p:to>
                                        <p:strVal val="visible"/>
                                      </p:to>
                                    </p:set>
                                  </p:childTnLst>
                                </p:cTn>
                              </p:par>
                            </p:childTnLst>
                          </p:cTn>
                        </p:par>
                        <p:par>
                          <p:cTn id="117" fill="hold">
                            <p:stCondLst>
                              <p:cond delay="0"/>
                            </p:stCondLst>
                            <p:childTnLst>
                              <p:par>
                                <p:cTn id="118" presetID="1" presetClass="entr" presetSubtype="0" fill="hold" grpId="0" nodeType="afterEffect">
                                  <p:stCondLst>
                                    <p:cond delay="0"/>
                                  </p:stCondLst>
                                  <p:childTnLst>
                                    <p:set>
                                      <p:cBhvr>
                                        <p:cTn id="119" dur="1" fill="hold">
                                          <p:stCondLst>
                                            <p:cond delay="0"/>
                                          </p:stCondLst>
                                        </p:cTn>
                                        <p:tgtEl>
                                          <p:spTgt spid="39"/>
                                        </p:tgtEl>
                                        <p:attrNameLst>
                                          <p:attrName>style.visibility</p:attrName>
                                        </p:attrNameLst>
                                      </p:cBhvr>
                                      <p:to>
                                        <p:strVal val="visible"/>
                                      </p:to>
                                    </p:set>
                                  </p:childTnLst>
                                </p:cTn>
                              </p:par>
                            </p:childTnLst>
                          </p:cTn>
                        </p:par>
                      </p:childTnLst>
                    </p:cTn>
                  </p:par>
                  <p:par>
                    <p:cTn id="120" fill="hold">
                      <p:stCondLst>
                        <p:cond delay="indefinite"/>
                      </p:stCondLst>
                      <p:childTnLst>
                        <p:par>
                          <p:cTn id="121" fill="hold">
                            <p:stCondLst>
                              <p:cond delay="0"/>
                            </p:stCondLst>
                            <p:childTnLst>
                              <p:par>
                                <p:cTn id="122" presetID="8" presetClass="entr" presetSubtype="16" fill="hold" grpId="0" nodeType="clickEffect">
                                  <p:stCondLst>
                                    <p:cond delay="0"/>
                                  </p:stCondLst>
                                  <p:childTnLst>
                                    <p:set>
                                      <p:cBhvr>
                                        <p:cTn id="123" dur="1" fill="hold">
                                          <p:stCondLst>
                                            <p:cond delay="0"/>
                                          </p:stCondLst>
                                        </p:cTn>
                                        <p:tgtEl>
                                          <p:spTgt spid="29"/>
                                        </p:tgtEl>
                                        <p:attrNameLst>
                                          <p:attrName>style.visibility</p:attrName>
                                        </p:attrNameLst>
                                      </p:cBhvr>
                                      <p:to>
                                        <p:strVal val="visible"/>
                                      </p:to>
                                    </p:set>
                                    <p:animEffect transition="in" filter="diamond(in)">
                                      <p:cBhvr>
                                        <p:cTn id="124"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7" grpId="0" animBg="1"/>
      <p:bldP spid="38" grpId="0" animBg="1"/>
      <p:bldP spid="39" grpId="0" animBg="1"/>
      <p:bldP spid="8" grpId="0" animBg="1"/>
      <p:bldP spid="9" grpId="0" animBg="1"/>
      <p:bldP spid="10" grpId="0" animBg="1"/>
      <p:bldP spid="11" grpId="0" animBg="1"/>
      <p:bldP spid="12" grpId="0" animBg="1"/>
      <p:bldP spid="16" grpId="0" animBg="1"/>
      <p:bldP spid="17" grpId="0" animBg="1"/>
      <p:bldP spid="18" grpId="0" animBg="1"/>
      <p:bldP spid="41" grpId="0" animBg="1"/>
      <p:bldP spid="41" grpId="1" animBg="1"/>
      <p:bldP spid="42" grpId="0" animBg="1"/>
      <p:bldP spid="46" grpId="0" animBg="1"/>
      <p:bldP spid="46" grpId="1" animBg="1"/>
      <p:bldP spid="47" grpId="0" animBg="1"/>
      <p:bldP spid="47" grpId="1" animBg="1"/>
      <p:bldP spid="48" grpId="0" uiExpand="1" build="allAtOnce" animBg="1"/>
      <p:bldP spid="48" grpId="1" uiExpand="1" build="allAtOnce" animBg="1"/>
      <p:bldP spid="52" grpId="0" animBg="1"/>
      <p:bldP spid="53" grpId="0" animBg="1"/>
      <p:bldP spid="54" grpId="0" animBg="1"/>
      <p:bldP spid="54" grpId="1" animBg="1"/>
      <p:bldP spid="56" grpId="2" animBg="1"/>
      <p:bldP spid="56" grpId="3" animBg="1"/>
      <p:bldP spid="57" grpId="2" animBg="1"/>
      <p:bldP spid="57" grpId="3" animBg="1"/>
      <p:bldP spid="58" grpId="0" animBg="1"/>
      <p:bldP spid="58" grpId="1" animBg="1"/>
      <p:bldP spid="2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0" y="304800"/>
            <a:ext cx="9144000" cy="1477328"/>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Limitations of Organic Model</a:t>
            </a:r>
          </a:p>
          <a:p>
            <a:pPr algn="ctr"/>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Or Why Planned Dev?</a:t>
            </a:r>
            <a:endParaRPr lang="en-US" sz="3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0" name="TextBox 29"/>
          <p:cNvSpPr txBox="1"/>
          <p:nvPr/>
        </p:nvSpPr>
        <p:spPr>
          <a:xfrm>
            <a:off x="381000" y="1981200"/>
            <a:ext cx="8382000" cy="4031873"/>
          </a:xfrm>
          <a:prstGeom prst="rect">
            <a:avLst/>
          </a:prstGeom>
          <a:noFill/>
        </p:spPr>
        <p:txBody>
          <a:bodyPr wrap="square" rtlCol="0">
            <a:spAutoFit/>
          </a:bodyPr>
          <a:lstStyle/>
          <a:p>
            <a:r>
              <a:rPr lang="en-US" sz="3200" dirty="0" smtClean="0"/>
              <a:t>Organic Development Model Limitations:</a:t>
            </a:r>
          </a:p>
          <a:p>
            <a:pPr marL="514350" indent="-514350">
              <a:buFont typeface="+mj-lt"/>
              <a:buAutoNum type="arabicPeriod"/>
            </a:pPr>
            <a:r>
              <a:rPr lang="en-US" sz="3200" dirty="0" smtClean="0"/>
              <a:t>Doesn’t encourage a stable mainline.</a:t>
            </a:r>
          </a:p>
          <a:p>
            <a:pPr marL="514350" indent="-514350">
              <a:buFont typeface="+mj-lt"/>
              <a:buAutoNum type="arabicPeriod"/>
            </a:pPr>
            <a:r>
              <a:rPr lang="en-US" sz="3200" dirty="0" smtClean="0"/>
              <a:t>Doesn’t scale well.</a:t>
            </a:r>
          </a:p>
          <a:p>
            <a:pPr marL="514350" indent="-514350">
              <a:buFont typeface="+mj-lt"/>
              <a:buAutoNum type="arabicPeriod"/>
            </a:pPr>
            <a:r>
              <a:rPr lang="en-US" sz="3200" dirty="0" smtClean="0"/>
              <a:t>Inefficient – No parallel development.</a:t>
            </a:r>
          </a:p>
          <a:p>
            <a:pPr marL="514350" indent="-514350">
              <a:buFont typeface="+mj-lt"/>
              <a:buAutoNum type="arabicPeriod"/>
            </a:pPr>
            <a:r>
              <a:rPr lang="en-US" sz="3200" dirty="0" smtClean="0"/>
              <a:t>Inflexible – Can’t easily pull feature sets from a release.</a:t>
            </a:r>
          </a:p>
          <a:p>
            <a:pPr marL="514350" indent="-514350">
              <a:buFont typeface="+mj-lt"/>
              <a:buAutoNum type="arabicPeriod"/>
            </a:pPr>
            <a:r>
              <a:rPr lang="en-US" sz="3200" dirty="0" smtClean="0"/>
              <a:t>Not </a:t>
            </a:r>
            <a:r>
              <a:rPr lang="en-US" sz="3200" i="1" dirty="0" smtClean="0"/>
              <a:t>Agile</a:t>
            </a:r>
            <a:r>
              <a:rPr lang="en-US" sz="3200" dirty="0" smtClean="0"/>
              <a:t>.</a:t>
            </a:r>
          </a:p>
          <a:p>
            <a:endParaRPr lang="en-US" sz="3200" dirty="0" smtClean="0"/>
          </a:p>
        </p:txBody>
      </p:sp>
    </p:spTree>
    <p:extLst>
      <p:ext uri="{BB962C8B-B14F-4D97-AF65-F5344CB8AC3E}">
        <p14:creationId xmlns:p14="http://schemas.microsoft.com/office/powerpoint/2010/main" val="683232397"/>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3" name="Straight Arrow Connector 102"/>
          <p:cNvCxnSpPr>
            <a:endCxn id="117" idx="4"/>
          </p:cNvCxnSpPr>
          <p:nvPr/>
        </p:nvCxnSpPr>
        <p:spPr>
          <a:xfrm rot="5400000" flipH="1" flipV="1">
            <a:off x="5818141" y="2106659"/>
            <a:ext cx="708118" cy="152400"/>
          </a:xfrm>
          <a:prstGeom prst="straightConnector1">
            <a:avLst/>
          </a:prstGeom>
          <a:ln w="63500">
            <a:solidFill>
              <a:srgbClr val="FF0000"/>
            </a:solidFill>
            <a:prstDash val="sysDot"/>
            <a:tailEnd type="stealth" w="lg" len="lg"/>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685800" y="1371600"/>
            <a:ext cx="1143000" cy="369332"/>
          </a:xfrm>
          <a:prstGeom prst="rect">
            <a:avLst/>
          </a:prstGeom>
          <a:solidFill>
            <a:schemeClr val="bg1"/>
          </a:solidFill>
        </p:spPr>
        <p:txBody>
          <a:bodyPr wrap="square" rtlCol="0">
            <a:spAutoFit/>
          </a:bodyPr>
          <a:lstStyle/>
          <a:p>
            <a:r>
              <a:rPr lang="en-US" b="1" dirty="0" err="1" smtClean="0"/>
              <a:t>rel</a:t>
            </a:r>
            <a:r>
              <a:rPr lang="en-US" b="1" dirty="0" smtClean="0"/>
              <a:t>/4.0-R</a:t>
            </a:r>
            <a:endParaRPr lang="en-US" b="1" dirty="0"/>
          </a:p>
        </p:txBody>
      </p:sp>
      <p:cxnSp>
        <p:nvCxnSpPr>
          <p:cNvPr id="89" name="Straight Arrow Connector 88"/>
          <p:cNvCxnSpPr>
            <a:endCxn id="90" idx="0"/>
          </p:cNvCxnSpPr>
          <p:nvPr/>
        </p:nvCxnSpPr>
        <p:spPr>
          <a:xfrm rot="16200000" flipH="1">
            <a:off x="7086600" y="4191000"/>
            <a:ext cx="1828800" cy="3048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a:endCxn id="82" idx="0"/>
          </p:cNvCxnSpPr>
          <p:nvPr/>
        </p:nvCxnSpPr>
        <p:spPr>
          <a:xfrm rot="16200000" flipH="1">
            <a:off x="7353300" y="2857500"/>
            <a:ext cx="838200" cy="152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endCxn id="71" idx="0"/>
          </p:cNvCxnSpPr>
          <p:nvPr/>
        </p:nvCxnSpPr>
        <p:spPr>
          <a:xfrm rot="16200000" flipH="1">
            <a:off x="5943600" y="4191000"/>
            <a:ext cx="1828800" cy="3048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endCxn id="68" idx="0"/>
          </p:cNvCxnSpPr>
          <p:nvPr/>
        </p:nvCxnSpPr>
        <p:spPr>
          <a:xfrm rot="16200000" flipH="1">
            <a:off x="6210300" y="2857500"/>
            <a:ext cx="838200" cy="152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a:endCxn id="66" idx="0"/>
          </p:cNvCxnSpPr>
          <p:nvPr/>
        </p:nvCxnSpPr>
        <p:spPr>
          <a:xfrm rot="16200000" flipH="1">
            <a:off x="6134100" y="2019300"/>
            <a:ext cx="685800" cy="152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endCxn id="54" idx="0"/>
          </p:cNvCxnSpPr>
          <p:nvPr/>
        </p:nvCxnSpPr>
        <p:spPr>
          <a:xfrm rot="16200000" flipH="1">
            <a:off x="5486400" y="4191000"/>
            <a:ext cx="1828800" cy="3048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15" name="TextBox 114"/>
          <p:cNvSpPr txBox="1"/>
          <p:nvPr/>
        </p:nvSpPr>
        <p:spPr>
          <a:xfrm>
            <a:off x="5029200" y="3048000"/>
            <a:ext cx="1143000" cy="369332"/>
          </a:xfrm>
          <a:prstGeom prst="rect">
            <a:avLst/>
          </a:prstGeom>
          <a:solidFill>
            <a:schemeClr val="bg1"/>
          </a:solidFill>
        </p:spPr>
        <p:txBody>
          <a:bodyPr wrap="square" rtlCol="0">
            <a:spAutoFit/>
          </a:bodyPr>
          <a:lstStyle/>
          <a:p>
            <a:r>
              <a:rPr lang="en-US" b="1" dirty="0" err="1" smtClean="0"/>
              <a:t>rel</a:t>
            </a:r>
            <a:r>
              <a:rPr lang="en-US" b="1" dirty="0" smtClean="0"/>
              <a:t>/5.0-R</a:t>
            </a:r>
            <a:endParaRPr lang="en-US" b="1" dirty="0"/>
          </a:p>
        </p:txBody>
      </p:sp>
      <p:cxnSp>
        <p:nvCxnSpPr>
          <p:cNvPr id="51" name="Straight Arrow Connector 50"/>
          <p:cNvCxnSpPr>
            <a:endCxn id="52" idx="0"/>
          </p:cNvCxnSpPr>
          <p:nvPr/>
        </p:nvCxnSpPr>
        <p:spPr>
          <a:xfrm rot="16200000" flipH="1">
            <a:off x="5753100" y="2857500"/>
            <a:ext cx="838200" cy="152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66" name="Straight Arrow Connector 165"/>
          <p:cNvCxnSpPr>
            <a:stCxn id="163" idx="0"/>
          </p:cNvCxnSpPr>
          <p:nvPr/>
        </p:nvCxnSpPr>
        <p:spPr>
          <a:xfrm rot="5400000" flipH="1" flipV="1">
            <a:off x="4610100" y="4381500"/>
            <a:ext cx="17526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58" name="Straight Arrow Connector 157"/>
          <p:cNvCxnSpPr>
            <a:endCxn id="157" idx="0"/>
          </p:cNvCxnSpPr>
          <p:nvPr/>
        </p:nvCxnSpPr>
        <p:spPr>
          <a:xfrm rot="16200000" flipH="1">
            <a:off x="2895600" y="3733800"/>
            <a:ext cx="2743200" cy="3048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a:stCxn id="86" idx="4"/>
            <a:endCxn id="79" idx="0"/>
          </p:cNvCxnSpPr>
          <p:nvPr/>
        </p:nvCxnSpPr>
        <p:spPr>
          <a:xfrm rot="16200000" flipH="1">
            <a:off x="2590800" y="3810000"/>
            <a:ext cx="2667000" cy="2286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33" name="TextBox 132"/>
          <p:cNvSpPr txBox="1"/>
          <p:nvPr/>
        </p:nvSpPr>
        <p:spPr>
          <a:xfrm>
            <a:off x="3352800" y="2133600"/>
            <a:ext cx="1143000" cy="369332"/>
          </a:xfrm>
          <a:prstGeom prst="rect">
            <a:avLst/>
          </a:prstGeom>
          <a:solidFill>
            <a:schemeClr val="bg1"/>
          </a:solidFill>
        </p:spPr>
        <p:txBody>
          <a:bodyPr wrap="square" rtlCol="0">
            <a:spAutoFit/>
          </a:bodyPr>
          <a:lstStyle/>
          <a:p>
            <a:r>
              <a:rPr lang="en-US" b="1" dirty="0" err="1" smtClean="0"/>
              <a:t>rel</a:t>
            </a:r>
            <a:r>
              <a:rPr lang="en-US" b="1" dirty="0" smtClean="0"/>
              <a:t>/4.1-R</a:t>
            </a:r>
            <a:endParaRPr lang="en-US" b="1" dirty="0"/>
          </a:p>
        </p:txBody>
      </p:sp>
      <p:cxnSp>
        <p:nvCxnSpPr>
          <p:cNvPr id="134" name="Straight Arrow Connector 133"/>
          <p:cNvCxnSpPr/>
          <p:nvPr/>
        </p:nvCxnSpPr>
        <p:spPr>
          <a:xfrm rot="5400000" flipH="1" flipV="1">
            <a:off x="2056606" y="3962400"/>
            <a:ext cx="2743994" cy="794"/>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0" name="Straight Arrow Connector 119"/>
          <p:cNvCxnSpPr>
            <a:endCxn id="121" idx="0"/>
          </p:cNvCxnSpPr>
          <p:nvPr/>
        </p:nvCxnSpPr>
        <p:spPr>
          <a:xfrm rot="16200000" flipH="1">
            <a:off x="1104900" y="3238500"/>
            <a:ext cx="3505200" cy="533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a:endCxn id="119" idx="0"/>
          </p:cNvCxnSpPr>
          <p:nvPr/>
        </p:nvCxnSpPr>
        <p:spPr>
          <a:xfrm rot="16200000" flipH="1">
            <a:off x="800100" y="3238500"/>
            <a:ext cx="3505200" cy="533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p:nvPr/>
        </p:nvCxnSpPr>
        <p:spPr>
          <a:xfrm>
            <a:off x="1524000" y="1752600"/>
            <a:ext cx="73914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a:stCxn id="12" idx="0"/>
            <a:endCxn id="99" idx="4"/>
          </p:cNvCxnSpPr>
          <p:nvPr/>
        </p:nvCxnSpPr>
        <p:spPr>
          <a:xfrm rot="5400000" flipH="1" flipV="1">
            <a:off x="-266700" y="3543300"/>
            <a:ext cx="3429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9" name="Straight Arrow Connector 128"/>
          <p:cNvCxnSpPr>
            <a:endCxn id="88" idx="0"/>
          </p:cNvCxnSpPr>
          <p:nvPr/>
        </p:nvCxnSpPr>
        <p:spPr>
          <a:xfrm rot="16200000" flipH="1">
            <a:off x="3505200" y="3733800"/>
            <a:ext cx="2743200" cy="3048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a:stCxn id="172" idx="6"/>
          </p:cNvCxnSpPr>
          <p:nvPr/>
        </p:nvCxnSpPr>
        <p:spPr>
          <a:xfrm>
            <a:off x="5562600" y="3429000"/>
            <a:ext cx="33528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endCxn id="44" idx="4"/>
          </p:cNvCxnSpPr>
          <p:nvPr/>
        </p:nvCxnSpPr>
        <p:spPr>
          <a:xfrm rot="5400000" flipH="1" flipV="1">
            <a:off x="3086894" y="5752306"/>
            <a:ext cx="6858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endCxn id="9" idx="0"/>
          </p:cNvCxnSpPr>
          <p:nvPr/>
        </p:nvCxnSpPr>
        <p:spPr>
          <a:xfrm rot="16200000" flipH="1">
            <a:off x="419100" y="3238500"/>
            <a:ext cx="3505200" cy="533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381000" y="4953000"/>
            <a:ext cx="990600" cy="369332"/>
          </a:xfrm>
          <a:prstGeom prst="rect">
            <a:avLst/>
          </a:prstGeom>
          <a:solidFill>
            <a:schemeClr val="bg1"/>
          </a:solidFill>
        </p:spPr>
        <p:txBody>
          <a:bodyPr wrap="square" rtlCol="0">
            <a:spAutoFit/>
          </a:bodyPr>
          <a:lstStyle/>
          <a:p>
            <a:r>
              <a:rPr lang="en-US" b="1" dirty="0" smtClean="0"/>
              <a:t>/main</a:t>
            </a:r>
            <a:endParaRPr lang="en-US" b="1" dirty="0"/>
          </a:p>
        </p:txBody>
      </p:sp>
      <p:cxnSp>
        <p:nvCxnSpPr>
          <p:cNvPr id="2" name="Straight Arrow Connector 1"/>
          <p:cNvCxnSpPr/>
          <p:nvPr/>
        </p:nvCxnSpPr>
        <p:spPr>
          <a:xfrm>
            <a:off x="381000" y="5334000"/>
            <a:ext cx="8382000" cy="1588"/>
          </a:xfrm>
          <a:prstGeom prst="straightConnector1">
            <a:avLst/>
          </a:prstGeom>
          <a:ln w="635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23622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3716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Arrow Connector 37"/>
          <p:cNvCxnSpPr/>
          <p:nvPr/>
        </p:nvCxnSpPr>
        <p:spPr>
          <a:xfrm>
            <a:off x="3429000" y="2514600"/>
            <a:ext cx="54864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sp>
        <p:nvSpPr>
          <p:cNvPr id="44" name="Oval 43"/>
          <p:cNvSpPr/>
          <p:nvPr/>
        </p:nvSpPr>
        <p:spPr>
          <a:xfrm>
            <a:off x="3353594" y="5257006"/>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0" y="152400"/>
            <a:ext cx="9144000" cy="923330"/>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Basic Maintenance</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9" name="Oval 38"/>
          <p:cNvSpPr/>
          <p:nvPr/>
        </p:nvSpPr>
        <p:spPr>
          <a:xfrm>
            <a:off x="3352800" y="2438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7" name="Straight Arrow Connector 46"/>
          <p:cNvCxnSpPr>
            <a:endCxn id="145" idx="1"/>
          </p:cNvCxnSpPr>
          <p:nvPr/>
        </p:nvCxnSpPr>
        <p:spPr>
          <a:xfrm rot="16200000" flipH="1">
            <a:off x="4038600" y="1828800"/>
            <a:ext cx="708118" cy="555718"/>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41" name="Rectangular Callout 40"/>
          <p:cNvSpPr/>
          <p:nvPr/>
        </p:nvSpPr>
        <p:spPr>
          <a:xfrm>
            <a:off x="1600200" y="4724400"/>
            <a:ext cx="533400" cy="457200"/>
          </a:xfrm>
          <a:prstGeom prst="wedgeRectCallout">
            <a:avLst>
              <a:gd name="adj1" fmla="val -64076"/>
              <a:gd name="adj2" fmla="val 58282"/>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4.0</a:t>
            </a:r>
          </a:p>
        </p:txBody>
      </p:sp>
      <p:sp>
        <p:nvSpPr>
          <p:cNvPr id="79" name="Oval 78"/>
          <p:cNvSpPr/>
          <p:nvPr/>
        </p:nvSpPr>
        <p:spPr>
          <a:xfrm>
            <a:off x="39624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p:nvPr/>
        </p:nvSpPr>
        <p:spPr>
          <a:xfrm>
            <a:off x="3733800" y="2438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p:cNvSpPr/>
          <p:nvPr/>
        </p:nvSpPr>
        <p:spPr>
          <a:xfrm>
            <a:off x="49530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1371600" y="1676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p:cNvSpPr/>
          <p:nvPr/>
        </p:nvSpPr>
        <p:spPr>
          <a:xfrm>
            <a:off x="1828800" y="1676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p:cNvSpPr/>
          <p:nvPr/>
        </p:nvSpPr>
        <p:spPr>
          <a:xfrm>
            <a:off x="2209800" y="1676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p:cNvSpPr/>
          <p:nvPr/>
        </p:nvSpPr>
        <p:spPr>
          <a:xfrm>
            <a:off x="2514600" y="1676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ular Callout 111"/>
          <p:cNvSpPr/>
          <p:nvPr/>
        </p:nvSpPr>
        <p:spPr>
          <a:xfrm>
            <a:off x="2514600" y="1371600"/>
            <a:ext cx="685800" cy="228600"/>
          </a:xfrm>
          <a:prstGeom prst="wedgeRectCallout">
            <a:avLst>
              <a:gd name="adj1" fmla="val -30292"/>
              <a:gd name="adj2" fmla="val 91615"/>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4.0.0</a:t>
            </a:r>
            <a:endParaRPr lang="en-US" dirty="0"/>
          </a:p>
        </p:txBody>
      </p:sp>
      <p:sp>
        <p:nvSpPr>
          <p:cNvPr id="119" name="Oval 118"/>
          <p:cNvSpPr/>
          <p:nvPr/>
        </p:nvSpPr>
        <p:spPr>
          <a:xfrm>
            <a:off x="27432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val 120"/>
          <p:cNvSpPr/>
          <p:nvPr/>
        </p:nvSpPr>
        <p:spPr>
          <a:xfrm>
            <a:off x="30480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ular Callout 129"/>
          <p:cNvSpPr/>
          <p:nvPr/>
        </p:nvSpPr>
        <p:spPr>
          <a:xfrm>
            <a:off x="3276600" y="4648200"/>
            <a:ext cx="533400" cy="457200"/>
          </a:xfrm>
          <a:prstGeom prst="wedgeRectCallout">
            <a:avLst>
              <a:gd name="adj1" fmla="val -17743"/>
              <a:gd name="adj2" fmla="val 81706"/>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4.1</a:t>
            </a:r>
          </a:p>
        </p:txBody>
      </p:sp>
      <p:sp>
        <p:nvSpPr>
          <p:cNvPr id="144" name="Oval 143"/>
          <p:cNvSpPr/>
          <p:nvPr/>
        </p:nvSpPr>
        <p:spPr>
          <a:xfrm>
            <a:off x="4038600" y="1676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144"/>
          <p:cNvSpPr/>
          <p:nvPr/>
        </p:nvSpPr>
        <p:spPr>
          <a:xfrm>
            <a:off x="4648200" y="2438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p:cNvSpPr/>
          <p:nvPr/>
        </p:nvSpPr>
        <p:spPr>
          <a:xfrm>
            <a:off x="4038600" y="2438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Oval 156"/>
          <p:cNvSpPr/>
          <p:nvPr/>
        </p:nvSpPr>
        <p:spPr>
          <a:xfrm>
            <a:off x="43434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2" name="Straight Arrow Connector 161"/>
          <p:cNvCxnSpPr/>
          <p:nvPr/>
        </p:nvCxnSpPr>
        <p:spPr>
          <a:xfrm rot="5400000" flipH="1" flipV="1">
            <a:off x="5144294" y="5752306"/>
            <a:ext cx="6858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163" name="Oval 162"/>
          <p:cNvSpPr/>
          <p:nvPr/>
        </p:nvSpPr>
        <p:spPr>
          <a:xfrm>
            <a:off x="5410200" y="52578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Rectangular Callout 163"/>
          <p:cNvSpPr/>
          <p:nvPr/>
        </p:nvSpPr>
        <p:spPr>
          <a:xfrm>
            <a:off x="5334000" y="4648200"/>
            <a:ext cx="533400" cy="457200"/>
          </a:xfrm>
          <a:prstGeom prst="wedgeRectCallout">
            <a:avLst>
              <a:gd name="adj1" fmla="val -17743"/>
              <a:gd name="adj2" fmla="val 81706"/>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5.0</a:t>
            </a:r>
          </a:p>
        </p:txBody>
      </p:sp>
      <p:sp>
        <p:nvSpPr>
          <p:cNvPr id="172" name="Oval 171"/>
          <p:cNvSpPr/>
          <p:nvPr/>
        </p:nvSpPr>
        <p:spPr>
          <a:xfrm>
            <a:off x="5410200" y="33528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Rectangular Callout 175"/>
          <p:cNvSpPr/>
          <p:nvPr/>
        </p:nvSpPr>
        <p:spPr>
          <a:xfrm>
            <a:off x="4038600" y="1371600"/>
            <a:ext cx="685800" cy="228600"/>
          </a:xfrm>
          <a:prstGeom prst="wedgeRectCallout">
            <a:avLst>
              <a:gd name="adj1" fmla="val -30292"/>
              <a:gd name="adj2" fmla="val 91615"/>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4.0.1</a:t>
            </a:r>
            <a:endParaRPr lang="en-US" dirty="0"/>
          </a:p>
        </p:txBody>
      </p:sp>
      <p:sp>
        <p:nvSpPr>
          <p:cNvPr id="177" name="Oval 176"/>
          <p:cNvSpPr/>
          <p:nvPr/>
        </p:nvSpPr>
        <p:spPr>
          <a:xfrm>
            <a:off x="6019800" y="2438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ular Callout 48"/>
          <p:cNvSpPr/>
          <p:nvPr/>
        </p:nvSpPr>
        <p:spPr>
          <a:xfrm>
            <a:off x="4724400" y="2133600"/>
            <a:ext cx="685800" cy="228600"/>
          </a:xfrm>
          <a:prstGeom prst="wedgeRectCallout">
            <a:avLst>
              <a:gd name="adj1" fmla="val -37499"/>
              <a:gd name="adj2" fmla="val 91615"/>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4.1.0</a:t>
            </a:r>
            <a:endParaRPr lang="en-US" dirty="0"/>
          </a:p>
        </p:txBody>
      </p:sp>
      <p:sp>
        <p:nvSpPr>
          <p:cNvPr id="52" name="Oval 51"/>
          <p:cNvSpPr/>
          <p:nvPr/>
        </p:nvSpPr>
        <p:spPr>
          <a:xfrm>
            <a:off x="6172200" y="33528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64770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6324600" y="1676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ular Callout 62"/>
          <p:cNvSpPr/>
          <p:nvPr/>
        </p:nvSpPr>
        <p:spPr>
          <a:xfrm>
            <a:off x="6324600" y="1371600"/>
            <a:ext cx="685800" cy="228600"/>
          </a:xfrm>
          <a:prstGeom prst="wedgeRectCallout">
            <a:avLst>
              <a:gd name="adj1" fmla="val -30292"/>
              <a:gd name="adj2" fmla="val 91615"/>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4.0.2</a:t>
            </a:r>
            <a:endParaRPr lang="en-US" dirty="0"/>
          </a:p>
        </p:txBody>
      </p:sp>
      <p:sp>
        <p:nvSpPr>
          <p:cNvPr id="66" name="Oval 65"/>
          <p:cNvSpPr/>
          <p:nvPr/>
        </p:nvSpPr>
        <p:spPr>
          <a:xfrm>
            <a:off x="6477000" y="2438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6629400" y="33528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69342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ular Callout 73"/>
          <p:cNvSpPr/>
          <p:nvPr/>
        </p:nvSpPr>
        <p:spPr>
          <a:xfrm>
            <a:off x="6705600" y="2133600"/>
            <a:ext cx="685800" cy="228600"/>
          </a:xfrm>
          <a:prstGeom prst="wedgeRectCallout">
            <a:avLst>
              <a:gd name="adj1" fmla="val -60322"/>
              <a:gd name="adj2" fmla="val 95219"/>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4.1.1</a:t>
            </a:r>
            <a:endParaRPr lang="en-US" dirty="0"/>
          </a:p>
        </p:txBody>
      </p:sp>
      <p:sp>
        <p:nvSpPr>
          <p:cNvPr id="75" name="Oval 74"/>
          <p:cNvSpPr/>
          <p:nvPr/>
        </p:nvSpPr>
        <p:spPr>
          <a:xfrm>
            <a:off x="7467600" y="1676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6" name="Straight Arrow Connector 75"/>
          <p:cNvCxnSpPr>
            <a:endCxn id="77" idx="0"/>
          </p:cNvCxnSpPr>
          <p:nvPr/>
        </p:nvCxnSpPr>
        <p:spPr>
          <a:xfrm rot="16200000" flipH="1">
            <a:off x="7315200" y="2057400"/>
            <a:ext cx="609600" cy="152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77" name="Oval 76"/>
          <p:cNvSpPr/>
          <p:nvPr/>
        </p:nvSpPr>
        <p:spPr>
          <a:xfrm>
            <a:off x="7620000" y="2438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p:cNvSpPr/>
          <p:nvPr/>
        </p:nvSpPr>
        <p:spPr>
          <a:xfrm>
            <a:off x="7772400" y="33528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ular Callout 84"/>
          <p:cNvSpPr/>
          <p:nvPr/>
        </p:nvSpPr>
        <p:spPr>
          <a:xfrm>
            <a:off x="7467600" y="1371600"/>
            <a:ext cx="685800" cy="228600"/>
          </a:xfrm>
          <a:prstGeom prst="wedgeRectCallout">
            <a:avLst>
              <a:gd name="adj1" fmla="val -30292"/>
              <a:gd name="adj2" fmla="val 91615"/>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4.0.3</a:t>
            </a:r>
            <a:endParaRPr lang="en-US" dirty="0"/>
          </a:p>
        </p:txBody>
      </p:sp>
      <p:sp>
        <p:nvSpPr>
          <p:cNvPr id="90" name="Oval 89"/>
          <p:cNvSpPr/>
          <p:nvPr/>
        </p:nvSpPr>
        <p:spPr>
          <a:xfrm>
            <a:off x="80772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Cloud Callout 91"/>
          <p:cNvSpPr/>
          <p:nvPr/>
        </p:nvSpPr>
        <p:spPr>
          <a:xfrm>
            <a:off x="838200" y="914400"/>
            <a:ext cx="4876800" cy="1295400"/>
          </a:xfrm>
          <a:prstGeom prst="cloudCallout">
            <a:avLst>
              <a:gd name="adj1" fmla="val 85049"/>
              <a:gd name="adj2" fmla="val 10200"/>
            </a:avLst>
          </a:prstGeom>
        </p:spPr>
        <p:style>
          <a:lnRef idx="2">
            <a:schemeClr val="dk1"/>
          </a:lnRef>
          <a:fillRef idx="1">
            <a:schemeClr val="lt1"/>
          </a:fillRef>
          <a:effectRef idx="0">
            <a:schemeClr val="dk1"/>
          </a:effectRef>
          <a:fontRef idx="minor">
            <a:schemeClr val="dk1"/>
          </a:fontRef>
        </p:style>
        <p:txBody>
          <a:bodyPr rtlCol="0" anchor="t"/>
          <a:lstStyle/>
          <a:p>
            <a:r>
              <a:rPr lang="en-US" b="1" dirty="0" smtClean="0">
                <a:solidFill>
                  <a:schemeClr val="tx2"/>
                </a:solidFill>
              </a:rPr>
              <a:t>//</a:t>
            </a:r>
            <a:r>
              <a:rPr lang="en-US" b="1" dirty="0" err="1" smtClean="0">
                <a:solidFill>
                  <a:schemeClr val="tx2"/>
                </a:solidFill>
              </a:rPr>
              <a:t>fgs</a:t>
            </a:r>
            <a:r>
              <a:rPr lang="en-US" b="1" dirty="0" smtClean="0">
                <a:solidFill>
                  <a:schemeClr val="tx2"/>
                </a:solidFill>
              </a:rPr>
              <a:t>/</a:t>
            </a:r>
            <a:r>
              <a:rPr lang="en-US" b="1" dirty="0" err="1" smtClean="0">
                <a:solidFill>
                  <a:schemeClr val="tx2"/>
                </a:solidFill>
              </a:rPr>
              <a:t>rel</a:t>
            </a:r>
            <a:r>
              <a:rPr lang="en-US" b="1" dirty="0" smtClean="0">
                <a:solidFill>
                  <a:schemeClr val="tx2"/>
                </a:solidFill>
              </a:rPr>
              <a:t>/4.0-R</a:t>
            </a:r>
            <a:r>
              <a:rPr lang="en-US" dirty="0" smtClean="0"/>
              <a:t>/</a:t>
            </a:r>
            <a:r>
              <a:rPr lang="en-US" dirty="0" err="1" smtClean="0"/>
              <a:t>src</a:t>
            </a:r>
            <a:r>
              <a:rPr lang="en-US" dirty="0" smtClean="0"/>
              <a:t>/main.c#5</a:t>
            </a:r>
          </a:p>
          <a:p>
            <a:r>
              <a:rPr lang="en-US" b="1" dirty="0" smtClean="0">
                <a:solidFill>
                  <a:schemeClr val="tx2"/>
                </a:solidFill>
              </a:rPr>
              <a:t>//</a:t>
            </a:r>
            <a:r>
              <a:rPr lang="en-US" b="1" dirty="0" err="1" smtClean="0">
                <a:solidFill>
                  <a:schemeClr val="tx2"/>
                </a:solidFill>
              </a:rPr>
              <a:t>fgs</a:t>
            </a:r>
            <a:r>
              <a:rPr lang="en-US" b="1" dirty="0" smtClean="0">
                <a:solidFill>
                  <a:schemeClr val="tx2"/>
                </a:solidFill>
              </a:rPr>
              <a:t>/</a:t>
            </a:r>
            <a:r>
              <a:rPr lang="en-US" b="1" dirty="0" err="1" smtClean="0">
                <a:solidFill>
                  <a:schemeClr val="tx2"/>
                </a:solidFill>
              </a:rPr>
              <a:t>rel</a:t>
            </a:r>
            <a:r>
              <a:rPr lang="en-US" b="1" dirty="0" smtClean="0">
                <a:solidFill>
                  <a:schemeClr val="tx2"/>
                </a:solidFill>
              </a:rPr>
              <a:t>/4.0-R</a:t>
            </a:r>
            <a:r>
              <a:rPr lang="en-US" dirty="0" smtClean="0"/>
              <a:t>/</a:t>
            </a:r>
            <a:r>
              <a:rPr lang="en-US" dirty="0" err="1" smtClean="0"/>
              <a:t>src</a:t>
            </a:r>
            <a:r>
              <a:rPr lang="en-US" dirty="0" smtClean="0"/>
              <a:t>/hello.c#3</a:t>
            </a:r>
          </a:p>
          <a:p>
            <a:endParaRPr lang="en-US" dirty="0"/>
          </a:p>
        </p:txBody>
      </p:sp>
      <p:sp>
        <p:nvSpPr>
          <p:cNvPr id="94" name="Cloud Callout 93"/>
          <p:cNvSpPr/>
          <p:nvPr/>
        </p:nvSpPr>
        <p:spPr>
          <a:xfrm>
            <a:off x="990600" y="1752600"/>
            <a:ext cx="4876800" cy="1295400"/>
          </a:xfrm>
          <a:prstGeom prst="cloudCallout">
            <a:avLst>
              <a:gd name="adj1" fmla="val 85049"/>
              <a:gd name="adj2" fmla="val 10200"/>
            </a:avLst>
          </a:prstGeom>
        </p:spPr>
        <p:style>
          <a:lnRef idx="2">
            <a:schemeClr val="dk1"/>
          </a:lnRef>
          <a:fillRef idx="1">
            <a:schemeClr val="lt1"/>
          </a:fillRef>
          <a:effectRef idx="0">
            <a:schemeClr val="dk1"/>
          </a:effectRef>
          <a:fontRef idx="minor">
            <a:schemeClr val="dk1"/>
          </a:fontRef>
        </p:style>
        <p:txBody>
          <a:bodyPr rtlCol="0" anchor="t"/>
          <a:lstStyle/>
          <a:p>
            <a:r>
              <a:rPr lang="en-US" b="1" dirty="0" smtClean="0">
                <a:solidFill>
                  <a:schemeClr val="tx2"/>
                </a:solidFill>
              </a:rPr>
              <a:t>//</a:t>
            </a:r>
            <a:r>
              <a:rPr lang="en-US" b="1" dirty="0" err="1" smtClean="0">
                <a:solidFill>
                  <a:schemeClr val="tx2"/>
                </a:solidFill>
              </a:rPr>
              <a:t>fgs</a:t>
            </a:r>
            <a:r>
              <a:rPr lang="en-US" b="1" dirty="0" smtClean="0">
                <a:solidFill>
                  <a:schemeClr val="tx2"/>
                </a:solidFill>
              </a:rPr>
              <a:t>/</a:t>
            </a:r>
            <a:r>
              <a:rPr lang="en-US" b="1" dirty="0" err="1" smtClean="0">
                <a:solidFill>
                  <a:schemeClr val="tx2"/>
                </a:solidFill>
              </a:rPr>
              <a:t>rel</a:t>
            </a:r>
            <a:r>
              <a:rPr lang="en-US" b="1" dirty="0" smtClean="0">
                <a:solidFill>
                  <a:schemeClr val="tx2"/>
                </a:solidFill>
              </a:rPr>
              <a:t>/4.1-R</a:t>
            </a:r>
            <a:r>
              <a:rPr lang="en-US" dirty="0" smtClean="0"/>
              <a:t>/</a:t>
            </a:r>
            <a:r>
              <a:rPr lang="en-US" dirty="0" err="1" smtClean="0"/>
              <a:t>src</a:t>
            </a:r>
            <a:r>
              <a:rPr lang="en-US" dirty="0" smtClean="0"/>
              <a:t>/main.c#1</a:t>
            </a:r>
          </a:p>
          <a:p>
            <a:r>
              <a:rPr lang="en-US" b="1" dirty="0" smtClean="0">
                <a:solidFill>
                  <a:schemeClr val="tx2"/>
                </a:solidFill>
              </a:rPr>
              <a:t>//</a:t>
            </a:r>
            <a:r>
              <a:rPr lang="en-US" b="1" dirty="0" err="1" smtClean="0">
                <a:solidFill>
                  <a:schemeClr val="tx2"/>
                </a:solidFill>
              </a:rPr>
              <a:t>fgs</a:t>
            </a:r>
            <a:r>
              <a:rPr lang="en-US" b="1" dirty="0" smtClean="0">
                <a:solidFill>
                  <a:schemeClr val="tx2"/>
                </a:solidFill>
              </a:rPr>
              <a:t>/</a:t>
            </a:r>
            <a:r>
              <a:rPr lang="en-US" b="1" dirty="0" err="1" smtClean="0">
                <a:solidFill>
                  <a:schemeClr val="tx2"/>
                </a:solidFill>
              </a:rPr>
              <a:t>rel</a:t>
            </a:r>
            <a:r>
              <a:rPr lang="en-US" b="1" dirty="0" smtClean="0">
                <a:solidFill>
                  <a:schemeClr val="tx2"/>
                </a:solidFill>
              </a:rPr>
              <a:t>/4.1-R</a:t>
            </a:r>
            <a:r>
              <a:rPr lang="en-US" dirty="0" smtClean="0"/>
              <a:t>/</a:t>
            </a:r>
            <a:r>
              <a:rPr lang="en-US" dirty="0" err="1" smtClean="0"/>
              <a:t>src</a:t>
            </a:r>
            <a:r>
              <a:rPr lang="en-US" dirty="0" smtClean="0"/>
              <a:t>/hello.c#3</a:t>
            </a:r>
          </a:p>
          <a:p>
            <a:endParaRPr lang="en-US" dirty="0"/>
          </a:p>
        </p:txBody>
      </p:sp>
      <p:sp>
        <p:nvSpPr>
          <p:cNvPr id="95" name="Cloud Callout 94"/>
          <p:cNvSpPr/>
          <p:nvPr/>
        </p:nvSpPr>
        <p:spPr>
          <a:xfrm>
            <a:off x="1143000" y="2590800"/>
            <a:ext cx="4876800" cy="1295400"/>
          </a:xfrm>
          <a:prstGeom prst="cloudCallout">
            <a:avLst>
              <a:gd name="adj1" fmla="val 85049"/>
              <a:gd name="adj2" fmla="val 10200"/>
            </a:avLst>
          </a:prstGeom>
        </p:spPr>
        <p:style>
          <a:lnRef idx="2">
            <a:schemeClr val="dk1"/>
          </a:lnRef>
          <a:fillRef idx="1">
            <a:schemeClr val="lt1"/>
          </a:fillRef>
          <a:effectRef idx="0">
            <a:schemeClr val="dk1"/>
          </a:effectRef>
          <a:fontRef idx="minor">
            <a:schemeClr val="dk1"/>
          </a:fontRef>
        </p:style>
        <p:txBody>
          <a:bodyPr rtlCol="0" anchor="t"/>
          <a:lstStyle/>
          <a:p>
            <a:r>
              <a:rPr lang="en-US" b="1" dirty="0" smtClean="0">
                <a:solidFill>
                  <a:schemeClr val="tx2"/>
                </a:solidFill>
              </a:rPr>
              <a:t>//</a:t>
            </a:r>
            <a:r>
              <a:rPr lang="en-US" b="1" dirty="0" err="1" smtClean="0">
                <a:solidFill>
                  <a:schemeClr val="tx2"/>
                </a:solidFill>
              </a:rPr>
              <a:t>fgs</a:t>
            </a:r>
            <a:r>
              <a:rPr lang="en-US" b="1" dirty="0" smtClean="0">
                <a:solidFill>
                  <a:schemeClr val="tx2"/>
                </a:solidFill>
              </a:rPr>
              <a:t>/</a:t>
            </a:r>
            <a:r>
              <a:rPr lang="en-US" b="1" dirty="0" err="1" smtClean="0">
                <a:solidFill>
                  <a:schemeClr val="tx2"/>
                </a:solidFill>
              </a:rPr>
              <a:t>rel</a:t>
            </a:r>
            <a:r>
              <a:rPr lang="en-US" b="1" dirty="0" smtClean="0">
                <a:solidFill>
                  <a:schemeClr val="tx2"/>
                </a:solidFill>
              </a:rPr>
              <a:t>/5.0-R</a:t>
            </a:r>
            <a:r>
              <a:rPr lang="en-US" dirty="0" smtClean="0"/>
              <a:t>/</a:t>
            </a:r>
            <a:r>
              <a:rPr lang="en-US" dirty="0" err="1" smtClean="0"/>
              <a:t>src</a:t>
            </a:r>
            <a:r>
              <a:rPr lang="en-US" dirty="0" smtClean="0"/>
              <a:t>/main.c#2</a:t>
            </a:r>
          </a:p>
          <a:p>
            <a:r>
              <a:rPr lang="en-US" b="1" dirty="0" smtClean="0">
                <a:solidFill>
                  <a:schemeClr val="tx2"/>
                </a:solidFill>
              </a:rPr>
              <a:t>//</a:t>
            </a:r>
            <a:r>
              <a:rPr lang="en-US" b="1" dirty="0" err="1" smtClean="0">
                <a:solidFill>
                  <a:schemeClr val="tx2"/>
                </a:solidFill>
              </a:rPr>
              <a:t>fgs</a:t>
            </a:r>
            <a:r>
              <a:rPr lang="en-US" b="1" dirty="0" smtClean="0">
                <a:solidFill>
                  <a:schemeClr val="tx2"/>
                </a:solidFill>
              </a:rPr>
              <a:t>/</a:t>
            </a:r>
            <a:r>
              <a:rPr lang="en-US" b="1" dirty="0" err="1" smtClean="0">
                <a:solidFill>
                  <a:schemeClr val="tx2"/>
                </a:solidFill>
              </a:rPr>
              <a:t>rel</a:t>
            </a:r>
            <a:r>
              <a:rPr lang="en-US" b="1" dirty="0" smtClean="0">
                <a:solidFill>
                  <a:schemeClr val="tx2"/>
                </a:solidFill>
              </a:rPr>
              <a:t>/5.0-R</a:t>
            </a:r>
            <a:r>
              <a:rPr lang="en-US" dirty="0" smtClean="0"/>
              <a:t>/</a:t>
            </a:r>
            <a:r>
              <a:rPr lang="en-US" dirty="0" err="1" smtClean="0"/>
              <a:t>src</a:t>
            </a:r>
            <a:r>
              <a:rPr lang="en-US" dirty="0" smtClean="0"/>
              <a:t>/hello.c#2</a:t>
            </a:r>
          </a:p>
          <a:p>
            <a:endParaRPr lang="en-US" dirty="0"/>
          </a:p>
        </p:txBody>
      </p:sp>
      <p:sp>
        <p:nvSpPr>
          <p:cNvPr id="97" name="Cloud Callout 96"/>
          <p:cNvSpPr/>
          <p:nvPr/>
        </p:nvSpPr>
        <p:spPr>
          <a:xfrm>
            <a:off x="304800" y="5334000"/>
            <a:ext cx="4876800" cy="1295400"/>
          </a:xfrm>
          <a:prstGeom prst="cloudCallout">
            <a:avLst>
              <a:gd name="adj1" fmla="val 109035"/>
              <a:gd name="adj2" fmla="val -43218"/>
            </a:avLst>
          </a:prstGeom>
        </p:spPr>
        <p:style>
          <a:lnRef idx="2">
            <a:schemeClr val="dk1"/>
          </a:lnRef>
          <a:fillRef idx="1">
            <a:schemeClr val="lt1"/>
          </a:fillRef>
          <a:effectRef idx="0">
            <a:schemeClr val="dk1"/>
          </a:effectRef>
          <a:fontRef idx="minor">
            <a:schemeClr val="dk1"/>
          </a:fontRef>
        </p:style>
        <p:txBody>
          <a:bodyPr rtlCol="0" anchor="t"/>
          <a:lstStyle/>
          <a:p>
            <a:r>
              <a:rPr lang="en-US" b="1" dirty="0" smtClean="0">
                <a:solidFill>
                  <a:schemeClr val="tx2"/>
                </a:solidFill>
              </a:rPr>
              <a:t>//</a:t>
            </a:r>
            <a:r>
              <a:rPr lang="en-US" b="1" dirty="0" err="1" smtClean="0">
                <a:solidFill>
                  <a:schemeClr val="tx2"/>
                </a:solidFill>
              </a:rPr>
              <a:t>fgs</a:t>
            </a:r>
            <a:r>
              <a:rPr lang="en-US" b="1" dirty="0" smtClean="0">
                <a:solidFill>
                  <a:schemeClr val="tx2"/>
                </a:solidFill>
              </a:rPr>
              <a:t>/main</a:t>
            </a:r>
            <a:r>
              <a:rPr lang="en-US" dirty="0" smtClean="0"/>
              <a:t>/</a:t>
            </a:r>
            <a:r>
              <a:rPr lang="en-US" dirty="0" err="1" smtClean="0"/>
              <a:t>src</a:t>
            </a:r>
            <a:r>
              <a:rPr lang="en-US" dirty="0" smtClean="0"/>
              <a:t>/main.c#29</a:t>
            </a:r>
          </a:p>
          <a:p>
            <a:r>
              <a:rPr lang="en-US" b="1" dirty="0" smtClean="0">
                <a:solidFill>
                  <a:schemeClr val="tx2"/>
                </a:solidFill>
              </a:rPr>
              <a:t>//</a:t>
            </a:r>
            <a:r>
              <a:rPr lang="en-US" b="1" dirty="0" err="1" smtClean="0">
                <a:solidFill>
                  <a:schemeClr val="tx2"/>
                </a:solidFill>
              </a:rPr>
              <a:t>fgs</a:t>
            </a:r>
            <a:r>
              <a:rPr lang="en-US" b="1" dirty="0" smtClean="0">
                <a:solidFill>
                  <a:schemeClr val="tx2"/>
                </a:solidFill>
              </a:rPr>
              <a:t>/main</a:t>
            </a:r>
            <a:r>
              <a:rPr lang="en-US" dirty="0" smtClean="0"/>
              <a:t>/</a:t>
            </a:r>
            <a:r>
              <a:rPr lang="en-US" dirty="0" err="1" smtClean="0"/>
              <a:t>src</a:t>
            </a:r>
            <a:r>
              <a:rPr lang="en-US" dirty="0" smtClean="0"/>
              <a:t>/hello.c#42</a:t>
            </a:r>
          </a:p>
          <a:p>
            <a:endParaRPr lang="en-US" dirty="0"/>
          </a:p>
        </p:txBody>
      </p:sp>
      <p:sp>
        <p:nvSpPr>
          <p:cNvPr id="98" name="Cloud Callout 97"/>
          <p:cNvSpPr/>
          <p:nvPr/>
        </p:nvSpPr>
        <p:spPr>
          <a:xfrm>
            <a:off x="1143000" y="2590800"/>
            <a:ext cx="4876800" cy="1295400"/>
          </a:xfrm>
          <a:prstGeom prst="cloudCallout">
            <a:avLst>
              <a:gd name="adj1" fmla="val 85049"/>
              <a:gd name="adj2" fmla="val 10200"/>
            </a:avLst>
          </a:prstGeom>
        </p:spPr>
        <p:style>
          <a:lnRef idx="2">
            <a:schemeClr val="dk1"/>
          </a:lnRef>
          <a:fillRef idx="1">
            <a:schemeClr val="lt1"/>
          </a:fillRef>
          <a:effectRef idx="0">
            <a:schemeClr val="dk1"/>
          </a:effectRef>
          <a:fontRef idx="minor">
            <a:schemeClr val="dk1"/>
          </a:fontRef>
        </p:style>
        <p:txBody>
          <a:bodyPr rtlCol="0" anchor="t"/>
          <a:lstStyle/>
          <a:p>
            <a:r>
              <a:rPr lang="en-US" b="1" dirty="0" smtClean="0">
                <a:solidFill>
                  <a:schemeClr val="tx2"/>
                </a:solidFill>
              </a:rPr>
              <a:t>//</a:t>
            </a:r>
            <a:r>
              <a:rPr lang="en-US" b="1" dirty="0" err="1" smtClean="0">
                <a:solidFill>
                  <a:schemeClr val="tx2"/>
                </a:solidFill>
              </a:rPr>
              <a:t>fgs</a:t>
            </a:r>
            <a:r>
              <a:rPr lang="en-US" b="1" dirty="0" smtClean="0">
                <a:solidFill>
                  <a:schemeClr val="tx2"/>
                </a:solidFill>
              </a:rPr>
              <a:t>/</a:t>
            </a:r>
            <a:r>
              <a:rPr lang="en-US" b="1" dirty="0" err="1" smtClean="0">
                <a:solidFill>
                  <a:schemeClr val="tx2"/>
                </a:solidFill>
              </a:rPr>
              <a:t>rel</a:t>
            </a:r>
            <a:r>
              <a:rPr lang="en-US" b="1" dirty="0" smtClean="0">
                <a:solidFill>
                  <a:schemeClr val="tx2"/>
                </a:solidFill>
              </a:rPr>
              <a:t>/5.0-R</a:t>
            </a:r>
            <a:r>
              <a:rPr lang="en-US" dirty="0" smtClean="0"/>
              <a:t>/</a:t>
            </a:r>
            <a:r>
              <a:rPr lang="en-US" dirty="0" err="1" smtClean="0"/>
              <a:t>src</a:t>
            </a:r>
            <a:r>
              <a:rPr lang="en-US" dirty="0" smtClean="0"/>
              <a:t>/master.c#1</a:t>
            </a:r>
          </a:p>
          <a:p>
            <a:r>
              <a:rPr lang="en-US" b="1" dirty="0" smtClean="0">
                <a:solidFill>
                  <a:schemeClr val="tx2"/>
                </a:solidFill>
              </a:rPr>
              <a:t>//</a:t>
            </a:r>
            <a:r>
              <a:rPr lang="en-US" b="1" dirty="0" err="1" smtClean="0">
                <a:solidFill>
                  <a:schemeClr val="tx2"/>
                </a:solidFill>
              </a:rPr>
              <a:t>fgs</a:t>
            </a:r>
            <a:r>
              <a:rPr lang="en-US" b="1" dirty="0" smtClean="0">
                <a:solidFill>
                  <a:schemeClr val="tx2"/>
                </a:solidFill>
              </a:rPr>
              <a:t>/</a:t>
            </a:r>
            <a:r>
              <a:rPr lang="en-US" b="1" dirty="0" err="1" smtClean="0">
                <a:solidFill>
                  <a:schemeClr val="tx2"/>
                </a:solidFill>
              </a:rPr>
              <a:t>rel</a:t>
            </a:r>
            <a:r>
              <a:rPr lang="en-US" b="1" dirty="0" smtClean="0">
                <a:solidFill>
                  <a:schemeClr val="tx2"/>
                </a:solidFill>
              </a:rPr>
              <a:t>/5.0-R</a:t>
            </a:r>
            <a:r>
              <a:rPr lang="en-US" dirty="0" smtClean="0"/>
              <a:t>/</a:t>
            </a:r>
            <a:r>
              <a:rPr lang="en-US" dirty="0" err="1" smtClean="0"/>
              <a:t>src</a:t>
            </a:r>
            <a:r>
              <a:rPr lang="en-US" dirty="0" smtClean="0"/>
              <a:t>/hi.c#1</a:t>
            </a:r>
          </a:p>
          <a:p>
            <a:endParaRPr lang="en-US" dirty="0"/>
          </a:p>
        </p:txBody>
      </p:sp>
      <p:sp>
        <p:nvSpPr>
          <p:cNvPr id="109" name="TextBox 108"/>
          <p:cNvSpPr txBox="1"/>
          <p:nvPr/>
        </p:nvSpPr>
        <p:spPr>
          <a:xfrm>
            <a:off x="6324600" y="1905000"/>
            <a:ext cx="351378" cy="523220"/>
          </a:xfrm>
          <a:prstGeom prst="rect">
            <a:avLst/>
          </a:prstGeom>
          <a:noFill/>
        </p:spPr>
        <p:txBody>
          <a:bodyPr wrap="none" rtlCol="0">
            <a:spAutoFit/>
          </a:bodyPr>
          <a:lstStyle/>
          <a:p>
            <a:r>
              <a:rPr lang="en-US" sz="2800" b="1" dirty="0" smtClean="0">
                <a:solidFill>
                  <a:srgbClr val="FF0000"/>
                </a:solidFill>
              </a:rPr>
              <a:t>?</a:t>
            </a:r>
            <a:endParaRPr lang="en-US" sz="2800" b="1" dirty="0">
              <a:solidFill>
                <a:srgbClr val="FF0000"/>
              </a:solidFill>
            </a:endParaRPr>
          </a:p>
        </p:txBody>
      </p:sp>
      <p:sp>
        <p:nvSpPr>
          <p:cNvPr id="117" name="Oval 116"/>
          <p:cNvSpPr/>
          <p:nvPr/>
        </p:nvSpPr>
        <p:spPr>
          <a:xfrm>
            <a:off x="6172200" y="1676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TextBox 110"/>
          <p:cNvSpPr txBox="1"/>
          <p:nvPr/>
        </p:nvSpPr>
        <p:spPr>
          <a:xfrm>
            <a:off x="457200" y="1219200"/>
            <a:ext cx="5181600" cy="3970318"/>
          </a:xfrm>
          <a:prstGeom prst="rect">
            <a:avLst/>
          </a:prstGeom>
          <a:solidFill>
            <a:schemeClr val="bg1"/>
          </a:solidFill>
          <a:ln>
            <a:solidFill>
              <a:srgbClr val="002060"/>
            </a:solidFill>
          </a:ln>
        </p:spPr>
        <p:txBody>
          <a:bodyPr wrap="square" rtlCol="0">
            <a:spAutoFit/>
          </a:bodyPr>
          <a:lstStyle/>
          <a:p>
            <a:r>
              <a:rPr lang="en-US" dirty="0" smtClean="0"/>
              <a:t>Does this bug, initially discovered and fixed in 4.1-R, need to be back-ported to 4.0-R?</a:t>
            </a:r>
          </a:p>
          <a:p>
            <a:endParaRPr lang="en-US" dirty="0" smtClean="0"/>
          </a:p>
          <a:p>
            <a:r>
              <a:rPr lang="en-US" dirty="0" smtClean="0"/>
              <a:t>The ideal way to make such a change, from the perspective of keeping the merge as simple as possible, is to initiate the change in the oldest appropriate release branch first, and then merge the change to all subsequent release branches, in order.</a:t>
            </a:r>
          </a:p>
          <a:p>
            <a:endParaRPr lang="en-US" dirty="0" smtClean="0"/>
          </a:p>
          <a:p>
            <a:r>
              <a:rPr lang="en-US" dirty="0" smtClean="0"/>
              <a:t>On occasions where the need for a change to exist in older branches is discovered only after a change has been made, back porting (merging from newer to older release branches) is necessary.</a:t>
            </a:r>
          </a:p>
          <a:p>
            <a:endParaRPr lang="en-US" dirty="0"/>
          </a:p>
        </p:txBody>
      </p:sp>
      <p:sp>
        <p:nvSpPr>
          <p:cNvPr id="125" name="TextBox 124"/>
          <p:cNvSpPr txBox="1"/>
          <p:nvPr/>
        </p:nvSpPr>
        <p:spPr>
          <a:xfrm>
            <a:off x="152400" y="3962400"/>
            <a:ext cx="6781800" cy="646331"/>
          </a:xfrm>
          <a:prstGeom prst="rect">
            <a:avLst/>
          </a:prstGeom>
          <a:solidFill>
            <a:schemeClr val="bg1"/>
          </a:solidFill>
          <a:ln>
            <a:solidFill>
              <a:srgbClr val="002060"/>
            </a:solidFill>
          </a:ln>
        </p:spPr>
        <p:txBody>
          <a:bodyPr wrap="square" rtlCol="0">
            <a:spAutoFit/>
          </a:bodyPr>
          <a:lstStyle/>
          <a:p>
            <a:r>
              <a:rPr lang="en-US" dirty="0" smtClean="0"/>
              <a:t>Scenario #1 for 4.0.3:</a:t>
            </a:r>
          </a:p>
          <a:p>
            <a:r>
              <a:rPr lang="en-US" dirty="0" smtClean="0"/>
              <a:t>Change to code that hasn’t changed much in 4.x or 5.x.  </a:t>
            </a:r>
            <a:r>
              <a:rPr lang="en-US" b="1" dirty="0" smtClean="0"/>
              <a:t>Just Merge It.</a:t>
            </a:r>
          </a:p>
        </p:txBody>
      </p:sp>
      <p:sp>
        <p:nvSpPr>
          <p:cNvPr id="126" name="TextBox 125"/>
          <p:cNvSpPr txBox="1"/>
          <p:nvPr/>
        </p:nvSpPr>
        <p:spPr>
          <a:xfrm>
            <a:off x="5257800" y="5486400"/>
            <a:ext cx="3733800" cy="923330"/>
          </a:xfrm>
          <a:prstGeom prst="rect">
            <a:avLst/>
          </a:prstGeom>
          <a:solidFill>
            <a:schemeClr val="bg1"/>
          </a:solidFill>
          <a:ln>
            <a:solidFill>
              <a:srgbClr val="002060"/>
            </a:solidFill>
          </a:ln>
        </p:spPr>
        <p:txBody>
          <a:bodyPr wrap="square" rtlCol="0">
            <a:spAutoFit/>
          </a:bodyPr>
          <a:lstStyle/>
          <a:p>
            <a:r>
              <a:rPr lang="en-US" dirty="0" smtClean="0"/>
              <a:t>Scenario #2 for 4.0.3:</a:t>
            </a:r>
          </a:p>
          <a:p>
            <a:r>
              <a:rPr lang="en-US" dirty="0" smtClean="0"/>
              <a:t>Code moved/renamed in 5.0; semantically similar.</a:t>
            </a:r>
            <a:endParaRPr lang="en-US" b="1" dirty="0" smtClean="0"/>
          </a:p>
        </p:txBody>
      </p:sp>
      <p:sp>
        <p:nvSpPr>
          <p:cNvPr id="127" name="TextBox 126"/>
          <p:cNvSpPr txBox="1"/>
          <p:nvPr/>
        </p:nvSpPr>
        <p:spPr>
          <a:xfrm>
            <a:off x="457200" y="3505200"/>
            <a:ext cx="6781800" cy="1200329"/>
          </a:xfrm>
          <a:prstGeom prst="rect">
            <a:avLst/>
          </a:prstGeom>
          <a:solidFill>
            <a:schemeClr val="bg1"/>
          </a:solidFill>
          <a:ln>
            <a:solidFill>
              <a:srgbClr val="002060"/>
            </a:solidFill>
          </a:ln>
        </p:spPr>
        <p:txBody>
          <a:bodyPr wrap="square" rtlCol="0">
            <a:spAutoFit/>
          </a:bodyPr>
          <a:lstStyle/>
          <a:p>
            <a:r>
              <a:rPr lang="en-US" dirty="0" smtClean="0"/>
              <a:t>Scenario #3 for 4.0.3:</a:t>
            </a:r>
          </a:p>
          <a:p>
            <a:r>
              <a:rPr lang="en-US" dirty="0" smtClean="0"/>
              <a:t>Change to code that has been overhauled, deprecated, or </a:t>
            </a:r>
            <a:r>
              <a:rPr lang="en-US" dirty="0" err="1" smtClean="0"/>
              <a:t>refactored</a:t>
            </a:r>
            <a:r>
              <a:rPr lang="en-US" dirty="0" smtClean="0"/>
              <a:t> to the </a:t>
            </a:r>
            <a:r>
              <a:rPr lang="en-US" i="1" dirty="0" smtClean="0"/>
              <a:t>n</a:t>
            </a:r>
            <a:r>
              <a:rPr lang="en-US" dirty="0" smtClean="0"/>
              <a:t>th degree in 5.x.  </a:t>
            </a:r>
            <a:r>
              <a:rPr lang="en-US" b="1" dirty="0" smtClean="0"/>
              <a:t>Do nothing!  Or, add a new “To Do” to consider impact in subsequent releases.</a:t>
            </a:r>
          </a:p>
        </p:txBody>
      </p:sp>
      <p:sp>
        <p:nvSpPr>
          <p:cNvPr id="123" name="Cloud Callout 122"/>
          <p:cNvSpPr/>
          <p:nvPr/>
        </p:nvSpPr>
        <p:spPr>
          <a:xfrm>
            <a:off x="533400" y="5334000"/>
            <a:ext cx="4343400" cy="1219200"/>
          </a:xfrm>
          <a:prstGeom prst="cloudCallout">
            <a:avLst>
              <a:gd name="adj1" fmla="val 121144"/>
              <a:gd name="adj2" fmla="val -46715"/>
            </a:avLst>
          </a:prstGeom>
        </p:spPr>
        <p:style>
          <a:lnRef idx="2">
            <a:schemeClr val="dk1"/>
          </a:lnRef>
          <a:fillRef idx="1">
            <a:schemeClr val="lt1"/>
          </a:fillRef>
          <a:effectRef idx="0">
            <a:schemeClr val="dk1"/>
          </a:effectRef>
          <a:fontRef idx="minor">
            <a:schemeClr val="dk1"/>
          </a:fontRef>
        </p:style>
        <p:txBody>
          <a:bodyPr rtlCol="0" anchor="t"/>
          <a:lstStyle/>
          <a:p>
            <a:r>
              <a:rPr lang="en-US" b="1" dirty="0" smtClean="0">
                <a:solidFill>
                  <a:schemeClr val="tx2"/>
                </a:solidFill>
              </a:rPr>
              <a:t>//</a:t>
            </a:r>
            <a:r>
              <a:rPr lang="en-US" b="1" dirty="0" err="1" smtClean="0">
                <a:solidFill>
                  <a:schemeClr val="tx2"/>
                </a:solidFill>
              </a:rPr>
              <a:t>fgs</a:t>
            </a:r>
            <a:r>
              <a:rPr lang="en-US" b="1" dirty="0" smtClean="0">
                <a:solidFill>
                  <a:schemeClr val="tx2"/>
                </a:solidFill>
              </a:rPr>
              <a:t>/main</a:t>
            </a:r>
            <a:r>
              <a:rPr lang="en-US" dirty="0" smtClean="0"/>
              <a:t>/</a:t>
            </a:r>
            <a:r>
              <a:rPr lang="en-US" dirty="0" err="1" smtClean="0"/>
              <a:t>src</a:t>
            </a:r>
            <a:r>
              <a:rPr lang="en-US" dirty="0" smtClean="0"/>
              <a:t>/master.c#4</a:t>
            </a:r>
          </a:p>
          <a:p>
            <a:r>
              <a:rPr lang="en-US" b="1" dirty="0" smtClean="0">
                <a:solidFill>
                  <a:schemeClr val="tx2"/>
                </a:solidFill>
              </a:rPr>
              <a:t>//</a:t>
            </a:r>
            <a:r>
              <a:rPr lang="en-US" b="1" dirty="0" err="1" smtClean="0">
                <a:solidFill>
                  <a:schemeClr val="tx2"/>
                </a:solidFill>
              </a:rPr>
              <a:t>fgs</a:t>
            </a:r>
            <a:r>
              <a:rPr lang="en-US" b="1" dirty="0" smtClean="0">
                <a:solidFill>
                  <a:schemeClr val="tx2"/>
                </a:solidFill>
              </a:rPr>
              <a:t>/main</a:t>
            </a:r>
            <a:r>
              <a:rPr lang="en-US" dirty="0" smtClean="0"/>
              <a:t>/</a:t>
            </a:r>
            <a:r>
              <a:rPr lang="en-US" dirty="0" err="1" smtClean="0"/>
              <a:t>src</a:t>
            </a:r>
            <a:r>
              <a:rPr lang="en-US" dirty="0" smtClean="0"/>
              <a:t>/hi.c#1</a:t>
            </a:r>
          </a:p>
          <a:p>
            <a:endParaRPr lang="en-US" dirty="0"/>
          </a:p>
        </p:txBody>
      </p:sp>
      <p:sp>
        <p:nvSpPr>
          <p:cNvPr id="84" name="Smiley Face 83"/>
          <p:cNvSpPr/>
          <p:nvPr/>
        </p:nvSpPr>
        <p:spPr>
          <a:xfrm>
            <a:off x="8763000" y="6477000"/>
            <a:ext cx="304800" cy="304800"/>
          </a:xfrm>
          <a:prstGeom prst="smileyFace">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ounded Rectangular Callout 113"/>
          <p:cNvSpPr/>
          <p:nvPr/>
        </p:nvSpPr>
        <p:spPr>
          <a:xfrm>
            <a:off x="304800" y="3810000"/>
            <a:ext cx="7315200" cy="1143000"/>
          </a:xfrm>
          <a:prstGeom prst="wedgeRoundRectCallout">
            <a:avLst>
              <a:gd name="adj1" fmla="val 51881"/>
              <a:gd name="adj2" fmla="val -132762"/>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dirty="0" smtClean="0">
                <a:solidFill>
                  <a:prstClr val="black"/>
                </a:solidFill>
              </a:rPr>
              <a:t>The Generation 3 integration engine seamlessly propagates renames across branches.</a:t>
            </a:r>
            <a:endParaRPr lang="en-US"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7"/>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1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1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1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1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20"/>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2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48"/>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4"/>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3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134"/>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38"/>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33"/>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86"/>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87"/>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79"/>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56"/>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158"/>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157"/>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144"/>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176"/>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47"/>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145"/>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nodeType="clickEffect">
                                  <p:stCondLst>
                                    <p:cond delay="0"/>
                                  </p:stCondLst>
                                  <p:childTnLst>
                                    <p:set>
                                      <p:cBhvr>
                                        <p:cTn id="104" dur="1" fill="hold">
                                          <p:stCondLst>
                                            <p:cond delay="0"/>
                                          </p:stCondLst>
                                        </p:cTn>
                                        <p:tgtEl>
                                          <p:spTgt spid="129"/>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88"/>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49"/>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162"/>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163"/>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164"/>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nodeType="clickEffect">
                                  <p:stCondLst>
                                    <p:cond delay="0"/>
                                  </p:stCondLst>
                                  <p:childTnLst>
                                    <p:set>
                                      <p:cBhvr>
                                        <p:cTn id="124" dur="1" fill="hold">
                                          <p:stCondLst>
                                            <p:cond delay="0"/>
                                          </p:stCondLst>
                                        </p:cTn>
                                        <p:tgtEl>
                                          <p:spTgt spid="166"/>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172"/>
                                        </p:tgtEl>
                                        <p:attrNameLst>
                                          <p:attrName>style.visibility</p:attrName>
                                        </p:attrNameLst>
                                      </p:cBhvr>
                                      <p:to>
                                        <p:strVal val="visible"/>
                                      </p:to>
                                    </p:set>
                                  </p:childTnLst>
                                </p:cTn>
                              </p:par>
                              <p:par>
                                <p:cTn id="127" presetID="1" presetClass="entr" presetSubtype="0" fill="hold" nodeType="withEffect">
                                  <p:stCondLst>
                                    <p:cond delay="0"/>
                                  </p:stCondLst>
                                  <p:childTnLst>
                                    <p:set>
                                      <p:cBhvr>
                                        <p:cTn id="128" dur="1" fill="hold">
                                          <p:stCondLst>
                                            <p:cond delay="0"/>
                                          </p:stCondLst>
                                        </p:cTn>
                                        <p:tgtEl>
                                          <p:spTgt spid="116"/>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115"/>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177"/>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nodeType="clickEffect">
                                  <p:stCondLst>
                                    <p:cond delay="0"/>
                                  </p:stCondLst>
                                  <p:childTnLst>
                                    <p:set>
                                      <p:cBhvr>
                                        <p:cTn id="138" dur="1" fill="hold">
                                          <p:stCondLst>
                                            <p:cond delay="0"/>
                                          </p:stCondLst>
                                        </p:cTn>
                                        <p:tgtEl>
                                          <p:spTgt spid="51"/>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52"/>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nodeType="clickEffect">
                                  <p:stCondLst>
                                    <p:cond delay="0"/>
                                  </p:stCondLst>
                                  <p:childTnLst>
                                    <p:set>
                                      <p:cBhvr>
                                        <p:cTn id="144" dur="1" fill="hold">
                                          <p:stCondLst>
                                            <p:cond delay="0"/>
                                          </p:stCondLst>
                                        </p:cTn>
                                        <p:tgtEl>
                                          <p:spTgt spid="55"/>
                                        </p:tgtEl>
                                        <p:attrNameLst>
                                          <p:attrName>style.visibility</p:attrName>
                                        </p:attrNameLst>
                                      </p:cBhvr>
                                      <p:to>
                                        <p:strVal val="visible"/>
                                      </p:to>
                                    </p:set>
                                  </p:childTnLst>
                                </p:cTn>
                              </p:par>
                              <p:par>
                                <p:cTn id="145" presetID="1" presetClass="entr" presetSubtype="0" fill="hold" grpId="0" nodeType="withEffect">
                                  <p:stCondLst>
                                    <p:cond delay="0"/>
                                  </p:stCondLst>
                                  <p:childTnLst>
                                    <p:set>
                                      <p:cBhvr>
                                        <p:cTn id="146" dur="1" fill="hold">
                                          <p:stCondLst>
                                            <p:cond delay="0"/>
                                          </p:stCondLst>
                                        </p:cTn>
                                        <p:tgtEl>
                                          <p:spTgt spid="54"/>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nodeType="clickEffect">
                                  <p:stCondLst>
                                    <p:cond delay="0"/>
                                  </p:stCondLst>
                                  <p:childTnLst>
                                    <p:set>
                                      <p:cBhvr>
                                        <p:cTn id="150" dur="1" fill="hold">
                                          <p:stCondLst>
                                            <p:cond delay="0"/>
                                          </p:stCondLst>
                                        </p:cTn>
                                        <p:tgtEl>
                                          <p:spTgt spid="103"/>
                                        </p:tgtEl>
                                        <p:attrNameLst>
                                          <p:attrName>style.visibility</p:attrName>
                                        </p:attrNameLst>
                                      </p:cBhvr>
                                      <p:to>
                                        <p:strVal val="visible"/>
                                      </p:to>
                                    </p:set>
                                  </p:childTnLst>
                                </p:cTn>
                              </p:par>
                              <p:par>
                                <p:cTn id="151" presetID="1" presetClass="entr" presetSubtype="0" fill="hold" grpId="0" nodeType="withEffect">
                                  <p:stCondLst>
                                    <p:cond delay="0"/>
                                  </p:stCondLst>
                                  <p:childTnLst>
                                    <p:set>
                                      <p:cBhvr>
                                        <p:cTn id="152" dur="1" fill="hold">
                                          <p:stCondLst>
                                            <p:cond delay="0"/>
                                          </p:stCondLst>
                                        </p:cTn>
                                        <p:tgtEl>
                                          <p:spTgt spid="117"/>
                                        </p:tgtEl>
                                        <p:attrNameLst>
                                          <p:attrName>style.visibility</p:attrName>
                                        </p:attrNameLst>
                                      </p:cBhvr>
                                      <p:to>
                                        <p:strVal val="visible"/>
                                      </p:to>
                                    </p:set>
                                  </p:childTnLst>
                                </p:cTn>
                              </p:par>
                              <p:par>
                                <p:cTn id="153" presetID="1" presetClass="entr" presetSubtype="0" fill="hold" grpId="0" nodeType="withEffect">
                                  <p:stCondLst>
                                    <p:cond delay="0"/>
                                  </p:stCondLst>
                                  <p:childTnLst>
                                    <p:set>
                                      <p:cBhvr>
                                        <p:cTn id="154" dur="1" fill="hold">
                                          <p:stCondLst>
                                            <p:cond delay="0"/>
                                          </p:stCondLst>
                                        </p:cTn>
                                        <p:tgtEl>
                                          <p:spTgt spid="109"/>
                                        </p:tgtEl>
                                        <p:attrNameLst>
                                          <p:attrName>style.visibility</p:attrName>
                                        </p:attrNameLst>
                                      </p:cBhvr>
                                      <p:to>
                                        <p:strVal val="visible"/>
                                      </p:to>
                                    </p:set>
                                  </p:childTnLst>
                                </p:cTn>
                              </p:par>
                              <p:par>
                                <p:cTn id="155" presetID="1" presetClass="entr" presetSubtype="0" fill="hold" grpId="0" nodeType="withEffect">
                                  <p:stCondLst>
                                    <p:cond delay="0"/>
                                  </p:stCondLst>
                                  <p:childTnLst>
                                    <p:set>
                                      <p:cBhvr>
                                        <p:cTn id="156" dur="1" fill="hold">
                                          <p:stCondLst>
                                            <p:cond delay="0"/>
                                          </p:stCondLst>
                                        </p:cTn>
                                        <p:tgtEl>
                                          <p:spTgt spid="111"/>
                                        </p:tgtEl>
                                        <p:attrNameLst>
                                          <p:attrName>style.visibility</p:attrName>
                                        </p:attrNameLst>
                                      </p:cBhvr>
                                      <p:to>
                                        <p:strVal val="visible"/>
                                      </p:to>
                                    </p:set>
                                  </p:childTnLst>
                                </p:cTn>
                              </p:par>
                            </p:childTnLst>
                          </p:cTn>
                        </p:par>
                      </p:childTnLst>
                    </p:cTn>
                  </p:par>
                  <p:par>
                    <p:cTn id="157" fill="hold">
                      <p:stCondLst>
                        <p:cond delay="indefinite"/>
                      </p:stCondLst>
                      <p:childTnLst>
                        <p:par>
                          <p:cTn id="158" fill="hold">
                            <p:stCondLst>
                              <p:cond delay="0"/>
                            </p:stCondLst>
                            <p:childTnLst>
                              <p:par>
                                <p:cTn id="159" presetID="9" presetClass="exit" presetSubtype="0" fill="hold" grpId="1" nodeType="clickEffect">
                                  <p:stCondLst>
                                    <p:cond delay="0"/>
                                  </p:stCondLst>
                                  <p:childTnLst>
                                    <p:animEffect transition="out" filter="dissolve">
                                      <p:cBhvr>
                                        <p:cTn id="160" dur="500"/>
                                        <p:tgtEl>
                                          <p:spTgt spid="109"/>
                                        </p:tgtEl>
                                      </p:cBhvr>
                                    </p:animEffect>
                                    <p:set>
                                      <p:cBhvr>
                                        <p:cTn id="161" dur="1" fill="hold">
                                          <p:stCondLst>
                                            <p:cond delay="499"/>
                                          </p:stCondLst>
                                        </p:cTn>
                                        <p:tgtEl>
                                          <p:spTgt spid="109"/>
                                        </p:tgtEl>
                                        <p:attrNameLst>
                                          <p:attrName>style.visibility</p:attrName>
                                        </p:attrNameLst>
                                      </p:cBhvr>
                                      <p:to>
                                        <p:strVal val="hidden"/>
                                      </p:to>
                                    </p:set>
                                  </p:childTnLst>
                                </p:cTn>
                              </p:par>
                              <p:par>
                                <p:cTn id="162" presetID="9" presetClass="exit" presetSubtype="0" fill="hold" grpId="1" nodeType="withEffect">
                                  <p:stCondLst>
                                    <p:cond delay="0"/>
                                  </p:stCondLst>
                                  <p:childTnLst>
                                    <p:animEffect transition="out" filter="dissolve">
                                      <p:cBhvr>
                                        <p:cTn id="163" dur="500"/>
                                        <p:tgtEl>
                                          <p:spTgt spid="111"/>
                                        </p:tgtEl>
                                      </p:cBhvr>
                                    </p:animEffect>
                                    <p:set>
                                      <p:cBhvr>
                                        <p:cTn id="164" dur="1" fill="hold">
                                          <p:stCondLst>
                                            <p:cond delay="499"/>
                                          </p:stCondLst>
                                        </p:cTn>
                                        <p:tgtEl>
                                          <p:spTgt spid="111"/>
                                        </p:tgtEl>
                                        <p:attrNameLst>
                                          <p:attrName>style.visibility</p:attrName>
                                        </p:attrNameLst>
                                      </p:cBhvr>
                                      <p:to>
                                        <p:strVal val="hidden"/>
                                      </p:to>
                                    </p:set>
                                  </p:childTnLst>
                                </p:cTn>
                              </p:par>
                            </p:childTnLst>
                          </p:cTn>
                        </p:par>
                      </p:childTnLst>
                    </p:cTn>
                  </p:par>
                  <p:par>
                    <p:cTn id="165" fill="hold">
                      <p:stCondLst>
                        <p:cond delay="indefinite"/>
                      </p:stCondLst>
                      <p:childTnLst>
                        <p:par>
                          <p:cTn id="166" fill="hold">
                            <p:stCondLst>
                              <p:cond delay="0"/>
                            </p:stCondLst>
                            <p:childTnLst>
                              <p:par>
                                <p:cTn id="167" presetID="1" presetClass="entr" presetSubtype="0" fill="hold" grpId="0" nodeType="clickEffect">
                                  <p:stCondLst>
                                    <p:cond delay="0"/>
                                  </p:stCondLst>
                                  <p:childTnLst>
                                    <p:set>
                                      <p:cBhvr>
                                        <p:cTn id="168" dur="1" fill="hold">
                                          <p:stCondLst>
                                            <p:cond delay="0"/>
                                          </p:stCondLst>
                                        </p:cTn>
                                        <p:tgtEl>
                                          <p:spTgt spid="62"/>
                                        </p:tgtEl>
                                        <p:attrNameLst>
                                          <p:attrName>style.visibility</p:attrName>
                                        </p:attrNameLst>
                                      </p:cBhvr>
                                      <p:to>
                                        <p:strVal val="visible"/>
                                      </p:to>
                                    </p:set>
                                  </p:childTnLst>
                                </p:cTn>
                              </p:par>
                            </p:childTnLst>
                          </p:cTn>
                        </p:par>
                      </p:childTnLst>
                    </p:cTn>
                  </p:par>
                  <p:par>
                    <p:cTn id="169" fill="hold">
                      <p:stCondLst>
                        <p:cond delay="indefinite"/>
                      </p:stCondLst>
                      <p:childTnLst>
                        <p:par>
                          <p:cTn id="170" fill="hold">
                            <p:stCondLst>
                              <p:cond delay="0"/>
                            </p:stCondLst>
                            <p:childTnLst>
                              <p:par>
                                <p:cTn id="171" presetID="1" presetClass="entr" presetSubtype="0" fill="hold" grpId="0" nodeType="clickEffect">
                                  <p:stCondLst>
                                    <p:cond delay="0"/>
                                  </p:stCondLst>
                                  <p:childTnLst>
                                    <p:set>
                                      <p:cBhvr>
                                        <p:cTn id="172" dur="1" fill="hold">
                                          <p:stCondLst>
                                            <p:cond delay="0"/>
                                          </p:stCondLst>
                                        </p:cTn>
                                        <p:tgtEl>
                                          <p:spTgt spid="63"/>
                                        </p:tgtEl>
                                        <p:attrNameLst>
                                          <p:attrName>style.visibility</p:attrName>
                                        </p:attrNameLst>
                                      </p:cBhvr>
                                      <p:to>
                                        <p:strVal val="visible"/>
                                      </p:to>
                                    </p:set>
                                  </p:childTnLst>
                                </p:cTn>
                              </p:par>
                            </p:childTnLst>
                          </p:cTn>
                        </p:par>
                      </p:childTnLst>
                    </p:cTn>
                  </p:par>
                  <p:par>
                    <p:cTn id="173" fill="hold">
                      <p:stCondLst>
                        <p:cond delay="indefinite"/>
                      </p:stCondLst>
                      <p:childTnLst>
                        <p:par>
                          <p:cTn id="174" fill="hold">
                            <p:stCondLst>
                              <p:cond delay="0"/>
                            </p:stCondLst>
                            <p:childTnLst>
                              <p:par>
                                <p:cTn id="175" presetID="1" presetClass="entr" presetSubtype="0" fill="hold" nodeType="clickEffect">
                                  <p:stCondLst>
                                    <p:cond delay="0"/>
                                  </p:stCondLst>
                                  <p:childTnLst>
                                    <p:set>
                                      <p:cBhvr>
                                        <p:cTn id="176" dur="1" fill="hold">
                                          <p:stCondLst>
                                            <p:cond delay="0"/>
                                          </p:stCondLst>
                                        </p:cTn>
                                        <p:tgtEl>
                                          <p:spTgt spid="64"/>
                                        </p:tgtEl>
                                        <p:attrNameLst>
                                          <p:attrName>style.visibility</p:attrName>
                                        </p:attrNameLst>
                                      </p:cBhvr>
                                      <p:to>
                                        <p:strVal val="visible"/>
                                      </p:to>
                                    </p:set>
                                  </p:childTnLst>
                                </p:cTn>
                              </p:par>
                              <p:par>
                                <p:cTn id="177" presetID="1" presetClass="entr" presetSubtype="0" fill="hold" grpId="0" nodeType="withEffect">
                                  <p:stCondLst>
                                    <p:cond delay="0"/>
                                  </p:stCondLst>
                                  <p:childTnLst>
                                    <p:set>
                                      <p:cBhvr>
                                        <p:cTn id="178" dur="1" fill="hold">
                                          <p:stCondLst>
                                            <p:cond delay="0"/>
                                          </p:stCondLst>
                                        </p:cTn>
                                        <p:tgtEl>
                                          <p:spTgt spid="66"/>
                                        </p:tgtEl>
                                        <p:attrNameLst>
                                          <p:attrName>style.visibility</p:attrName>
                                        </p:attrNameLst>
                                      </p:cBhvr>
                                      <p:to>
                                        <p:strVal val="visible"/>
                                      </p:to>
                                    </p:set>
                                  </p:childTnLst>
                                </p:cTn>
                              </p:par>
                            </p:childTnLst>
                          </p:cTn>
                        </p:par>
                      </p:childTnLst>
                    </p:cTn>
                  </p:par>
                  <p:par>
                    <p:cTn id="179" fill="hold">
                      <p:stCondLst>
                        <p:cond delay="indefinite"/>
                      </p:stCondLst>
                      <p:childTnLst>
                        <p:par>
                          <p:cTn id="180" fill="hold">
                            <p:stCondLst>
                              <p:cond delay="0"/>
                            </p:stCondLst>
                            <p:childTnLst>
                              <p:par>
                                <p:cTn id="181" presetID="1" presetClass="entr" presetSubtype="0" fill="hold" nodeType="clickEffect">
                                  <p:stCondLst>
                                    <p:cond delay="0"/>
                                  </p:stCondLst>
                                  <p:childTnLst>
                                    <p:set>
                                      <p:cBhvr>
                                        <p:cTn id="182" dur="1" fill="hold">
                                          <p:stCondLst>
                                            <p:cond delay="0"/>
                                          </p:stCondLst>
                                        </p:cTn>
                                        <p:tgtEl>
                                          <p:spTgt spid="69"/>
                                        </p:tgtEl>
                                        <p:attrNameLst>
                                          <p:attrName>style.visibility</p:attrName>
                                        </p:attrNameLst>
                                      </p:cBhvr>
                                      <p:to>
                                        <p:strVal val="visible"/>
                                      </p:to>
                                    </p:set>
                                  </p:childTnLst>
                                </p:cTn>
                              </p:par>
                              <p:par>
                                <p:cTn id="183" presetID="1" presetClass="entr" presetSubtype="0" fill="hold" grpId="0" nodeType="withEffect">
                                  <p:stCondLst>
                                    <p:cond delay="0"/>
                                  </p:stCondLst>
                                  <p:childTnLst>
                                    <p:set>
                                      <p:cBhvr>
                                        <p:cTn id="184" dur="1" fill="hold">
                                          <p:stCondLst>
                                            <p:cond delay="0"/>
                                          </p:stCondLst>
                                        </p:cTn>
                                        <p:tgtEl>
                                          <p:spTgt spid="68"/>
                                        </p:tgtEl>
                                        <p:attrNameLst>
                                          <p:attrName>style.visibility</p:attrName>
                                        </p:attrNameLst>
                                      </p:cBhvr>
                                      <p:to>
                                        <p:strVal val="visible"/>
                                      </p:to>
                                    </p:set>
                                  </p:childTnLst>
                                </p:cTn>
                              </p:par>
                            </p:childTnLst>
                          </p:cTn>
                        </p:par>
                      </p:childTnLst>
                    </p:cTn>
                  </p:par>
                  <p:par>
                    <p:cTn id="185" fill="hold">
                      <p:stCondLst>
                        <p:cond delay="indefinite"/>
                      </p:stCondLst>
                      <p:childTnLst>
                        <p:par>
                          <p:cTn id="186" fill="hold">
                            <p:stCondLst>
                              <p:cond delay="0"/>
                            </p:stCondLst>
                            <p:childTnLst>
                              <p:par>
                                <p:cTn id="187" presetID="1" presetClass="entr" presetSubtype="0" fill="hold" nodeType="clickEffect">
                                  <p:stCondLst>
                                    <p:cond delay="0"/>
                                  </p:stCondLst>
                                  <p:childTnLst>
                                    <p:set>
                                      <p:cBhvr>
                                        <p:cTn id="188" dur="1" fill="hold">
                                          <p:stCondLst>
                                            <p:cond delay="0"/>
                                          </p:stCondLst>
                                        </p:cTn>
                                        <p:tgtEl>
                                          <p:spTgt spid="72"/>
                                        </p:tgtEl>
                                        <p:attrNameLst>
                                          <p:attrName>style.visibility</p:attrName>
                                        </p:attrNameLst>
                                      </p:cBhvr>
                                      <p:to>
                                        <p:strVal val="visible"/>
                                      </p:to>
                                    </p:set>
                                  </p:childTnLst>
                                </p:cTn>
                              </p:par>
                              <p:par>
                                <p:cTn id="189" presetID="1" presetClass="entr" presetSubtype="0" fill="hold" grpId="0" nodeType="withEffect">
                                  <p:stCondLst>
                                    <p:cond delay="0"/>
                                  </p:stCondLst>
                                  <p:childTnLst>
                                    <p:set>
                                      <p:cBhvr>
                                        <p:cTn id="190" dur="1" fill="hold">
                                          <p:stCondLst>
                                            <p:cond delay="0"/>
                                          </p:stCondLst>
                                        </p:cTn>
                                        <p:tgtEl>
                                          <p:spTgt spid="71"/>
                                        </p:tgtEl>
                                        <p:attrNameLst>
                                          <p:attrName>style.visibility</p:attrName>
                                        </p:attrNameLst>
                                      </p:cBhvr>
                                      <p:to>
                                        <p:strVal val="visible"/>
                                      </p:to>
                                    </p:set>
                                  </p:childTnLst>
                                </p:cTn>
                              </p:par>
                            </p:childTnLst>
                          </p:cTn>
                        </p:par>
                      </p:childTnLst>
                    </p:cTn>
                  </p:par>
                  <p:par>
                    <p:cTn id="191" fill="hold">
                      <p:stCondLst>
                        <p:cond delay="indefinite"/>
                      </p:stCondLst>
                      <p:childTnLst>
                        <p:par>
                          <p:cTn id="192" fill="hold">
                            <p:stCondLst>
                              <p:cond delay="0"/>
                            </p:stCondLst>
                            <p:childTnLst>
                              <p:par>
                                <p:cTn id="193" presetID="1" presetClass="entr" presetSubtype="0" fill="hold" grpId="0" nodeType="clickEffect">
                                  <p:stCondLst>
                                    <p:cond delay="0"/>
                                  </p:stCondLst>
                                  <p:childTnLst>
                                    <p:set>
                                      <p:cBhvr>
                                        <p:cTn id="194" dur="1" fill="hold">
                                          <p:stCondLst>
                                            <p:cond delay="0"/>
                                          </p:stCondLst>
                                        </p:cTn>
                                        <p:tgtEl>
                                          <p:spTgt spid="74"/>
                                        </p:tgtEl>
                                        <p:attrNameLst>
                                          <p:attrName>style.visibility</p:attrName>
                                        </p:attrNameLst>
                                      </p:cBhvr>
                                      <p:to>
                                        <p:strVal val="visible"/>
                                      </p:to>
                                    </p:set>
                                  </p:childTnLst>
                                </p:cTn>
                              </p:par>
                            </p:childTnLst>
                          </p:cTn>
                        </p:par>
                      </p:childTnLst>
                    </p:cTn>
                  </p:par>
                  <p:par>
                    <p:cTn id="195" fill="hold">
                      <p:stCondLst>
                        <p:cond delay="indefinite"/>
                      </p:stCondLst>
                      <p:childTnLst>
                        <p:par>
                          <p:cTn id="196" fill="hold">
                            <p:stCondLst>
                              <p:cond delay="0"/>
                            </p:stCondLst>
                            <p:childTnLst>
                              <p:par>
                                <p:cTn id="197" presetID="1" presetClass="entr" presetSubtype="0" fill="hold" grpId="0" nodeType="clickEffect">
                                  <p:stCondLst>
                                    <p:cond delay="0"/>
                                  </p:stCondLst>
                                  <p:childTnLst>
                                    <p:set>
                                      <p:cBhvr>
                                        <p:cTn id="198" dur="1" fill="hold">
                                          <p:stCondLst>
                                            <p:cond delay="0"/>
                                          </p:stCondLst>
                                        </p:cTn>
                                        <p:tgtEl>
                                          <p:spTgt spid="75"/>
                                        </p:tgtEl>
                                        <p:attrNameLst>
                                          <p:attrName>style.visibility</p:attrName>
                                        </p:attrNameLst>
                                      </p:cBhvr>
                                      <p:to>
                                        <p:strVal val="visible"/>
                                      </p:to>
                                    </p:set>
                                  </p:childTnLst>
                                </p:cTn>
                              </p:par>
                            </p:childTnLst>
                          </p:cTn>
                        </p:par>
                      </p:childTnLst>
                    </p:cTn>
                  </p:par>
                  <p:par>
                    <p:cTn id="199" fill="hold">
                      <p:stCondLst>
                        <p:cond delay="indefinite"/>
                      </p:stCondLst>
                      <p:childTnLst>
                        <p:par>
                          <p:cTn id="200" fill="hold">
                            <p:stCondLst>
                              <p:cond delay="0"/>
                            </p:stCondLst>
                            <p:childTnLst>
                              <p:par>
                                <p:cTn id="201" presetID="1" presetClass="entr" presetSubtype="0" fill="hold" grpId="0" nodeType="clickEffect">
                                  <p:stCondLst>
                                    <p:cond delay="0"/>
                                  </p:stCondLst>
                                  <p:childTnLst>
                                    <p:set>
                                      <p:cBhvr>
                                        <p:cTn id="202" dur="1" fill="hold">
                                          <p:stCondLst>
                                            <p:cond delay="0"/>
                                          </p:stCondLst>
                                        </p:cTn>
                                        <p:tgtEl>
                                          <p:spTgt spid="85"/>
                                        </p:tgtEl>
                                        <p:attrNameLst>
                                          <p:attrName>style.visibility</p:attrName>
                                        </p:attrNameLst>
                                      </p:cBhvr>
                                      <p:to>
                                        <p:strVal val="visible"/>
                                      </p:to>
                                    </p:set>
                                  </p:childTnLst>
                                </p:cTn>
                              </p:par>
                              <p:par>
                                <p:cTn id="203" presetID="1" presetClass="entr" presetSubtype="0" fill="hold" grpId="0" nodeType="withEffect">
                                  <p:stCondLst>
                                    <p:cond delay="0"/>
                                  </p:stCondLst>
                                  <p:childTnLst>
                                    <p:set>
                                      <p:cBhvr>
                                        <p:cTn id="204" dur="1" fill="hold">
                                          <p:stCondLst>
                                            <p:cond delay="0"/>
                                          </p:stCondLst>
                                        </p:cTn>
                                        <p:tgtEl>
                                          <p:spTgt spid="125"/>
                                        </p:tgtEl>
                                        <p:attrNameLst>
                                          <p:attrName>style.visibility</p:attrName>
                                        </p:attrNameLst>
                                      </p:cBhvr>
                                      <p:to>
                                        <p:strVal val="visible"/>
                                      </p:to>
                                    </p:set>
                                  </p:childTnLst>
                                </p:cTn>
                              </p:par>
                            </p:childTnLst>
                          </p:cTn>
                        </p:par>
                      </p:childTnLst>
                    </p:cTn>
                  </p:par>
                  <p:par>
                    <p:cTn id="205" fill="hold">
                      <p:stCondLst>
                        <p:cond delay="indefinite"/>
                      </p:stCondLst>
                      <p:childTnLst>
                        <p:par>
                          <p:cTn id="206" fill="hold">
                            <p:stCondLst>
                              <p:cond delay="0"/>
                            </p:stCondLst>
                            <p:childTnLst>
                              <p:par>
                                <p:cTn id="207" presetID="9" presetClass="entr" presetSubtype="0" fill="hold" grpId="0" nodeType="clickEffect">
                                  <p:stCondLst>
                                    <p:cond delay="0"/>
                                  </p:stCondLst>
                                  <p:childTnLst>
                                    <p:set>
                                      <p:cBhvr>
                                        <p:cTn id="208" dur="1" fill="hold">
                                          <p:stCondLst>
                                            <p:cond delay="0"/>
                                          </p:stCondLst>
                                        </p:cTn>
                                        <p:tgtEl>
                                          <p:spTgt spid="92"/>
                                        </p:tgtEl>
                                        <p:attrNameLst>
                                          <p:attrName>style.visibility</p:attrName>
                                        </p:attrNameLst>
                                      </p:cBhvr>
                                      <p:to>
                                        <p:strVal val="visible"/>
                                      </p:to>
                                    </p:set>
                                    <p:animEffect transition="in" filter="dissolve">
                                      <p:cBhvr>
                                        <p:cTn id="209" dur="500"/>
                                        <p:tgtEl>
                                          <p:spTgt spid="92"/>
                                        </p:tgtEl>
                                      </p:cBhvr>
                                    </p:animEffect>
                                  </p:childTnLst>
                                </p:cTn>
                              </p:par>
                            </p:childTnLst>
                          </p:cTn>
                        </p:par>
                      </p:childTnLst>
                    </p:cTn>
                  </p:par>
                  <p:par>
                    <p:cTn id="210" fill="hold">
                      <p:stCondLst>
                        <p:cond delay="indefinite"/>
                      </p:stCondLst>
                      <p:childTnLst>
                        <p:par>
                          <p:cTn id="211" fill="hold">
                            <p:stCondLst>
                              <p:cond delay="0"/>
                            </p:stCondLst>
                            <p:childTnLst>
                              <p:par>
                                <p:cTn id="212" presetID="1" presetClass="entr" presetSubtype="0" fill="hold" nodeType="clickEffect">
                                  <p:stCondLst>
                                    <p:cond delay="0"/>
                                  </p:stCondLst>
                                  <p:childTnLst>
                                    <p:set>
                                      <p:cBhvr>
                                        <p:cTn id="213" dur="1" fill="hold">
                                          <p:stCondLst>
                                            <p:cond delay="0"/>
                                          </p:stCondLst>
                                        </p:cTn>
                                        <p:tgtEl>
                                          <p:spTgt spid="76"/>
                                        </p:tgtEl>
                                        <p:attrNameLst>
                                          <p:attrName>style.visibility</p:attrName>
                                        </p:attrNameLst>
                                      </p:cBhvr>
                                      <p:to>
                                        <p:strVal val="visible"/>
                                      </p:to>
                                    </p:set>
                                  </p:childTnLst>
                                </p:cTn>
                              </p:par>
                              <p:par>
                                <p:cTn id="214" presetID="1" presetClass="entr" presetSubtype="0" fill="hold" grpId="0" nodeType="withEffect">
                                  <p:stCondLst>
                                    <p:cond delay="0"/>
                                  </p:stCondLst>
                                  <p:childTnLst>
                                    <p:set>
                                      <p:cBhvr>
                                        <p:cTn id="215" dur="1" fill="hold">
                                          <p:stCondLst>
                                            <p:cond delay="0"/>
                                          </p:stCondLst>
                                        </p:cTn>
                                        <p:tgtEl>
                                          <p:spTgt spid="77"/>
                                        </p:tgtEl>
                                        <p:attrNameLst>
                                          <p:attrName>style.visibility</p:attrName>
                                        </p:attrNameLst>
                                      </p:cBhvr>
                                      <p:to>
                                        <p:strVal val="visible"/>
                                      </p:to>
                                    </p:set>
                                  </p:childTnLst>
                                </p:cTn>
                              </p:par>
                              <p:par>
                                <p:cTn id="216" presetID="9" presetClass="entr" presetSubtype="0" fill="hold" grpId="0" nodeType="withEffect">
                                  <p:stCondLst>
                                    <p:cond delay="0"/>
                                  </p:stCondLst>
                                  <p:childTnLst>
                                    <p:set>
                                      <p:cBhvr>
                                        <p:cTn id="217" dur="1" fill="hold">
                                          <p:stCondLst>
                                            <p:cond delay="0"/>
                                          </p:stCondLst>
                                        </p:cTn>
                                        <p:tgtEl>
                                          <p:spTgt spid="94"/>
                                        </p:tgtEl>
                                        <p:attrNameLst>
                                          <p:attrName>style.visibility</p:attrName>
                                        </p:attrNameLst>
                                      </p:cBhvr>
                                      <p:to>
                                        <p:strVal val="visible"/>
                                      </p:to>
                                    </p:set>
                                    <p:animEffect transition="in" filter="dissolve">
                                      <p:cBhvr>
                                        <p:cTn id="218" dur="500"/>
                                        <p:tgtEl>
                                          <p:spTgt spid="94"/>
                                        </p:tgtEl>
                                      </p:cBhvr>
                                    </p:animEffect>
                                  </p:childTnLst>
                                </p:cTn>
                              </p:par>
                            </p:childTnLst>
                          </p:cTn>
                        </p:par>
                      </p:childTnLst>
                    </p:cTn>
                  </p:par>
                  <p:par>
                    <p:cTn id="219" fill="hold">
                      <p:stCondLst>
                        <p:cond delay="indefinite"/>
                      </p:stCondLst>
                      <p:childTnLst>
                        <p:par>
                          <p:cTn id="220" fill="hold">
                            <p:stCondLst>
                              <p:cond delay="0"/>
                            </p:stCondLst>
                            <p:childTnLst>
                              <p:par>
                                <p:cTn id="221" presetID="1" presetClass="entr" presetSubtype="0" fill="hold" nodeType="clickEffect">
                                  <p:stCondLst>
                                    <p:cond delay="0"/>
                                  </p:stCondLst>
                                  <p:childTnLst>
                                    <p:set>
                                      <p:cBhvr>
                                        <p:cTn id="222" dur="1" fill="hold">
                                          <p:stCondLst>
                                            <p:cond delay="0"/>
                                          </p:stCondLst>
                                        </p:cTn>
                                        <p:tgtEl>
                                          <p:spTgt spid="81"/>
                                        </p:tgtEl>
                                        <p:attrNameLst>
                                          <p:attrName>style.visibility</p:attrName>
                                        </p:attrNameLst>
                                      </p:cBhvr>
                                      <p:to>
                                        <p:strVal val="visible"/>
                                      </p:to>
                                    </p:set>
                                  </p:childTnLst>
                                </p:cTn>
                              </p:par>
                              <p:par>
                                <p:cTn id="223" presetID="9" presetClass="entr" presetSubtype="0" fill="hold" grpId="0" nodeType="withEffect">
                                  <p:stCondLst>
                                    <p:cond delay="0"/>
                                  </p:stCondLst>
                                  <p:childTnLst>
                                    <p:set>
                                      <p:cBhvr>
                                        <p:cTn id="224" dur="1" fill="hold">
                                          <p:stCondLst>
                                            <p:cond delay="0"/>
                                          </p:stCondLst>
                                        </p:cTn>
                                        <p:tgtEl>
                                          <p:spTgt spid="95"/>
                                        </p:tgtEl>
                                        <p:attrNameLst>
                                          <p:attrName>style.visibility</p:attrName>
                                        </p:attrNameLst>
                                      </p:cBhvr>
                                      <p:to>
                                        <p:strVal val="visible"/>
                                      </p:to>
                                    </p:set>
                                    <p:animEffect transition="in" filter="dissolve">
                                      <p:cBhvr>
                                        <p:cTn id="225" dur="500"/>
                                        <p:tgtEl>
                                          <p:spTgt spid="95"/>
                                        </p:tgtEl>
                                      </p:cBhvr>
                                    </p:animEffect>
                                  </p:childTnLst>
                                </p:cTn>
                              </p:par>
                              <p:par>
                                <p:cTn id="226" presetID="1" presetClass="entr" presetSubtype="0" fill="hold" grpId="0" nodeType="withEffect">
                                  <p:stCondLst>
                                    <p:cond delay="0"/>
                                  </p:stCondLst>
                                  <p:childTnLst>
                                    <p:set>
                                      <p:cBhvr>
                                        <p:cTn id="227" dur="1" fill="hold">
                                          <p:stCondLst>
                                            <p:cond delay="0"/>
                                          </p:stCondLst>
                                        </p:cTn>
                                        <p:tgtEl>
                                          <p:spTgt spid="82"/>
                                        </p:tgtEl>
                                        <p:attrNameLst>
                                          <p:attrName>style.visibility</p:attrName>
                                        </p:attrNameLst>
                                      </p:cBhvr>
                                      <p:to>
                                        <p:strVal val="visible"/>
                                      </p:to>
                                    </p:set>
                                  </p:childTnLst>
                                </p:cTn>
                              </p:par>
                            </p:childTnLst>
                          </p:cTn>
                        </p:par>
                      </p:childTnLst>
                    </p:cTn>
                  </p:par>
                  <p:par>
                    <p:cTn id="228" fill="hold">
                      <p:stCondLst>
                        <p:cond delay="indefinite"/>
                      </p:stCondLst>
                      <p:childTnLst>
                        <p:par>
                          <p:cTn id="229" fill="hold">
                            <p:stCondLst>
                              <p:cond delay="0"/>
                            </p:stCondLst>
                            <p:childTnLst>
                              <p:par>
                                <p:cTn id="230" presetID="1" presetClass="entr" presetSubtype="0" fill="hold" nodeType="clickEffect">
                                  <p:stCondLst>
                                    <p:cond delay="0"/>
                                  </p:stCondLst>
                                  <p:childTnLst>
                                    <p:set>
                                      <p:cBhvr>
                                        <p:cTn id="231" dur="1" fill="hold">
                                          <p:stCondLst>
                                            <p:cond delay="0"/>
                                          </p:stCondLst>
                                        </p:cTn>
                                        <p:tgtEl>
                                          <p:spTgt spid="89"/>
                                        </p:tgtEl>
                                        <p:attrNameLst>
                                          <p:attrName>style.visibility</p:attrName>
                                        </p:attrNameLst>
                                      </p:cBhvr>
                                      <p:to>
                                        <p:strVal val="visible"/>
                                      </p:to>
                                    </p:set>
                                  </p:childTnLst>
                                </p:cTn>
                              </p:par>
                              <p:par>
                                <p:cTn id="232" presetID="1" presetClass="entr" presetSubtype="0" fill="hold" grpId="0" nodeType="withEffect">
                                  <p:stCondLst>
                                    <p:cond delay="0"/>
                                  </p:stCondLst>
                                  <p:childTnLst>
                                    <p:set>
                                      <p:cBhvr>
                                        <p:cTn id="233" dur="1" fill="hold">
                                          <p:stCondLst>
                                            <p:cond delay="0"/>
                                          </p:stCondLst>
                                        </p:cTn>
                                        <p:tgtEl>
                                          <p:spTgt spid="90"/>
                                        </p:tgtEl>
                                        <p:attrNameLst>
                                          <p:attrName>style.visibility</p:attrName>
                                        </p:attrNameLst>
                                      </p:cBhvr>
                                      <p:to>
                                        <p:strVal val="visible"/>
                                      </p:to>
                                    </p:set>
                                  </p:childTnLst>
                                </p:cTn>
                              </p:par>
                              <p:par>
                                <p:cTn id="234" presetID="9" presetClass="entr" presetSubtype="0" fill="hold" grpId="0" nodeType="withEffect">
                                  <p:stCondLst>
                                    <p:cond delay="0"/>
                                  </p:stCondLst>
                                  <p:childTnLst>
                                    <p:set>
                                      <p:cBhvr>
                                        <p:cTn id="235" dur="1" fill="hold">
                                          <p:stCondLst>
                                            <p:cond delay="0"/>
                                          </p:stCondLst>
                                        </p:cTn>
                                        <p:tgtEl>
                                          <p:spTgt spid="97"/>
                                        </p:tgtEl>
                                        <p:attrNameLst>
                                          <p:attrName>style.visibility</p:attrName>
                                        </p:attrNameLst>
                                      </p:cBhvr>
                                      <p:to>
                                        <p:strVal val="visible"/>
                                      </p:to>
                                    </p:set>
                                    <p:animEffect transition="in" filter="dissolve">
                                      <p:cBhvr>
                                        <p:cTn id="236" dur="500"/>
                                        <p:tgtEl>
                                          <p:spTgt spid="97"/>
                                        </p:tgtEl>
                                      </p:cBhvr>
                                    </p:animEffect>
                                  </p:childTnLst>
                                </p:cTn>
                              </p:par>
                            </p:childTnLst>
                          </p:cTn>
                        </p:par>
                      </p:childTnLst>
                    </p:cTn>
                  </p:par>
                  <p:par>
                    <p:cTn id="237" fill="hold">
                      <p:stCondLst>
                        <p:cond delay="indefinite"/>
                      </p:stCondLst>
                      <p:childTnLst>
                        <p:par>
                          <p:cTn id="238" fill="hold">
                            <p:stCondLst>
                              <p:cond delay="0"/>
                            </p:stCondLst>
                            <p:childTnLst>
                              <p:par>
                                <p:cTn id="239" presetID="9" presetClass="exit" presetSubtype="0" fill="hold" grpId="1" nodeType="clickEffect">
                                  <p:stCondLst>
                                    <p:cond delay="0"/>
                                  </p:stCondLst>
                                  <p:childTnLst>
                                    <p:animEffect transition="out" filter="dissolve">
                                      <p:cBhvr>
                                        <p:cTn id="240" dur="500"/>
                                        <p:tgtEl>
                                          <p:spTgt spid="95"/>
                                        </p:tgtEl>
                                      </p:cBhvr>
                                    </p:animEffect>
                                    <p:set>
                                      <p:cBhvr>
                                        <p:cTn id="241" dur="1" fill="hold">
                                          <p:stCondLst>
                                            <p:cond delay="499"/>
                                          </p:stCondLst>
                                        </p:cTn>
                                        <p:tgtEl>
                                          <p:spTgt spid="95"/>
                                        </p:tgtEl>
                                        <p:attrNameLst>
                                          <p:attrName>style.visibility</p:attrName>
                                        </p:attrNameLst>
                                      </p:cBhvr>
                                      <p:to>
                                        <p:strVal val="hidden"/>
                                      </p:to>
                                    </p:set>
                                  </p:childTnLst>
                                </p:cTn>
                              </p:par>
                              <p:par>
                                <p:cTn id="242" presetID="9" presetClass="exit" presetSubtype="0" fill="hold" grpId="1" nodeType="withEffect">
                                  <p:stCondLst>
                                    <p:cond delay="0"/>
                                  </p:stCondLst>
                                  <p:childTnLst>
                                    <p:animEffect transition="out" filter="dissolve">
                                      <p:cBhvr>
                                        <p:cTn id="243" dur="500"/>
                                        <p:tgtEl>
                                          <p:spTgt spid="94"/>
                                        </p:tgtEl>
                                      </p:cBhvr>
                                    </p:animEffect>
                                    <p:set>
                                      <p:cBhvr>
                                        <p:cTn id="244" dur="1" fill="hold">
                                          <p:stCondLst>
                                            <p:cond delay="499"/>
                                          </p:stCondLst>
                                        </p:cTn>
                                        <p:tgtEl>
                                          <p:spTgt spid="94"/>
                                        </p:tgtEl>
                                        <p:attrNameLst>
                                          <p:attrName>style.visibility</p:attrName>
                                        </p:attrNameLst>
                                      </p:cBhvr>
                                      <p:to>
                                        <p:strVal val="hidden"/>
                                      </p:to>
                                    </p:set>
                                  </p:childTnLst>
                                </p:cTn>
                              </p:par>
                              <p:par>
                                <p:cTn id="245" presetID="9" presetClass="exit" presetSubtype="0" fill="hold" grpId="1" nodeType="withEffect">
                                  <p:stCondLst>
                                    <p:cond delay="0"/>
                                  </p:stCondLst>
                                  <p:childTnLst>
                                    <p:animEffect transition="out" filter="dissolve">
                                      <p:cBhvr>
                                        <p:cTn id="246" dur="500"/>
                                        <p:tgtEl>
                                          <p:spTgt spid="97"/>
                                        </p:tgtEl>
                                      </p:cBhvr>
                                    </p:animEffect>
                                    <p:set>
                                      <p:cBhvr>
                                        <p:cTn id="247" dur="1" fill="hold">
                                          <p:stCondLst>
                                            <p:cond delay="499"/>
                                          </p:stCondLst>
                                        </p:cTn>
                                        <p:tgtEl>
                                          <p:spTgt spid="97"/>
                                        </p:tgtEl>
                                        <p:attrNameLst>
                                          <p:attrName>style.visibility</p:attrName>
                                        </p:attrNameLst>
                                      </p:cBhvr>
                                      <p:to>
                                        <p:strVal val="hidden"/>
                                      </p:to>
                                    </p:set>
                                  </p:childTnLst>
                                </p:cTn>
                              </p:par>
                              <p:par>
                                <p:cTn id="248" presetID="9" presetClass="exit" presetSubtype="0" fill="hold" nodeType="withEffect">
                                  <p:stCondLst>
                                    <p:cond delay="0"/>
                                  </p:stCondLst>
                                  <p:childTnLst>
                                    <p:animEffect transition="out" filter="dissolve">
                                      <p:cBhvr>
                                        <p:cTn id="249" dur="500"/>
                                        <p:tgtEl>
                                          <p:spTgt spid="76"/>
                                        </p:tgtEl>
                                      </p:cBhvr>
                                    </p:animEffect>
                                    <p:set>
                                      <p:cBhvr>
                                        <p:cTn id="250" dur="1" fill="hold">
                                          <p:stCondLst>
                                            <p:cond delay="499"/>
                                          </p:stCondLst>
                                        </p:cTn>
                                        <p:tgtEl>
                                          <p:spTgt spid="76"/>
                                        </p:tgtEl>
                                        <p:attrNameLst>
                                          <p:attrName>style.visibility</p:attrName>
                                        </p:attrNameLst>
                                      </p:cBhvr>
                                      <p:to>
                                        <p:strVal val="hidden"/>
                                      </p:to>
                                    </p:set>
                                  </p:childTnLst>
                                </p:cTn>
                              </p:par>
                              <p:par>
                                <p:cTn id="251" presetID="9" presetClass="exit" presetSubtype="0" fill="hold" grpId="1" nodeType="withEffect">
                                  <p:stCondLst>
                                    <p:cond delay="0"/>
                                  </p:stCondLst>
                                  <p:childTnLst>
                                    <p:animEffect transition="out" filter="dissolve">
                                      <p:cBhvr>
                                        <p:cTn id="252" dur="500"/>
                                        <p:tgtEl>
                                          <p:spTgt spid="82"/>
                                        </p:tgtEl>
                                      </p:cBhvr>
                                    </p:animEffect>
                                    <p:set>
                                      <p:cBhvr>
                                        <p:cTn id="253" dur="1" fill="hold">
                                          <p:stCondLst>
                                            <p:cond delay="499"/>
                                          </p:stCondLst>
                                        </p:cTn>
                                        <p:tgtEl>
                                          <p:spTgt spid="82"/>
                                        </p:tgtEl>
                                        <p:attrNameLst>
                                          <p:attrName>style.visibility</p:attrName>
                                        </p:attrNameLst>
                                      </p:cBhvr>
                                      <p:to>
                                        <p:strVal val="hidden"/>
                                      </p:to>
                                    </p:set>
                                  </p:childTnLst>
                                </p:cTn>
                              </p:par>
                              <p:par>
                                <p:cTn id="254" presetID="9" presetClass="exit" presetSubtype="0" fill="hold" grpId="1" nodeType="withEffect">
                                  <p:stCondLst>
                                    <p:cond delay="0"/>
                                  </p:stCondLst>
                                  <p:childTnLst>
                                    <p:animEffect transition="out" filter="dissolve">
                                      <p:cBhvr>
                                        <p:cTn id="255" dur="500"/>
                                        <p:tgtEl>
                                          <p:spTgt spid="77"/>
                                        </p:tgtEl>
                                      </p:cBhvr>
                                    </p:animEffect>
                                    <p:set>
                                      <p:cBhvr>
                                        <p:cTn id="256" dur="1" fill="hold">
                                          <p:stCondLst>
                                            <p:cond delay="499"/>
                                          </p:stCondLst>
                                        </p:cTn>
                                        <p:tgtEl>
                                          <p:spTgt spid="77"/>
                                        </p:tgtEl>
                                        <p:attrNameLst>
                                          <p:attrName>style.visibility</p:attrName>
                                        </p:attrNameLst>
                                      </p:cBhvr>
                                      <p:to>
                                        <p:strVal val="hidden"/>
                                      </p:to>
                                    </p:set>
                                  </p:childTnLst>
                                </p:cTn>
                              </p:par>
                              <p:par>
                                <p:cTn id="257" presetID="9" presetClass="exit" presetSubtype="0" fill="hold" nodeType="withEffect">
                                  <p:stCondLst>
                                    <p:cond delay="0"/>
                                  </p:stCondLst>
                                  <p:childTnLst>
                                    <p:animEffect transition="out" filter="dissolve">
                                      <p:cBhvr>
                                        <p:cTn id="258" dur="500"/>
                                        <p:tgtEl>
                                          <p:spTgt spid="89"/>
                                        </p:tgtEl>
                                      </p:cBhvr>
                                    </p:animEffect>
                                    <p:set>
                                      <p:cBhvr>
                                        <p:cTn id="259" dur="1" fill="hold">
                                          <p:stCondLst>
                                            <p:cond delay="499"/>
                                          </p:stCondLst>
                                        </p:cTn>
                                        <p:tgtEl>
                                          <p:spTgt spid="89"/>
                                        </p:tgtEl>
                                        <p:attrNameLst>
                                          <p:attrName>style.visibility</p:attrName>
                                        </p:attrNameLst>
                                      </p:cBhvr>
                                      <p:to>
                                        <p:strVal val="hidden"/>
                                      </p:to>
                                    </p:set>
                                  </p:childTnLst>
                                </p:cTn>
                              </p:par>
                              <p:par>
                                <p:cTn id="260" presetID="9" presetClass="exit" presetSubtype="0" fill="hold" nodeType="withEffect">
                                  <p:stCondLst>
                                    <p:cond delay="0"/>
                                  </p:stCondLst>
                                  <p:childTnLst>
                                    <p:animEffect transition="out" filter="dissolve">
                                      <p:cBhvr>
                                        <p:cTn id="261" dur="500"/>
                                        <p:tgtEl>
                                          <p:spTgt spid="81"/>
                                        </p:tgtEl>
                                      </p:cBhvr>
                                    </p:animEffect>
                                    <p:set>
                                      <p:cBhvr>
                                        <p:cTn id="262" dur="1" fill="hold">
                                          <p:stCondLst>
                                            <p:cond delay="499"/>
                                          </p:stCondLst>
                                        </p:cTn>
                                        <p:tgtEl>
                                          <p:spTgt spid="81"/>
                                        </p:tgtEl>
                                        <p:attrNameLst>
                                          <p:attrName>style.visibility</p:attrName>
                                        </p:attrNameLst>
                                      </p:cBhvr>
                                      <p:to>
                                        <p:strVal val="hidden"/>
                                      </p:to>
                                    </p:set>
                                  </p:childTnLst>
                                </p:cTn>
                              </p:par>
                              <p:par>
                                <p:cTn id="263" presetID="9" presetClass="exit" presetSubtype="0" fill="hold" grpId="1" nodeType="withEffect">
                                  <p:stCondLst>
                                    <p:cond delay="0"/>
                                  </p:stCondLst>
                                  <p:childTnLst>
                                    <p:animEffect transition="out" filter="dissolve">
                                      <p:cBhvr>
                                        <p:cTn id="264" dur="500"/>
                                        <p:tgtEl>
                                          <p:spTgt spid="90"/>
                                        </p:tgtEl>
                                      </p:cBhvr>
                                    </p:animEffect>
                                    <p:set>
                                      <p:cBhvr>
                                        <p:cTn id="265" dur="1" fill="hold">
                                          <p:stCondLst>
                                            <p:cond delay="499"/>
                                          </p:stCondLst>
                                        </p:cTn>
                                        <p:tgtEl>
                                          <p:spTgt spid="90"/>
                                        </p:tgtEl>
                                        <p:attrNameLst>
                                          <p:attrName>style.visibility</p:attrName>
                                        </p:attrNameLst>
                                      </p:cBhvr>
                                      <p:to>
                                        <p:strVal val="hidden"/>
                                      </p:to>
                                    </p:set>
                                  </p:childTnLst>
                                </p:cTn>
                              </p:par>
                              <p:par>
                                <p:cTn id="266" presetID="9" presetClass="exit" presetSubtype="0" fill="hold" grpId="1" nodeType="withEffect">
                                  <p:stCondLst>
                                    <p:cond delay="0"/>
                                  </p:stCondLst>
                                  <p:childTnLst>
                                    <p:animEffect transition="out" filter="dissolve">
                                      <p:cBhvr>
                                        <p:cTn id="267" dur="500"/>
                                        <p:tgtEl>
                                          <p:spTgt spid="125"/>
                                        </p:tgtEl>
                                      </p:cBhvr>
                                    </p:animEffect>
                                    <p:set>
                                      <p:cBhvr>
                                        <p:cTn id="268" dur="1" fill="hold">
                                          <p:stCondLst>
                                            <p:cond delay="499"/>
                                          </p:stCondLst>
                                        </p:cTn>
                                        <p:tgtEl>
                                          <p:spTgt spid="125"/>
                                        </p:tgtEl>
                                        <p:attrNameLst>
                                          <p:attrName>style.visibility</p:attrName>
                                        </p:attrNameLst>
                                      </p:cBhvr>
                                      <p:to>
                                        <p:strVal val="hidden"/>
                                      </p:to>
                                    </p:set>
                                  </p:childTnLst>
                                </p:cTn>
                              </p:par>
                              <p:par>
                                <p:cTn id="269" presetID="1" presetClass="entr" presetSubtype="0" fill="hold" grpId="0" nodeType="withEffect">
                                  <p:stCondLst>
                                    <p:cond delay="0"/>
                                  </p:stCondLst>
                                  <p:childTnLst>
                                    <p:set>
                                      <p:cBhvr>
                                        <p:cTn id="270" dur="1" fill="hold">
                                          <p:stCondLst>
                                            <p:cond delay="0"/>
                                          </p:stCondLst>
                                        </p:cTn>
                                        <p:tgtEl>
                                          <p:spTgt spid="126"/>
                                        </p:tgtEl>
                                        <p:attrNameLst>
                                          <p:attrName>style.visibility</p:attrName>
                                        </p:attrNameLst>
                                      </p:cBhvr>
                                      <p:to>
                                        <p:strVal val="visible"/>
                                      </p:to>
                                    </p:set>
                                  </p:childTnLst>
                                </p:cTn>
                              </p:par>
                            </p:childTnLst>
                          </p:cTn>
                        </p:par>
                      </p:childTnLst>
                    </p:cTn>
                  </p:par>
                  <p:par>
                    <p:cTn id="271" fill="hold">
                      <p:stCondLst>
                        <p:cond delay="indefinite"/>
                      </p:stCondLst>
                      <p:childTnLst>
                        <p:par>
                          <p:cTn id="272" fill="hold">
                            <p:stCondLst>
                              <p:cond delay="0"/>
                            </p:stCondLst>
                            <p:childTnLst>
                              <p:par>
                                <p:cTn id="273" presetID="1" presetClass="entr" presetSubtype="0" fill="hold" nodeType="clickEffect">
                                  <p:stCondLst>
                                    <p:cond delay="0"/>
                                  </p:stCondLst>
                                  <p:childTnLst>
                                    <p:set>
                                      <p:cBhvr>
                                        <p:cTn id="274" dur="1" fill="hold">
                                          <p:stCondLst>
                                            <p:cond delay="0"/>
                                          </p:stCondLst>
                                        </p:cTn>
                                        <p:tgtEl>
                                          <p:spTgt spid="76"/>
                                        </p:tgtEl>
                                        <p:attrNameLst>
                                          <p:attrName>style.visibility</p:attrName>
                                        </p:attrNameLst>
                                      </p:cBhvr>
                                      <p:to>
                                        <p:strVal val="visible"/>
                                      </p:to>
                                    </p:set>
                                  </p:childTnLst>
                                </p:cTn>
                              </p:par>
                              <p:par>
                                <p:cTn id="275" presetID="1" presetClass="entr" presetSubtype="0" fill="hold" grpId="2" nodeType="withEffect">
                                  <p:stCondLst>
                                    <p:cond delay="0"/>
                                  </p:stCondLst>
                                  <p:childTnLst>
                                    <p:set>
                                      <p:cBhvr>
                                        <p:cTn id="276" dur="1" fill="hold">
                                          <p:stCondLst>
                                            <p:cond delay="0"/>
                                          </p:stCondLst>
                                        </p:cTn>
                                        <p:tgtEl>
                                          <p:spTgt spid="94"/>
                                        </p:tgtEl>
                                        <p:attrNameLst>
                                          <p:attrName>style.visibility</p:attrName>
                                        </p:attrNameLst>
                                      </p:cBhvr>
                                      <p:to>
                                        <p:strVal val="visible"/>
                                      </p:to>
                                    </p:set>
                                  </p:childTnLst>
                                </p:cTn>
                              </p:par>
                              <p:par>
                                <p:cTn id="277" presetID="1" presetClass="entr" presetSubtype="0" fill="hold" grpId="2" nodeType="withEffect">
                                  <p:stCondLst>
                                    <p:cond delay="0"/>
                                  </p:stCondLst>
                                  <p:childTnLst>
                                    <p:set>
                                      <p:cBhvr>
                                        <p:cTn id="278" dur="1" fill="hold">
                                          <p:stCondLst>
                                            <p:cond delay="0"/>
                                          </p:stCondLst>
                                        </p:cTn>
                                        <p:tgtEl>
                                          <p:spTgt spid="77"/>
                                        </p:tgtEl>
                                        <p:attrNameLst>
                                          <p:attrName>style.visibility</p:attrName>
                                        </p:attrNameLst>
                                      </p:cBhvr>
                                      <p:to>
                                        <p:strVal val="visible"/>
                                      </p:to>
                                    </p:set>
                                  </p:childTnLst>
                                </p:cTn>
                              </p:par>
                            </p:childTnLst>
                          </p:cTn>
                        </p:par>
                      </p:childTnLst>
                    </p:cTn>
                  </p:par>
                  <p:par>
                    <p:cTn id="279" fill="hold">
                      <p:stCondLst>
                        <p:cond delay="indefinite"/>
                      </p:stCondLst>
                      <p:childTnLst>
                        <p:par>
                          <p:cTn id="280" fill="hold">
                            <p:stCondLst>
                              <p:cond delay="0"/>
                            </p:stCondLst>
                            <p:childTnLst>
                              <p:par>
                                <p:cTn id="281" presetID="1" presetClass="entr" presetSubtype="0" fill="hold" grpId="0" nodeType="clickEffect">
                                  <p:stCondLst>
                                    <p:cond delay="0"/>
                                  </p:stCondLst>
                                  <p:childTnLst>
                                    <p:set>
                                      <p:cBhvr>
                                        <p:cTn id="282" dur="1" fill="hold">
                                          <p:stCondLst>
                                            <p:cond delay="0"/>
                                          </p:stCondLst>
                                        </p:cTn>
                                        <p:tgtEl>
                                          <p:spTgt spid="98"/>
                                        </p:tgtEl>
                                        <p:attrNameLst>
                                          <p:attrName>style.visibility</p:attrName>
                                        </p:attrNameLst>
                                      </p:cBhvr>
                                      <p:to>
                                        <p:strVal val="visible"/>
                                      </p:to>
                                    </p:set>
                                  </p:childTnLst>
                                </p:cTn>
                              </p:par>
                              <p:par>
                                <p:cTn id="283" presetID="1" presetClass="entr" presetSubtype="0" fill="hold" grpId="0" nodeType="withEffect">
                                  <p:stCondLst>
                                    <p:cond delay="0"/>
                                  </p:stCondLst>
                                  <p:childTnLst>
                                    <p:set>
                                      <p:cBhvr>
                                        <p:cTn id="284" dur="1" fill="hold">
                                          <p:stCondLst>
                                            <p:cond delay="0"/>
                                          </p:stCondLst>
                                        </p:cTn>
                                        <p:tgtEl>
                                          <p:spTgt spid="123"/>
                                        </p:tgtEl>
                                        <p:attrNameLst>
                                          <p:attrName>style.visibility</p:attrName>
                                        </p:attrNameLst>
                                      </p:cBhvr>
                                      <p:to>
                                        <p:strVal val="visible"/>
                                      </p:to>
                                    </p:set>
                                  </p:childTnLst>
                                </p:cTn>
                              </p:par>
                              <p:par>
                                <p:cTn id="285" presetID="1" presetClass="entr" presetSubtype="0" fill="hold" grpId="2" nodeType="withEffect">
                                  <p:stCondLst>
                                    <p:cond delay="0"/>
                                  </p:stCondLst>
                                  <p:childTnLst>
                                    <p:set>
                                      <p:cBhvr>
                                        <p:cTn id="286" dur="1" fill="hold">
                                          <p:stCondLst>
                                            <p:cond delay="0"/>
                                          </p:stCondLst>
                                        </p:cTn>
                                        <p:tgtEl>
                                          <p:spTgt spid="82"/>
                                        </p:tgtEl>
                                        <p:attrNameLst>
                                          <p:attrName>style.visibility</p:attrName>
                                        </p:attrNameLst>
                                      </p:cBhvr>
                                      <p:to>
                                        <p:strVal val="visible"/>
                                      </p:to>
                                    </p:set>
                                  </p:childTnLst>
                                </p:cTn>
                              </p:par>
                              <p:par>
                                <p:cTn id="287" presetID="1" presetClass="entr" presetSubtype="0" fill="hold" grpId="2" nodeType="withEffect">
                                  <p:stCondLst>
                                    <p:cond delay="0"/>
                                  </p:stCondLst>
                                  <p:childTnLst>
                                    <p:set>
                                      <p:cBhvr>
                                        <p:cTn id="288" dur="1" fill="hold">
                                          <p:stCondLst>
                                            <p:cond delay="0"/>
                                          </p:stCondLst>
                                        </p:cTn>
                                        <p:tgtEl>
                                          <p:spTgt spid="90"/>
                                        </p:tgtEl>
                                        <p:attrNameLst>
                                          <p:attrName>style.visibility</p:attrName>
                                        </p:attrNameLst>
                                      </p:cBhvr>
                                      <p:to>
                                        <p:strVal val="visible"/>
                                      </p:to>
                                    </p:set>
                                  </p:childTnLst>
                                </p:cTn>
                              </p:par>
                            </p:childTnLst>
                          </p:cTn>
                        </p:par>
                      </p:childTnLst>
                    </p:cTn>
                  </p:par>
                  <p:par>
                    <p:cTn id="289" fill="hold">
                      <p:stCondLst>
                        <p:cond delay="indefinite"/>
                      </p:stCondLst>
                      <p:childTnLst>
                        <p:par>
                          <p:cTn id="290" fill="hold">
                            <p:stCondLst>
                              <p:cond delay="0"/>
                            </p:stCondLst>
                            <p:childTnLst>
                              <p:par>
                                <p:cTn id="291" presetID="1" presetClass="entr" presetSubtype="0" fill="hold" nodeType="clickEffect">
                                  <p:stCondLst>
                                    <p:cond delay="0"/>
                                  </p:stCondLst>
                                  <p:childTnLst>
                                    <p:set>
                                      <p:cBhvr>
                                        <p:cTn id="292" dur="1" fill="hold">
                                          <p:stCondLst>
                                            <p:cond delay="0"/>
                                          </p:stCondLst>
                                        </p:cTn>
                                        <p:tgtEl>
                                          <p:spTgt spid="81"/>
                                        </p:tgtEl>
                                        <p:attrNameLst>
                                          <p:attrName>style.visibility</p:attrName>
                                        </p:attrNameLst>
                                      </p:cBhvr>
                                      <p:to>
                                        <p:strVal val="visible"/>
                                      </p:to>
                                    </p:set>
                                  </p:childTnLst>
                                </p:cTn>
                              </p:par>
                              <p:par>
                                <p:cTn id="293" presetID="1" presetClass="entr" presetSubtype="0" fill="hold" grpId="0" nodeType="withEffect">
                                  <p:stCondLst>
                                    <p:cond delay="0"/>
                                  </p:stCondLst>
                                  <p:childTnLst>
                                    <p:set>
                                      <p:cBhvr>
                                        <p:cTn id="294" dur="1" fill="hold">
                                          <p:stCondLst>
                                            <p:cond delay="0"/>
                                          </p:stCondLst>
                                        </p:cTn>
                                        <p:tgtEl>
                                          <p:spTgt spid="114"/>
                                        </p:tgtEl>
                                        <p:attrNameLst>
                                          <p:attrName>style.visibility</p:attrName>
                                        </p:attrNameLst>
                                      </p:cBhvr>
                                      <p:to>
                                        <p:strVal val="visible"/>
                                      </p:to>
                                    </p:set>
                                  </p:childTnLst>
                                </p:cTn>
                              </p:par>
                            </p:childTnLst>
                          </p:cTn>
                        </p:par>
                      </p:childTnLst>
                    </p:cTn>
                  </p:par>
                  <p:par>
                    <p:cTn id="295" fill="hold">
                      <p:stCondLst>
                        <p:cond delay="indefinite"/>
                      </p:stCondLst>
                      <p:childTnLst>
                        <p:par>
                          <p:cTn id="296" fill="hold">
                            <p:stCondLst>
                              <p:cond delay="0"/>
                            </p:stCondLst>
                            <p:childTnLst>
                              <p:par>
                                <p:cTn id="297" presetID="1" presetClass="entr" presetSubtype="0" fill="hold" nodeType="clickEffect">
                                  <p:stCondLst>
                                    <p:cond delay="0"/>
                                  </p:stCondLst>
                                  <p:childTnLst>
                                    <p:set>
                                      <p:cBhvr>
                                        <p:cTn id="298" dur="1" fill="hold">
                                          <p:stCondLst>
                                            <p:cond delay="0"/>
                                          </p:stCondLst>
                                        </p:cTn>
                                        <p:tgtEl>
                                          <p:spTgt spid="89"/>
                                        </p:tgtEl>
                                        <p:attrNameLst>
                                          <p:attrName>style.visibility</p:attrName>
                                        </p:attrNameLst>
                                      </p:cBhvr>
                                      <p:to>
                                        <p:strVal val="visible"/>
                                      </p:to>
                                    </p:set>
                                  </p:childTnLst>
                                </p:cTn>
                              </p:par>
                            </p:childTnLst>
                          </p:cTn>
                        </p:par>
                      </p:childTnLst>
                    </p:cTn>
                  </p:par>
                  <p:par>
                    <p:cTn id="299" fill="hold">
                      <p:stCondLst>
                        <p:cond delay="indefinite"/>
                      </p:stCondLst>
                      <p:childTnLst>
                        <p:par>
                          <p:cTn id="300" fill="hold">
                            <p:stCondLst>
                              <p:cond delay="0"/>
                            </p:stCondLst>
                            <p:childTnLst>
                              <p:par>
                                <p:cTn id="301" presetID="9" presetClass="exit" presetSubtype="0" fill="hold" grpId="1" nodeType="clickEffect">
                                  <p:stCondLst>
                                    <p:cond delay="0"/>
                                  </p:stCondLst>
                                  <p:childTnLst>
                                    <p:animEffect transition="out" filter="dissolve">
                                      <p:cBhvr>
                                        <p:cTn id="302" dur="500"/>
                                        <p:tgtEl>
                                          <p:spTgt spid="114"/>
                                        </p:tgtEl>
                                      </p:cBhvr>
                                    </p:animEffect>
                                    <p:set>
                                      <p:cBhvr>
                                        <p:cTn id="303" dur="1" fill="hold">
                                          <p:stCondLst>
                                            <p:cond delay="499"/>
                                          </p:stCondLst>
                                        </p:cTn>
                                        <p:tgtEl>
                                          <p:spTgt spid="114"/>
                                        </p:tgtEl>
                                        <p:attrNameLst>
                                          <p:attrName>style.visibility</p:attrName>
                                        </p:attrNameLst>
                                      </p:cBhvr>
                                      <p:to>
                                        <p:strVal val="hidden"/>
                                      </p:to>
                                    </p:set>
                                  </p:childTnLst>
                                </p:cTn>
                              </p:par>
                              <p:par>
                                <p:cTn id="304" presetID="9" presetClass="exit" presetSubtype="0" fill="hold" grpId="1" nodeType="withEffect">
                                  <p:stCondLst>
                                    <p:cond delay="0"/>
                                  </p:stCondLst>
                                  <p:childTnLst>
                                    <p:animEffect transition="out" filter="dissolve">
                                      <p:cBhvr>
                                        <p:cTn id="305" dur="500"/>
                                        <p:tgtEl>
                                          <p:spTgt spid="126"/>
                                        </p:tgtEl>
                                      </p:cBhvr>
                                    </p:animEffect>
                                    <p:set>
                                      <p:cBhvr>
                                        <p:cTn id="306" dur="1" fill="hold">
                                          <p:stCondLst>
                                            <p:cond delay="499"/>
                                          </p:stCondLst>
                                        </p:cTn>
                                        <p:tgtEl>
                                          <p:spTgt spid="126"/>
                                        </p:tgtEl>
                                        <p:attrNameLst>
                                          <p:attrName>style.visibility</p:attrName>
                                        </p:attrNameLst>
                                      </p:cBhvr>
                                      <p:to>
                                        <p:strVal val="hidden"/>
                                      </p:to>
                                    </p:set>
                                  </p:childTnLst>
                                </p:cTn>
                              </p:par>
                              <p:par>
                                <p:cTn id="307" presetID="9" presetClass="exit" presetSubtype="0" fill="hold" grpId="1" nodeType="withEffect">
                                  <p:stCondLst>
                                    <p:cond delay="0"/>
                                  </p:stCondLst>
                                  <p:childTnLst>
                                    <p:animEffect transition="out" filter="dissolve">
                                      <p:cBhvr>
                                        <p:cTn id="308" dur="500"/>
                                        <p:tgtEl>
                                          <p:spTgt spid="123"/>
                                        </p:tgtEl>
                                      </p:cBhvr>
                                    </p:animEffect>
                                    <p:set>
                                      <p:cBhvr>
                                        <p:cTn id="309" dur="1" fill="hold">
                                          <p:stCondLst>
                                            <p:cond delay="499"/>
                                          </p:stCondLst>
                                        </p:cTn>
                                        <p:tgtEl>
                                          <p:spTgt spid="123"/>
                                        </p:tgtEl>
                                        <p:attrNameLst>
                                          <p:attrName>style.visibility</p:attrName>
                                        </p:attrNameLst>
                                      </p:cBhvr>
                                      <p:to>
                                        <p:strVal val="hidden"/>
                                      </p:to>
                                    </p:set>
                                  </p:childTnLst>
                                </p:cTn>
                              </p:par>
                              <p:par>
                                <p:cTn id="310" presetID="9" presetClass="exit" presetSubtype="0" fill="hold" grpId="1" nodeType="withEffect">
                                  <p:stCondLst>
                                    <p:cond delay="0"/>
                                  </p:stCondLst>
                                  <p:childTnLst>
                                    <p:animEffect transition="out" filter="dissolve">
                                      <p:cBhvr>
                                        <p:cTn id="311" dur="500"/>
                                        <p:tgtEl>
                                          <p:spTgt spid="92"/>
                                        </p:tgtEl>
                                      </p:cBhvr>
                                    </p:animEffect>
                                    <p:set>
                                      <p:cBhvr>
                                        <p:cTn id="312" dur="1" fill="hold">
                                          <p:stCondLst>
                                            <p:cond delay="499"/>
                                          </p:stCondLst>
                                        </p:cTn>
                                        <p:tgtEl>
                                          <p:spTgt spid="92"/>
                                        </p:tgtEl>
                                        <p:attrNameLst>
                                          <p:attrName>style.visibility</p:attrName>
                                        </p:attrNameLst>
                                      </p:cBhvr>
                                      <p:to>
                                        <p:strVal val="hidden"/>
                                      </p:to>
                                    </p:set>
                                  </p:childTnLst>
                                </p:cTn>
                              </p:par>
                              <p:par>
                                <p:cTn id="313" presetID="9" presetClass="exit" presetSubtype="0" fill="hold" grpId="1" nodeType="withEffect">
                                  <p:stCondLst>
                                    <p:cond delay="0"/>
                                  </p:stCondLst>
                                  <p:childTnLst>
                                    <p:animEffect transition="out" filter="dissolve">
                                      <p:cBhvr>
                                        <p:cTn id="314" dur="500"/>
                                        <p:tgtEl>
                                          <p:spTgt spid="98"/>
                                        </p:tgtEl>
                                      </p:cBhvr>
                                    </p:animEffect>
                                    <p:set>
                                      <p:cBhvr>
                                        <p:cTn id="315" dur="1" fill="hold">
                                          <p:stCondLst>
                                            <p:cond delay="499"/>
                                          </p:stCondLst>
                                        </p:cTn>
                                        <p:tgtEl>
                                          <p:spTgt spid="98"/>
                                        </p:tgtEl>
                                        <p:attrNameLst>
                                          <p:attrName>style.visibility</p:attrName>
                                        </p:attrNameLst>
                                      </p:cBhvr>
                                      <p:to>
                                        <p:strVal val="hidden"/>
                                      </p:to>
                                    </p:set>
                                  </p:childTnLst>
                                </p:cTn>
                              </p:par>
                              <p:par>
                                <p:cTn id="316" presetID="9" presetClass="exit" presetSubtype="0" fill="hold" nodeType="withEffect">
                                  <p:stCondLst>
                                    <p:cond delay="0"/>
                                  </p:stCondLst>
                                  <p:childTnLst>
                                    <p:animEffect transition="out" filter="dissolve">
                                      <p:cBhvr>
                                        <p:cTn id="317" dur="500"/>
                                        <p:tgtEl>
                                          <p:spTgt spid="81"/>
                                        </p:tgtEl>
                                      </p:cBhvr>
                                    </p:animEffect>
                                    <p:set>
                                      <p:cBhvr>
                                        <p:cTn id="318" dur="1" fill="hold">
                                          <p:stCondLst>
                                            <p:cond delay="499"/>
                                          </p:stCondLst>
                                        </p:cTn>
                                        <p:tgtEl>
                                          <p:spTgt spid="81"/>
                                        </p:tgtEl>
                                        <p:attrNameLst>
                                          <p:attrName>style.visibility</p:attrName>
                                        </p:attrNameLst>
                                      </p:cBhvr>
                                      <p:to>
                                        <p:strVal val="hidden"/>
                                      </p:to>
                                    </p:set>
                                  </p:childTnLst>
                                </p:cTn>
                              </p:par>
                              <p:par>
                                <p:cTn id="319" presetID="9" presetClass="exit" presetSubtype="0" fill="hold" grpId="3" nodeType="withEffect">
                                  <p:stCondLst>
                                    <p:cond delay="0"/>
                                  </p:stCondLst>
                                  <p:childTnLst>
                                    <p:animEffect transition="out" filter="dissolve">
                                      <p:cBhvr>
                                        <p:cTn id="320" dur="500"/>
                                        <p:tgtEl>
                                          <p:spTgt spid="82"/>
                                        </p:tgtEl>
                                      </p:cBhvr>
                                    </p:animEffect>
                                    <p:set>
                                      <p:cBhvr>
                                        <p:cTn id="321" dur="1" fill="hold">
                                          <p:stCondLst>
                                            <p:cond delay="499"/>
                                          </p:stCondLst>
                                        </p:cTn>
                                        <p:tgtEl>
                                          <p:spTgt spid="82"/>
                                        </p:tgtEl>
                                        <p:attrNameLst>
                                          <p:attrName>style.visibility</p:attrName>
                                        </p:attrNameLst>
                                      </p:cBhvr>
                                      <p:to>
                                        <p:strVal val="hidden"/>
                                      </p:to>
                                    </p:set>
                                  </p:childTnLst>
                                </p:cTn>
                              </p:par>
                              <p:par>
                                <p:cTn id="322" presetID="9" presetClass="exit" presetSubtype="0" fill="hold" nodeType="withEffect">
                                  <p:stCondLst>
                                    <p:cond delay="0"/>
                                  </p:stCondLst>
                                  <p:childTnLst>
                                    <p:animEffect transition="out" filter="dissolve">
                                      <p:cBhvr>
                                        <p:cTn id="323" dur="500"/>
                                        <p:tgtEl>
                                          <p:spTgt spid="89"/>
                                        </p:tgtEl>
                                      </p:cBhvr>
                                    </p:animEffect>
                                    <p:set>
                                      <p:cBhvr>
                                        <p:cTn id="324" dur="1" fill="hold">
                                          <p:stCondLst>
                                            <p:cond delay="499"/>
                                          </p:stCondLst>
                                        </p:cTn>
                                        <p:tgtEl>
                                          <p:spTgt spid="89"/>
                                        </p:tgtEl>
                                        <p:attrNameLst>
                                          <p:attrName>style.visibility</p:attrName>
                                        </p:attrNameLst>
                                      </p:cBhvr>
                                      <p:to>
                                        <p:strVal val="hidden"/>
                                      </p:to>
                                    </p:set>
                                  </p:childTnLst>
                                </p:cTn>
                              </p:par>
                              <p:par>
                                <p:cTn id="325" presetID="9" presetClass="exit" presetSubtype="0" fill="hold" grpId="3" nodeType="withEffect">
                                  <p:stCondLst>
                                    <p:cond delay="0"/>
                                  </p:stCondLst>
                                  <p:childTnLst>
                                    <p:animEffect transition="out" filter="dissolve">
                                      <p:cBhvr>
                                        <p:cTn id="326" dur="500"/>
                                        <p:tgtEl>
                                          <p:spTgt spid="90"/>
                                        </p:tgtEl>
                                      </p:cBhvr>
                                    </p:animEffect>
                                    <p:set>
                                      <p:cBhvr>
                                        <p:cTn id="327" dur="1" fill="hold">
                                          <p:stCondLst>
                                            <p:cond delay="499"/>
                                          </p:stCondLst>
                                        </p:cTn>
                                        <p:tgtEl>
                                          <p:spTgt spid="90"/>
                                        </p:tgtEl>
                                        <p:attrNameLst>
                                          <p:attrName>style.visibility</p:attrName>
                                        </p:attrNameLst>
                                      </p:cBhvr>
                                      <p:to>
                                        <p:strVal val="hidden"/>
                                      </p:to>
                                    </p:set>
                                  </p:childTnLst>
                                </p:cTn>
                              </p:par>
                              <p:par>
                                <p:cTn id="328" presetID="9" presetClass="exit" presetSubtype="0" fill="hold" grpId="3" nodeType="withEffect">
                                  <p:stCondLst>
                                    <p:cond delay="0"/>
                                  </p:stCondLst>
                                  <p:childTnLst>
                                    <p:animEffect transition="out" filter="dissolve">
                                      <p:cBhvr>
                                        <p:cTn id="329" dur="500"/>
                                        <p:tgtEl>
                                          <p:spTgt spid="94"/>
                                        </p:tgtEl>
                                      </p:cBhvr>
                                    </p:animEffect>
                                    <p:set>
                                      <p:cBhvr>
                                        <p:cTn id="330" dur="1" fill="hold">
                                          <p:stCondLst>
                                            <p:cond delay="499"/>
                                          </p:stCondLst>
                                        </p:cTn>
                                        <p:tgtEl>
                                          <p:spTgt spid="94"/>
                                        </p:tgtEl>
                                        <p:attrNameLst>
                                          <p:attrName>style.visibility</p:attrName>
                                        </p:attrNameLst>
                                      </p:cBhvr>
                                      <p:to>
                                        <p:strVal val="hidden"/>
                                      </p:to>
                                    </p:set>
                                  </p:childTnLst>
                                </p:cTn>
                              </p:par>
                            </p:childTnLst>
                          </p:cTn>
                        </p:par>
                      </p:childTnLst>
                    </p:cTn>
                  </p:par>
                  <p:par>
                    <p:cTn id="331" fill="hold">
                      <p:stCondLst>
                        <p:cond delay="indefinite"/>
                      </p:stCondLst>
                      <p:childTnLst>
                        <p:par>
                          <p:cTn id="332" fill="hold">
                            <p:stCondLst>
                              <p:cond delay="0"/>
                            </p:stCondLst>
                            <p:childTnLst>
                              <p:par>
                                <p:cTn id="333" presetID="1" presetClass="entr" presetSubtype="0" fill="hold" grpId="0" nodeType="clickEffect">
                                  <p:stCondLst>
                                    <p:cond delay="0"/>
                                  </p:stCondLst>
                                  <p:childTnLst>
                                    <p:set>
                                      <p:cBhvr>
                                        <p:cTn id="334" dur="1" fill="hold">
                                          <p:stCondLst>
                                            <p:cond delay="0"/>
                                          </p:stCondLst>
                                        </p:cTn>
                                        <p:tgtEl>
                                          <p:spTgt spid="127"/>
                                        </p:tgtEl>
                                        <p:attrNameLst>
                                          <p:attrName>style.visibility</p:attrName>
                                        </p:attrNameLst>
                                      </p:cBhvr>
                                      <p:to>
                                        <p:strVal val="visible"/>
                                      </p:to>
                                    </p:set>
                                  </p:childTnLst>
                                </p:cTn>
                              </p:par>
                            </p:childTnLst>
                          </p:cTn>
                        </p:par>
                      </p:childTnLst>
                    </p:cTn>
                  </p:par>
                  <p:par>
                    <p:cTn id="335" fill="hold">
                      <p:stCondLst>
                        <p:cond delay="indefinite"/>
                      </p:stCondLst>
                      <p:childTnLst>
                        <p:par>
                          <p:cTn id="336" fill="hold">
                            <p:stCondLst>
                              <p:cond delay="0"/>
                            </p:stCondLst>
                            <p:childTnLst>
                              <p:par>
                                <p:cTn id="337" presetID="9" presetClass="exit" presetSubtype="0" fill="hold" grpId="1" nodeType="clickEffect">
                                  <p:stCondLst>
                                    <p:cond delay="0"/>
                                  </p:stCondLst>
                                  <p:childTnLst>
                                    <p:animEffect transition="out" filter="dissolve">
                                      <p:cBhvr>
                                        <p:cTn id="338" dur="500"/>
                                        <p:tgtEl>
                                          <p:spTgt spid="127"/>
                                        </p:tgtEl>
                                      </p:cBhvr>
                                    </p:animEffect>
                                    <p:set>
                                      <p:cBhvr>
                                        <p:cTn id="339" dur="1" fill="hold">
                                          <p:stCondLst>
                                            <p:cond delay="499"/>
                                          </p:stCondLst>
                                        </p:cTn>
                                        <p:tgtEl>
                                          <p:spTgt spid="127"/>
                                        </p:tgtEl>
                                        <p:attrNameLst>
                                          <p:attrName>style.visibility</p:attrName>
                                        </p:attrNameLst>
                                      </p:cBhvr>
                                      <p:to>
                                        <p:strVal val="hidden"/>
                                      </p:to>
                                    </p:set>
                                  </p:childTnLst>
                                </p:cTn>
                              </p:par>
                            </p:childTnLst>
                          </p:cTn>
                        </p:par>
                      </p:childTnLst>
                    </p:cTn>
                  </p:par>
                  <p:par>
                    <p:cTn id="340" fill="hold">
                      <p:stCondLst>
                        <p:cond delay="indefinite"/>
                      </p:stCondLst>
                      <p:childTnLst>
                        <p:par>
                          <p:cTn id="341" fill="hold">
                            <p:stCondLst>
                              <p:cond delay="0"/>
                            </p:stCondLst>
                            <p:childTnLst>
                              <p:par>
                                <p:cTn id="342" presetID="8" presetClass="entr" presetSubtype="16" fill="hold" grpId="0" nodeType="clickEffect">
                                  <p:stCondLst>
                                    <p:cond delay="0"/>
                                  </p:stCondLst>
                                  <p:childTnLst>
                                    <p:set>
                                      <p:cBhvr>
                                        <p:cTn id="343" dur="1" fill="hold">
                                          <p:stCondLst>
                                            <p:cond delay="0"/>
                                          </p:stCondLst>
                                        </p:cTn>
                                        <p:tgtEl>
                                          <p:spTgt spid="84"/>
                                        </p:tgtEl>
                                        <p:attrNameLst>
                                          <p:attrName>style.visibility</p:attrName>
                                        </p:attrNameLst>
                                      </p:cBhvr>
                                      <p:to>
                                        <p:strVal val="visible"/>
                                      </p:to>
                                    </p:set>
                                    <p:animEffect transition="in" filter="diamond(in)">
                                      <p:cBhvr>
                                        <p:cTn id="344" dur="5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15" grpId="0" animBg="1"/>
      <p:bldP spid="133" grpId="0" animBg="1"/>
      <p:bldP spid="9" grpId="0" animBg="1"/>
      <p:bldP spid="12" grpId="0" animBg="1"/>
      <p:bldP spid="44" grpId="0" animBg="1"/>
      <p:bldP spid="39" grpId="0" animBg="1"/>
      <p:bldP spid="41" grpId="0" animBg="1"/>
      <p:bldP spid="79" grpId="0" animBg="1"/>
      <p:bldP spid="86" grpId="0" animBg="1"/>
      <p:bldP spid="88" grpId="0" animBg="1"/>
      <p:bldP spid="99" grpId="0" animBg="1"/>
      <p:bldP spid="105" grpId="0" animBg="1"/>
      <p:bldP spid="107" grpId="0" animBg="1"/>
      <p:bldP spid="110" grpId="0" animBg="1"/>
      <p:bldP spid="112" grpId="0" animBg="1"/>
      <p:bldP spid="119" grpId="0" animBg="1"/>
      <p:bldP spid="121" grpId="0" animBg="1"/>
      <p:bldP spid="130" grpId="0" animBg="1"/>
      <p:bldP spid="144" grpId="0" animBg="1"/>
      <p:bldP spid="145" grpId="0" animBg="1"/>
      <p:bldP spid="156" grpId="0" animBg="1"/>
      <p:bldP spid="157" grpId="0" animBg="1"/>
      <p:bldP spid="163" grpId="0" animBg="1"/>
      <p:bldP spid="164" grpId="0" animBg="1"/>
      <p:bldP spid="172" grpId="0" animBg="1"/>
      <p:bldP spid="176" grpId="0" animBg="1"/>
      <p:bldP spid="177" grpId="0" animBg="1"/>
      <p:bldP spid="49" grpId="0" animBg="1"/>
      <p:bldP spid="52" grpId="0" animBg="1"/>
      <p:bldP spid="54" grpId="0" animBg="1"/>
      <p:bldP spid="62" grpId="0" animBg="1"/>
      <p:bldP spid="63" grpId="0" animBg="1"/>
      <p:bldP spid="66" grpId="0" animBg="1"/>
      <p:bldP spid="68" grpId="0" animBg="1"/>
      <p:bldP spid="71" grpId="0" animBg="1"/>
      <p:bldP spid="74" grpId="0" animBg="1"/>
      <p:bldP spid="75" grpId="0" animBg="1"/>
      <p:bldP spid="77" grpId="0" animBg="1"/>
      <p:bldP spid="77" grpId="1" animBg="1"/>
      <p:bldP spid="77" grpId="2" animBg="1"/>
      <p:bldP spid="82" grpId="0" animBg="1"/>
      <p:bldP spid="82" grpId="1" animBg="1"/>
      <p:bldP spid="82" grpId="2" animBg="1"/>
      <p:bldP spid="82" grpId="3" animBg="1"/>
      <p:bldP spid="85" grpId="0" animBg="1"/>
      <p:bldP spid="90" grpId="0" animBg="1"/>
      <p:bldP spid="90" grpId="1" animBg="1"/>
      <p:bldP spid="90" grpId="2" animBg="1"/>
      <p:bldP spid="90" grpId="3" animBg="1"/>
      <p:bldP spid="92" grpId="0" animBg="1"/>
      <p:bldP spid="92" grpId="1" animBg="1"/>
      <p:bldP spid="94" grpId="0" animBg="1"/>
      <p:bldP spid="94" grpId="1" animBg="1"/>
      <p:bldP spid="94" grpId="2" animBg="1"/>
      <p:bldP spid="94" grpId="3" animBg="1"/>
      <p:bldP spid="95" grpId="0" animBg="1"/>
      <p:bldP spid="95" grpId="1" animBg="1"/>
      <p:bldP spid="97" grpId="0" animBg="1"/>
      <p:bldP spid="97" grpId="1" animBg="1"/>
      <p:bldP spid="98" grpId="0" animBg="1"/>
      <p:bldP spid="98" grpId="1" animBg="1"/>
      <p:bldP spid="109" grpId="0"/>
      <p:bldP spid="109" grpId="1"/>
      <p:bldP spid="117" grpId="0" animBg="1"/>
      <p:bldP spid="111" grpId="0" animBg="1"/>
      <p:bldP spid="111" grpId="1" animBg="1"/>
      <p:bldP spid="125" grpId="0" animBg="1"/>
      <p:bldP spid="125" grpId="1" animBg="1"/>
      <p:bldP spid="126" grpId="0" animBg="1"/>
      <p:bldP spid="126" grpId="1" animBg="1"/>
      <p:bldP spid="127" grpId="0" animBg="1"/>
      <p:bldP spid="127" grpId="1" animBg="1"/>
      <p:bldP spid="123" grpId="0" animBg="1"/>
      <p:bldP spid="123" grpId="1" animBg="1"/>
      <p:bldP spid="84" grpId="0" animBg="1"/>
      <p:bldP spid="114" grpId="0" animBg="1"/>
      <p:bldP spid="114"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0" y="152400"/>
            <a:ext cx="9144000" cy="923330"/>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Basic Maintenance (Streams)</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6800" y="1049899"/>
            <a:ext cx="3867150" cy="50401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8" name="Cloud Callout 77"/>
          <p:cNvSpPr/>
          <p:nvPr/>
        </p:nvSpPr>
        <p:spPr>
          <a:xfrm>
            <a:off x="4572000" y="2133600"/>
            <a:ext cx="3733800" cy="2057400"/>
          </a:xfrm>
          <a:prstGeom prst="cloudCallout">
            <a:avLst>
              <a:gd name="adj1" fmla="val -56784"/>
              <a:gd name="adj2" fmla="val 8694"/>
            </a:avLst>
          </a:prstGeom>
        </p:spPr>
        <p:style>
          <a:lnRef idx="2">
            <a:schemeClr val="dk1"/>
          </a:lnRef>
          <a:fillRef idx="1">
            <a:schemeClr val="lt1"/>
          </a:fillRef>
          <a:effectRef idx="0">
            <a:schemeClr val="dk1"/>
          </a:effectRef>
          <a:fontRef idx="minor">
            <a:schemeClr val="dk1"/>
          </a:fontRef>
        </p:style>
        <p:txBody>
          <a:bodyPr rtlCol="0" anchor="t"/>
          <a:lstStyle/>
          <a:p>
            <a:r>
              <a:rPr lang="en-US" b="1" dirty="0" smtClean="0">
                <a:solidFill>
                  <a:schemeClr val="tx2"/>
                </a:solidFill>
              </a:rPr>
              <a:t>Note the older-to-newer flow.  Streams communicates the change in flow.</a:t>
            </a:r>
            <a:endParaRPr lang="en-US" dirty="0"/>
          </a:p>
        </p:txBody>
      </p:sp>
    </p:spTree>
    <p:extLst>
      <p:ext uri="{BB962C8B-B14F-4D97-AF65-F5344CB8AC3E}">
        <p14:creationId xmlns:p14="http://schemas.microsoft.com/office/powerpoint/2010/main" val="12087779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Rectangular Callout 164"/>
          <p:cNvSpPr/>
          <p:nvPr/>
        </p:nvSpPr>
        <p:spPr>
          <a:xfrm>
            <a:off x="4267200" y="1676400"/>
            <a:ext cx="685800" cy="228600"/>
          </a:xfrm>
          <a:prstGeom prst="wedgeRectCallout">
            <a:avLst>
              <a:gd name="adj1" fmla="val 38176"/>
              <a:gd name="adj2" fmla="val 224948"/>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8.0.2</a:t>
            </a:r>
            <a:endParaRPr lang="en-US" dirty="0"/>
          </a:p>
        </p:txBody>
      </p:sp>
      <p:cxnSp>
        <p:nvCxnSpPr>
          <p:cNvPr id="188" name="Straight Arrow Connector 187"/>
          <p:cNvCxnSpPr>
            <a:endCxn id="189" idx="0"/>
          </p:cNvCxnSpPr>
          <p:nvPr/>
        </p:nvCxnSpPr>
        <p:spPr>
          <a:xfrm rot="16200000" flipH="1">
            <a:off x="4876800" y="3352800"/>
            <a:ext cx="2895600" cy="914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84" name="Straight Arrow Connector 183"/>
          <p:cNvCxnSpPr>
            <a:endCxn id="183" idx="0"/>
          </p:cNvCxnSpPr>
          <p:nvPr/>
        </p:nvCxnSpPr>
        <p:spPr>
          <a:xfrm rot="16200000" flipH="1">
            <a:off x="3124200" y="3352800"/>
            <a:ext cx="2895600" cy="914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73" name="Straight Arrow Connector 172"/>
          <p:cNvCxnSpPr>
            <a:stCxn id="139" idx="0"/>
            <a:endCxn id="171" idx="0"/>
          </p:cNvCxnSpPr>
          <p:nvPr/>
        </p:nvCxnSpPr>
        <p:spPr>
          <a:xfrm rot="16200000" flipH="1">
            <a:off x="3924300" y="3315494"/>
            <a:ext cx="2972594" cy="913606"/>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67" name="Rectangular Callout 166"/>
          <p:cNvSpPr/>
          <p:nvPr/>
        </p:nvSpPr>
        <p:spPr>
          <a:xfrm>
            <a:off x="5943600" y="1981994"/>
            <a:ext cx="685800" cy="228600"/>
          </a:xfrm>
          <a:prstGeom prst="wedgeRectCallout">
            <a:avLst>
              <a:gd name="adj1" fmla="val -53115"/>
              <a:gd name="adj2" fmla="val 95218"/>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8.0.3</a:t>
            </a:r>
            <a:endParaRPr lang="en-US" dirty="0"/>
          </a:p>
        </p:txBody>
      </p:sp>
      <p:sp>
        <p:nvSpPr>
          <p:cNvPr id="159" name="TextBox 158"/>
          <p:cNvSpPr txBox="1"/>
          <p:nvPr/>
        </p:nvSpPr>
        <p:spPr>
          <a:xfrm>
            <a:off x="2667000" y="2743200"/>
            <a:ext cx="1143000" cy="369332"/>
          </a:xfrm>
          <a:prstGeom prst="rect">
            <a:avLst/>
          </a:prstGeom>
          <a:solidFill>
            <a:schemeClr val="bg1"/>
          </a:solidFill>
        </p:spPr>
        <p:txBody>
          <a:bodyPr wrap="square" rtlCol="0">
            <a:spAutoFit/>
          </a:bodyPr>
          <a:lstStyle/>
          <a:p>
            <a:r>
              <a:rPr lang="en-US" b="1" dirty="0" err="1" smtClean="0"/>
              <a:t>rel</a:t>
            </a:r>
            <a:r>
              <a:rPr lang="en-US" b="1" dirty="0" smtClean="0"/>
              <a:t>/8.0-D</a:t>
            </a:r>
            <a:endParaRPr lang="en-US" b="1" dirty="0"/>
          </a:p>
        </p:txBody>
      </p:sp>
      <p:cxnSp>
        <p:nvCxnSpPr>
          <p:cNvPr id="150" name="Straight Arrow Connector 149"/>
          <p:cNvCxnSpPr>
            <a:stCxn id="138" idx="0"/>
            <a:endCxn id="148" idx="4"/>
          </p:cNvCxnSpPr>
          <p:nvPr/>
        </p:nvCxnSpPr>
        <p:spPr>
          <a:xfrm rot="5400000" flipH="1" flipV="1">
            <a:off x="3772694" y="2780506"/>
            <a:ext cx="6858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40" name="Straight Arrow Connector 139"/>
          <p:cNvCxnSpPr>
            <a:endCxn id="141" idx="0"/>
          </p:cNvCxnSpPr>
          <p:nvPr/>
        </p:nvCxnSpPr>
        <p:spPr>
          <a:xfrm rot="16200000" flipH="1">
            <a:off x="4648994" y="2667000"/>
            <a:ext cx="762000" cy="152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32" name="Straight Arrow Connector 131"/>
          <p:cNvCxnSpPr/>
          <p:nvPr/>
        </p:nvCxnSpPr>
        <p:spPr>
          <a:xfrm>
            <a:off x="2743200" y="3200400"/>
            <a:ext cx="61722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2" name="Straight Arrow Connector 121"/>
          <p:cNvCxnSpPr>
            <a:stCxn id="106" idx="5"/>
            <a:endCxn id="105" idx="1"/>
          </p:cNvCxnSpPr>
          <p:nvPr/>
        </p:nvCxnSpPr>
        <p:spPr>
          <a:xfrm rot="16200000" flipH="1">
            <a:off x="2111282" y="2568482"/>
            <a:ext cx="730436" cy="425636"/>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41" name="Rectangular Callout 40"/>
          <p:cNvSpPr/>
          <p:nvPr/>
        </p:nvSpPr>
        <p:spPr>
          <a:xfrm>
            <a:off x="1219200" y="5638800"/>
            <a:ext cx="533400" cy="457200"/>
          </a:xfrm>
          <a:prstGeom prst="wedgeRectCallout">
            <a:avLst>
              <a:gd name="adj1" fmla="val -16199"/>
              <a:gd name="adj2" fmla="val -107484"/>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8.0</a:t>
            </a:r>
          </a:p>
        </p:txBody>
      </p:sp>
      <p:sp>
        <p:nvSpPr>
          <p:cNvPr id="58" name="TextBox 57"/>
          <p:cNvSpPr txBox="1"/>
          <p:nvPr/>
        </p:nvSpPr>
        <p:spPr>
          <a:xfrm>
            <a:off x="685800" y="1981200"/>
            <a:ext cx="1143000" cy="369332"/>
          </a:xfrm>
          <a:prstGeom prst="rect">
            <a:avLst/>
          </a:prstGeom>
          <a:solidFill>
            <a:schemeClr val="bg1"/>
          </a:solidFill>
        </p:spPr>
        <p:txBody>
          <a:bodyPr wrap="square" rtlCol="0">
            <a:spAutoFit/>
          </a:bodyPr>
          <a:lstStyle/>
          <a:p>
            <a:r>
              <a:rPr lang="en-US" b="1" dirty="0" err="1" smtClean="0"/>
              <a:t>rel</a:t>
            </a:r>
            <a:r>
              <a:rPr lang="en-US" b="1" dirty="0" smtClean="0"/>
              <a:t>/8.0-R</a:t>
            </a:r>
            <a:endParaRPr lang="en-US" b="1" dirty="0"/>
          </a:p>
        </p:txBody>
      </p:sp>
      <p:cxnSp>
        <p:nvCxnSpPr>
          <p:cNvPr id="100" name="Straight Arrow Connector 99"/>
          <p:cNvCxnSpPr/>
          <p:nvPr/>
        </p:nvCxnSpPr>
        <p:spPr>
          <a:xfrm>
            <a:off x="1524000" y="2362200"/>
            <a:ext cx="73914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a:stCxn id="12" idx="0"/>
            <a:endCxn id="99" idx="4"/>
          </p:cNvCxnSpPr>
          <p:nvPr/>
        </p:nvCxnSpPr>
        <p:spPr>
          <a:xfrm rot="5400000" flipH="1" flipV="1">
            <a:off x="38100" y="3848100"/>
            <a:ext cx="28194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endCxn id="9" idx="0"/>
          </p:cNvCxnSpPr>
          <p:nvPr/>
        </p:nvCxnSpPr>
        <p:spPr>
          <a:xfrm rot="16200000" flipH="1">
            <a:off x="571500" y="3619500"/>
            <a:ext cx="2895600" cy="3810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381000" y="4953000"/>
            <a:ext cx="990600" cy="369332"/>
          </a:xfrm>
          <a:prstGeom prst="rect">
            <a:avLst/>
          </a:prstGeom>
          <a:solidFill>
            <a:schemeClr val="bg1"/>
          </a:solidFill>
        </p:spPr>
        <p:txBody>
          <a:bodyPr wrap="square" rtlCol="0">
            <a:spAutoFit/>
          </a:bodyPr>
          <a:lstStyle/>
          <a:p>
            <a:r>
              <a:rPr lang="en-US" b="1" dirty="0" smtClean="0"/>
              <a:t>/main</a:t>
            </a:r>
            <a:endParaRPr lang="en-US" b="1" dirty="0"/>
          </a:p>
        </p:txBody>
      </p:sp>
      <p:cxnSp>
        <p:nvCxnSpPr>
          <p:cNvPr id="2" name="Straight Arrow Connector 1"/>
          <p:cNvCxnSpPr/>
          <p:nvPr/>
        </p:nvCxnSpPr>
        <p:spPr>
          <a:xfrm>
            <a:off x="381000" y="5334000"/>
            <a:ext cx="8382000" cy="1588"/>
          </a:xfrm>
          <a:prstGeom prst="straightConnector1">
            <a:avLst/>
          </a:prstGeom>
          <a:ln w="635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21336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3716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0" y="152400"/>
            <a:ext cx="9144000" cy="923330"/>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Advanced Maintenance</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99" name="Oval 98"/>
          <p:cNvSpPr/>
          <p:nvPr/>
        </p:nvSpPr>
        <p:spPr>
          <a:xfrm>
            <a:off x="1371600" y="2286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p:cNvSpPr/>
          <p:nvPr/>
        </p:nvSpPr>
        <p:spPr>
          <a:xfrm>
            <a:off x="2667000" y="31242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ular Callout 111"/>
          <p:cNvSpPr/>
          <p:nvPr/>
        </p:nvSpPr>
        <p:spPr>
          <a:xfrm>
            <a:off x="3352800" y="1981200"/>
            <a:ext cx="685800" cy="228600"/>
          </a:xfrm>
          <a:prstGeom prst="wedgeRectCallout">
            <a:avLst>
              <a:gd name="adj1" fmla="val 48987"/>
              <a:gd name="adj2" fmla="val 80804"/>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8.0.1</a:t>
            </a:r>
            <a:endParaRPr lang="en-US" dirty="0"/>
          </a:p>
        </p:txBody>
      </p:sp>
      <p:sp>
        <p:nvSpPr>
          <p:cNvPr id="176" name="Rectangular Callout 175"/>
          <p:cNvSpPr/>
          <p:nvPr/>
        </p:nvSpPr>
        <p:spPr>
          <a:xfrm>
            <a:off x="2133600" y="1981200"/>
            <a:ext cx="685800" cy="228600"/>
          </a:xfrm>
          <a:prstGeom prst="wedgeRectCallout">
            <a:avLst>
              <a:gd name="adj1" fmla="val -30292"/>
              <a:gd name="adj2" fmla="val 91615"/>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8.0.0</a:t>
            </a:r>
            <a:endParaRPr lang="en-US" dirty="0"/>
          </a:p>
        </p:txBody>
      </p:sp>
      <p:sp>
        <p:nvSpPr>
          <p:cNvPr id="75" name="Oval 74"/>
          <p:cNvSpPr/>
          <p:nvPr/>
        </p:nvSpPr>
        <p:spPr>
          <a:xfrm>
            <a:off x="1752600" y="2286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Cloud Callout 96"/>
          <p:cNvSpPr/>
          <p:nvPr/>
        </p:nvSpPr>
        <p:spPr>
          <a:xfrm>
            <a:off x="1905000" y="5562600"/>
            <a:ext cx="4572000" cy="1066800"/>
          </a:xfrm>
          <a:prstGeom prst="cloudCallout">
            <a:avLst>
              <a:gd name="adj1" fmla="val -58116"/>
              <a:gd name="adj2" fmla="val -59995"/>
            </a:avLst>
          </a:prstGeom>
        </p:spPr>
        <p:style>
          <a:lnRef idx="2">
            <a:schemeClr val="dk1"/>
          </a:lnRef>
          <a:fillRef idx="1">
            <a:schemeClr val="lt1"/>
          </a:fillRef>
          <a:effectRef idx="0">
            <a:schemeClr val="dk1"/>
          </a:effectRef>
          <a:fontRef idx="minor">
            <a:schemeClr val="dk1"/>
          </a:fontRef>
        </p:style>
        <p:txBody>
          <a:bodyPr rtlCol="0" anchor="t"/>
          <a:lstStyle/>
          <a:p>
            <a:r>
              <a:rPr lang="en-US" b="1" dirty="0" smtClean="0">
                <a:solidFill>
                  <a:schemeClr val="tx2"/>
                </a:solidFill>
              </a:rPr>
              <a:t>//</a:t>
            </a:r>
            <a:r>
              <a:rPr lang="en-US" b="1" dirty="0" err="1" smtClean="0">
                <a:solidFill>
                  <a:schemeClr val="tx2"/>
                </a:solidFill>
              </a:rPr>
              <a:t>fgs</a:t>
            </a:r>
            <a:r>
              <a:rPr lang="en-US" b="1" dirty="0" smtClean="0">
                <a:solidFill>
                  <a:schemeClr val="tx2"/>
                </a:solidFill>
                <a:cs typeface="Latha" pitchFamily="2"/>
              </a:rPr>
              <a:t>/main</a:t>
            </a:r>
            <a:r>
              <a:rPr lang="en-US" dirty="0" smtClean="0">
                <a:cs typeface="Latha" pitchFamily="2"/>
              </a:rPr>
              <a:t>/</a:t>
            </a:r>
            <a:r>
              <a:rPr lang="en-US" dirty="0" err="1" smtClean="0">
                <a:cs typeface="Latha" pitchFamily="2"/>
              </a:rPr>
              <a:t>src</a:t>
            </a:r>
            <a:r>
              <a:rPr lang="en-US" dirty="0" smtClean="0">
                <a:cs typeface="Latha" pitchFamily="2"/>
              </a:rPr>
              <a:t>/master.c#59</a:t>
            </a:r>
          </a:p>
          <a:p>
            <a:r>
              <a:rPr lang="en-US" b="1" dirty="0" smtClean="0">
                <a:solidFill>
                  <a:schemeClr val="tx2"/>
                </a:solidFill>
                <a:cs typeface="Latha" pitchFamily="2"/>
              </a:rPr>
              <a:t>//</a:t>
            </a:r>
            <a:r>
              <a:rPr lang="en-US" b="1" dirty="0" err="1" smtClean="0">
                <a:solidFill>
                  <a:schemeClr val="tx2"/>
                </a:solidFill>
                <a:cs typeface="Latha" pitchFamily="2"/>
              </a:rPr>
              <a:t>fgs</a:t>
            </a:r>
            <a:r>
              <a:rPr lang="en-US" b="1" dirty="0" smtClean="0">
                <a:solidFill>
                  <a:schemeClr val="tx2"/>
                </a:solidFill>
                <a:cs typeface="Latha" pitchFamily="2"/>
              </a:rPr>
              <a:t>/main</a:t>
            </a:r>
            <a:r>
              <a:rPr lang="en-US" dirty="0" smtClean="0"/>
              <a:t>/</a:t>
            </a:r>
            <a:r>
              <a:rPr lang="en-US" dirty="0" err="1" smtClean="0"/>
              <a:t>src</a:t>
            </a:r>
            <a:r>
              <a:rPr lang="en-US" dirty="0" smtClean="0"/>
              <a:t>/hi.c#29</a:t>
            </a:r>
          </a:p>
          <a:p>
            <a:endParaRPr lang="en-US" dirty="0"/>
          </a:p>
        </p:txBody>
      </p:sp>
      <p:cxnSp>
        <p:nvCxnSpPr>
          <p:cNvPr id="102" name="Straight Arrow Connector 101"/>
          <p:cNvCxnSpPr>
            <a:endCxn id="104" idx="0"/>
          </p:cNvCxnSpPr>
          <p:nvPr/>
        </p:nvCxnSpPr>
        <p:spPr>
          <a:xfrm rot="16200000" flipH="1">
            <a:off x="952500" y="3619500"/>
            <a:ext cx="2895600" cy="3810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04" name="Oval 103"/>
          <p:cNvSpPr/>
          <p:nvPr/>
        </p:nvSpPr>
        <p:spPr>
          <a:xfrm>
            <a:off x="25146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p:cNvSpPr/>
          <p:nvPr/>
        </p:nvSpPr>
        <p:spPr>
          <a:xfrm>
            <a:off x="2133600" y="2286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p:cNvSpPr/>
          <p:nvPr/>
        </p:nvSpPr>
        <p:spPr>
          <a:xfrm>
            <a:off x="3048000" y="31242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Oval 136"/>
          <p:cNvSpPr/>
          <p:nvPr/>
        </p:nvSpPr>
        <p:spPr>
          <a:xfrm>
            <a:off x="3734594" y="3123406"/>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Oval 137"/>
          <p:cNvSpPr/>
          <p:nvPr/>
        </p:nvSpPr>
        <p:spPr>
          <a:xfrm>
            <a:off x="4039394" y="3123406"/>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Oval 138"/>
          <p:cNvSpPr/>
          <p:nvPr/>
        </p:nvSpPr>
        <p:spPr>
          <a:xfrm>
            <a:off x="4877594" y="22860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Oval 140"/>
          <p:cNvSpPr/>
          <p:nvPr/>
        </p:nvSpPr>
        <p:spPr>
          <a:xfrm>
            <a:off x="5029994" y="31242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Oval 142"/>
          <p:cNvSpPr/>
          <p:nvPr/>
        </p:nvSpPr>
        <p:spPr>
          <a:xfrm>
            <a:off x="5791200" y="3124994"/>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Oval 145"/>
          <p:cNvSpPr/>
          <p:nvPr/>
        </p:nvSpPr>
        <p:spPr>
          <a:xfrm>
            <a:off x="5791994" y="2286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Oval 147"/>
          <p:cNvSpPr/>
          <p:nvPr/>
        </p:nvSpPr>
        <p:spPr>
          <a:xfrm>
            <a:off x="4039394" y="2285206"/>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Oval 148"/>
          <p:cNvSpPr/>
          <p:nvPr/>
        </p:nvSpPr>
        <p:spPr>
          <a:xfrm>
            <a:off x="4648994" y="31242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5" name="Straight Arrow Connector 154"/>
          <p:cNvCxnSpPr>
            <a:stCxn id="143" idx="0"/>
            <a:endCxn id="146" idx="4"/>
          </p:cNvCxnSpPr>
          <p:nvPr/>
        </p:nvCxnSpPr>
        <p:spPr>
          <a:xfrm rot="5400000" flipH="1" flipV="1">
            <a:off x="5524500" y="2781300"/>
            <a:ext cx="686594" cy="794"/>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168" name="TextBox 167"/>
          <p:cNvSpPr txBox="1"/>
          <p:nvPr/>
        </p:nvSpPr>
        <p:spPr>
          <a:xfrm>
            <a:off x="2590800" y="3352800"/>
            <a:ext cx="6019800" cy="1815882"/>
          </a:xfrm>
          <a:prstGeom prst="rect">
            <a:avLst/>
          </a:prstGeom>
          <a:solidFill>
            <a:schemeClr val="bg1"/>
          </a:solidFill>
          <a:ln>
            <a:solidFill>
              <a:srgbClr val="002060"/>
            </a:solidFill>
          </a:ln>
        </p:spPr>
        <p:txBody>
          <a:bodyPr wrap="square" rtlCol="0">
            <a:spAutoFit/>
          </a:bodyPr>
          <a:lstStyle/>
          <a:p>
            <a:r>
              <a:rPr lang="en-US" sz="1600" dirty="0" smtClean="0"/>
              <a:t>Sample Emergency Bug Fix Criteria:</a:t>
            </a:r>
          </a:p>
          <a:p>
            <a:pPr>
              <a:buFont typeface="Wingdings" pitchFamily="2" charset="2"/>
              <a:buChar char="§"/>
            </a:pPr>
            <a:r>
              <a:rPr lang="en-US" sz="1600" dirty="0" smtClean="0"/>
              <a:t> It is time-critical </a:t>
            </a:r>
            <a:r>
              <a:rPr lang="en-US" sz="1600" dirty="0" err="1" smtClean="0"/>
              <a:t>andcan’t</a:t>
            </a:r>
            <a:r>
              <a:rPr lang="en-US" sz="1600" dirty="0" smtClean="0"/>
              <a:t> wait for the next standard patch.</a:t>
            </a:r>
          </a:p>
          <a:p>
            <a:pPr>
              <a:buFont typeface="Wingdings" pitchFamily="2" charset="2"/>
              <a:buChar char="§"/>
            </a:pPr>
            <a:r>
              <a:rPr lang="en-US" sz="1600" dirty="0" smtClean="0"/>
              <a:t> The entire code/build/test/push cycle will take 48 hours or less.</a:t>
            </a:r>
          </a:p>
          <a:p>
            <a:pPr>
              <a:buFont typeface="Wingdings" pitchFamily="2" charset="2"/>
              <a:buChar char="§"/>
            </a:pPr>
            <a:r>
              <a:rPr lang="en-US" sz="1600" dirty="0" smtClean="0"/>
              <a:t> </a:t>
            </a:r>
            <a:r>
              <a:rPr lang="en-US" sz="1600" b="1" dirty="0" smtClean="0"/>
              <a:t>Litmus Test</a:t>
            </a:r>
            <a:r>
              <a:rPr lang="en-US" sz="1600" dirty="0" smtClean="0"/>
              <a:t>:  If you’re willing to wake up a VP at 2AM, it qualifies.</a:t>
            </a:r>
          </a:p>
          <a:p>
            <a:pPr>
              <a:buFont typeface="Wingdings" pitchFamily="2" charset="2"/>
              <a:buChar char="§"/>
            </a:pPr>
            <a:r>
              <a:rPr lang="en-US" sz="1600" dirty="0" smtClean="0"/>
              <a:t> </a:t>
            </a:r>
            <a:r>
              <a:rPr lang="en-US" sz="1600" i="1" dirty="0" smtClean="0">
                <a:solidFill>
                  <a:srgbClr val="FF0000"/>
                </a:solidFill>
              </a:rPr>
              <a:t>Warning</a:t>
            </a:r>
            <a:r>
              <a:rPr lang="en-US" sz="1600" dirty="0" smtClean="0"/>
              <a:t>: AVOID Abusing EBF!  If abused, the ability to make real emergency fixes </a:t>
            </a:r>
            <a:r>
              <a:rPr lang="en-US" sz="1600" dirty="0" err="1" smtClean="0"/>
              <a:t>diminshes</a:t>
            </a:r>
            <a:r>
              <a:rPr lang="en-US" sz="1600" dirty="0" smtClean="0"/>
              <a:t>, since the *-R won’t accurately match code used to ship the last patch.</a:t>
            </a:r>
            <a:endParaRPr lang="en-US" sz="1600" dirty="0"/>
          </a:p>
        </p:txBody>
      </p:sp>
      <p:sp>
        <p:nvSpPr>
          <p:cNvPr id="169" name="Cloud Callout 168"/>
          <p:cNvSpPr/>
          <p:nvPr/>
        </p:nvSpPr>
        <p:spPr>
          <a:xfrm>
            <a:off x="2514600" y="914400"/>
            <a:ext cx="5105400" cy="1066800"/>
          </a:xfrm>
          <a:prstGeom prst="cloudCallout">
            <a:avLst>
              <a:gd name="adj1" fmla="val 13526"/>
              <a:gd name="adj2" fmla="val 76684"/>
            </a:avLst>
          </a:prstGeom>
        </p:spPr>
        <p:style>
          <a:lnRef idx="2">
            <a:schemeClr val="dk1"/>
          </a:lnRef>
          <a:fillRef idx="1">
            <a:schemeClr val="lt1"/>
          </a:fillRef>
          <a:effectRef idx="0">
            <a:schemeClr val="dk1"/>
          </a:effectRef>
          <a:fontRef idx="minor">
            <a:schemeClr val="dk1"/>
          </a:fontRef>
        </p:style>
        <p:txBody>
          <a:bodyPr rtlCol="0" anchor="t"/>
          <a:lstStyle/>
          <a:p>
            <a:r>
              <a:rPr lang="en-US" b="1" dirty="0" smtClean="0">
                <a:solidFill>
                  <a:schemeClr val="tx2"/>
                </a:solidFill>
              </a:rPr>
              <a:t>//</a:t>
            </a:r>
            <a:r>
              <a:rPr lang="en-US" b="1" dirty="0" err="1" smtClean="0">
                <a:solidFill>
                  <a:schemeClr val="tx2"/>
                </a:solidFill>
              </a:rPr>
              <a:t>fgs</a:t>
            </a:r>
            <a:r>
              <a:rPr lang="en-US" b="1" dirty="0" smtClean="0">
                <a:solidFill>
                  <a:schemeClr val="tx2"/>
                </a:solidFill>
                <a:cs typeface="Latha" pitchFamily="2"/>
              </a:rPr>
              <a:t>/</a:t>
            </a:r>
            <a:r>
              <a:rPr lang="en-US" b="1" dirty="0" err="1" smtClean="0">
                <a:solidFill>
                  <a:schemeClr val="tx2"/>
                </a:solidFill>
                <a:cs typeface="Latha" pitchFamily="2"/>
              </a:rPr>
              <a:t>rel</a:t>
            </a:r>
            <a:r>
              <a:rPr lang="en-US" b="1" dirty="0" smtClean="0">
                <a:solidFill>
                  <a:schemeClr val="tx2"/>
                </a:solidFill>
                <a:cs typeface="Latha" pitchFamily="2"/>
              </a:rPr>
              <a:t>/8.0-R</a:t>
            </a:r>
            <a:r>
              <a:rPr lang="en-US" dirty="0" smtClean="0">
                <a:cs typeface="Latha" pitchFamily="2"/>
              </a:rPr>
              <a:t>/</a:t>
            </a:r>
            <a:r>
              <a:rPr lang="en-US" dirty="0" err="1" smtClean="0">
                <a:cs typeface="Latha" pitchFamily="2"/>
              </a:rPr>
              <a:t>src</a:t>
            </a:r>
            <a:r>
              <a:rPr lang="en-US" dirty="0" smtClean="0">
                <a:cs typeface="Latha" pitchFamily="2"/>
              </a:rPr>
              <a:t>/master.c#59</a:t>
            </a:r>
          </a:p>
          <a:p>
            <a:r>
              <a:rPr lang="en-US" b="1" dirty="0" smtClean="0">
                <a:solidFill>
                  <a:schemeClr val="tx2"/>
                </a:solidFill>
                <a:cs typeface="Latha" pitchFamily="2"/>
              </a:rPr>
              <a:t>//</a:t>
            </a:r>
            <a:r>
              <a:rPr lang="en-US" b="1" dirty="0" err="1" smtClean="0">
                <a:solidFill>
                  <a:schemeClr val="tx2"/>
                </a:solidFill>
                <a:cs typeface="Latha" pitchFamily="2"/>
              </a:rPr>
              <a:t>fgs</a:t>
            </a:r>
            <a:r>
              <a:rPr lang="en-US" b="1" dirty="0" smtClean="0">
                <a:solidFill>
                  <a:schemeClr val="tx2"/>
                </a:solidFill>
                <a:cs typeface="Latha" pitchFamily="2"/>
              </a:rPr>
              <a:t>/</a:t>
            </a:r>
            <a:r>
              <a:rPr lang="en-US" b="1" dirty="0" err="1" smtClean="0">
                <a:solidFill>
                  <a:schemeClr val="tx2"/>
                </a:solidFill>
              </a:rPr>
              <a:t>rel</a:t>
            </a:r>
            <a:r>
              <a:rPr lang="en-US" b="1" dirty="0" smtClean="0">
                <a:solidFill>
                  <a:schemeClr val="tx2"/>
                </a:solidFill>
              </a:rPr>
              <a:t>/8.0-R</a:t>
            </a:r>
            <a:r>
              <a:rPr lang="en-US" dirty="0" smtClean="0"/>
              <a:t>/</a:t>
            </a:r>
            <a:r>
              <a:rPr lang="en-US" dirty="0" err="1" smtClean="0"/>
              <a:t>src</a:t>
            </a:r>
            <a:r>
              <a:rPr lang="en-US" dirty="0" smtClean="0"/>
              <a:t>/hi.c#29</a:t>
            </a:r>
          </a:p>
          <a:p>
            <a:endParaRPr lang="en-US" dirty="0"/>
          </a:p>
        </p:txBody>
      </p:sp>
      <p:sp>
        <p:nvSpPr>
          <p:cNvPr id="170" name="Cloud Callout 169"/>
          <p:cNvSpPr/>
          <p:nvPr/>
        </p:nvSpPr>
        <p:spPr>
          <a:xfrm>
            <a:off x="3352800" y="3733800"/>
            <a:ext cx="5105400" cy="1066800"/>
          </a:xfrm>
          <a:prstGeom prst="cloudCallout">
            <a:avLst>
              <a:gd name="adj1" fmla="val -673"/>
              <a:gd name="adj2" fmla="val -87794"/>
            </a:avLst>
          </a:prstGeom>
        </p:spPr>
        <p:style>
          <a:lnRef idx="2">
            <a:schemeClr val="dk1"/>
          </a:lnRef>
          <a:fillRef idx="1">
            <a:schemeClr val="lt1"/>
          </a:fillRef>
          <a:effectRef idx="0">
            <a:schemeClr val="dk1"/>
          </a:effectRef>
          <a:fontRef idx="minor">
            <a:schemeClr val="dk1"/>
          </a:fontRef>
        </p:style>
        <p:txBody>
          <a:bodyPr rtlCol="0" anchor="t"/>
          <a:lstStyle/>
          <a:p>
            <a:r>
              <a:rPr lang="en-US" b="1" dirty="0" smtClean="0">
                <a:solidFill>
                  <a:schemeClr val="tx2"/>
                </a:solidFill>
              </a:rPr>
              <a:t>//</a:t>
            </a:r>
            <a:r>
              <a:rPr lang="en-US" b="1" dirty="0" err="1" smtClean="0">
                <a:solidFill>
                  <a:schemeClr val="tx2"/>
                </a:solidFill>
              </a:rPr>
              <a:t>fgs</a:t>
            </a:r>
            <a:r>
              <a:rPr lang="en-US" b="1" dirty="0" smtClean="0">
                <a:solidFill>
                  <a:schemeClr val="tx2"/>
                </a:solidFill>
                <a:cs typeface="Latha" pitchFamily="2"/>
              </a:rPr>
              <a:t>/</a:t>
            </a:r>
            <a:r>
              <a:rPr lang="en-US" b="1" dirty="0" err="1" smtClean="0">
                <a:solidFill>
                  <a:schemeClr val="tx2"/>
                </a:solidFill>
                <a:cs typeface="Latha" pitchFamily="2"/>
              </a:rPr>
              <a:t>rel</a:t>
            </a:r>
            <a:r>
              <a:rPr lang="en-US" b="1" dirty="0" smtClean="0">
                <a:solidFill>
                  <a:schemeClr val="tx2"/>
                </a:solidFill>
                <a:cs typeface="Latha" pitchFamily="2"/>
              </a:rPr>
              <a:t>/8.0-D</a:t>
            </a:r>
            <a:r>
              <a:rPr lang="en-US" dirty="0" smtClean="0">
                <a:cs typeface="Latha" pitchFamily="2"/>
              </a:rPr>
              <a:t>/</a:t>
            </a:r>
            <a:r>
              <a:rPr lang="en-US" dirty="0" err="1" smtClean="0">
                <a:cs typeface="Latha" pitchFamily="2"/>
              </a:rPr>
              <a:t>src</a:t>
            </a:r>
            <a:r>
              <a:rPr lang="en-US" dirty="0" smtClean="0">
                <a:cs typeface="Latha" pitchFamily="2"/>
              </a:rPr>
              <a:t>/master.c#8</a:t>
            </a:r>
          </a:p>
          <a:p>
            <a:r>
              <a:rPr lang="en-US" b="1" dirty="0" smtClean="0">
                <a:solidFill>
                  <a:schemeClr val="tx2"/>
                </a:solidFill>
                <a:cs typeface="Latha" pitchFamily="2"/>
              </a:rPr>
              <a:t>//</a:t>
            </a:r>
            <a:r>
              <a:rPr lang="en-US" b="1" dirty="0" err="1" smtClean="0">
                <a:solidFill>
                  <a:schemeClr val="tx2"/>
                </a:solidFill>
                <a:cs typeface="Latha" pitchFamily="2"/>
              </a:rPr>
              <a:t>fgs</a:t>
            </a:r>
            <a:r>
              <a:rPr lang="en-US" b="1" dirty="0" smtClean="0">
                <a:solidFill>
                  <a:schemeClr val="tx2"/>
                </a:solidFill>
                <a:cs typeface="Latha" pitchFamily="2"/>
              </a:rPr>
              <a:t>/</a:t>
            </a:r>
            <a:r>
              <a:rPr lang="en-US" b="1" dirty="0" err="1" smtClean="0">
                <a:solidFill>
                  <a:schemeClr val="tx2"/>
                </a:solidFill>
              </a:rPr>
              <a:t>rel</a:t>
            </a:r>
            <a:r>
              <a:rPr lang="en-US" b="1" dirty="0" smtClean="0">
                <a:solidFill>
                  <a:schemeClr val="tx2"/>
                </a:solidFill>
              </a:rPr>
              <a:t>/8.0-D</a:t>
            </a:r>
            <a:r>
              <a:rPr lang="en-US" dirty="0" smtClean="0"/>
              <a:t>/</a:t>
            </a:r>
            <a:r>
              <a:rPr lang="en-US" dirty="0" err="1" smtClean="0"/>
              <a:t>src</a:t>
            </a:r>
            <a:r>
              <a:rPr lang="en-US" dirty="0" smtClean="0"/>
              <a:t>/hi.c#2</a:t>
            </a:r>
          </a:p>
          <a:p>
            <a:endParaRPr lang="en-US" dirty="0"/>
          </a:p>
        </p:txBody>
      </p:sp>
      <p:sp>
        <p:nvSpPr>
          <p:cNvPr id="171" name="Oval 170"/>
          <p:cNvSpPr/>
          <p:nvPr/>
        </p:nvSpPr>
        <p:spPr>
          <a:xfrm>
            <a:off x="5791200" y="5258594"/>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Oval 182"/>
          <p:cNvSpPr/>
          <p:nvPr/>
        </p:nvSpPr>
        <p:spPr>
          <a:xfrm>
            <a:off x="49530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Oval 188"/>
          <p:cNvSpPr/>
          <p:nvPr/>
        </p:nvSpPr>
        <p:spPr>
          <a:xfrm>
            <a:off x="67056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Smiley Face 46"/>
          <p:cNvSpPr/>
          <p:nvPr/>
        </p:nvSpPr>
        <p:spPr>
          <a:xfrm>
            <a:off x="8763000" y="6477000"/>
            <a:ext cx="304800" cy="304800"/>
          </a:xfrm>
          <a:prstGeom prst="smileyFace">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par>
                                <p:cTn id="11" presetID="9" presetClass="entr" presetSubtype="0" fill="hold" grpId="0" nodeType="withEffect">
                                  <p:stCondLst>
                                    <p:cond delay="0"/>
                                  </p:stCondLst>
                                  <p:childTnLst>
                                    <p:set>
                                      <p:cBhvr>
                                        <p:cTn id="12" dur="1" fill="hold">
                                          <p:stCondLst>
                                            <p:cond delay="0"/>
                                          </p:stCondLst>
                                        </p:cTn>
                                        <p:tgtEl>
                                          <p:spTgt spid="97"/>
                                        </p:tgtEl>
                                        <p:attrNameLst>
                                          <p:attrName>style.visibility</p:attrName>
                                        </p:attrNameLst>
                                      </p:cBhvr>
                                      <p:to>
                                        <p:strVal val="visible"/>
                                      </p:to>
                                    </p:set>
                                    <p:animEffect transition="in" filter="dissolve">
                                      <p:cBhvr>
                                        <p:cTn id="13" dur="500"/>
                                        <p:tgtEl>
                                          <p:spTgt spid="97"/>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96"/>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99"/>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100"/>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58"/>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75"/>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40"/>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9"/>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06"/>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102"/>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104"/>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76"/>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122"/>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105"/>
                                        </p:tgtEl>
                                        <p:attrNameLst>
                                          <p:attrName>style.visibility</p:attrName>
                                        </p:attrNameLst>
                                      </p:cBhvr>
                                      <p:to>
                                        <p:strVal val="visible"/>
                                      </p:to>
                                    </p:set>
                                  </p:childTnLst>
                                </p:cTn>
                              </p:par>
                              <p:par>
                                <p:cTn id="54" presetID="1" presetClass="entr" presetSubtype="0" fill="hold" nodeType="withEffect">
                                  <p:stCondLst>
                                    <p:cond delay="0"/>
                                  </p:stCondLst>
                                  <p:childTnLst>
                                    <p:set>
                                      <p:cBhvr>
                                        <p:cTn id="55" dur="1" fill="hold">
                                          <p:stCondLst>
                                            <p:cond delay="0"/>
                                          </p:stCondLst>
                                        </p:cTn>
                                        <p:tgtEl>
                                          <p:spTgt spid="132"/>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159"/>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136"/>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137"/>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138"/>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nodeType="clickEffect">
                                  <p:stCondLst>
                                    <p:cond delay="0"/>
                                  </p:stCondLst>
                                  <p:childTnLst>
                                    <p:set>
                                      <p:cBhvr>
                                        <p:cTn id="73" dur="1" fill="hold">
                                          <p:stCondLst>
                                            <p:cond delay="0"/>
                                          </p:stCondLst>
                                        </p:cTn>
                                        <p:tgtEl>
                                          <p:spTgt spid="150"/>
                                        </p:tgtEl>
                                        <p:attrNameLst>
                                          <p:attrName>style.visibility</p:attrName>
                                        </p:attrNameLst>
                                      </p:cBhvr>
                                      <p:to>
                                        <p:strVal val="visible"/>
                                      </p:to>
                                    </p:set>
                                  </p:childTnLst>
                                </p:cTn>
                              </p:par>
                              <p:par>
                                <p:cTn id="74" presetID="1" presetClass="entr" presetSubtype="0" fill="hold" grpId="0" nodeType="withEffect">
                                  <p:stCondLst>
                                    <p:cond delay="0"/>
                                  </p:stCondLst>
                                  <p:childTnLst>
                                    <p:set>
                                      <p:cBhvr>
                                        <p:cTn id="75" dur="1" fill="hold">
                                          <p:stCondLst>
                                            <p:cond delay="0"/>
                                          </p:stCondLst>
                                        </p:cTn>
                                        <p:tgtEl>
                                          <p:spTgt spid="148"/>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112"/>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nodeType="clickEffect">
                                  <p:stCondLst>
                                    <p:cond delay="0"/>
                                  </p:stCondLst>
                                  <p:childTnLst>
                                    <p:set>
                                      <p:cBhvr>
                                        <p:cTn id="83" dur="1" fill="hold">
                                          <p:stCondLst>
                                            <p:cond delay="0"/>
                                          </p:stCondLst>
                                        </p:cTn>
                                        <p:tgtEl>
                                          <p:spTgt spid="184"/>
                                        </p:tgtEl>
                                        <p:attrNameLst>
                                          <p:attrName>style.visibility</p:attrName>
                                        </p:attrNameLst>
                                      </p:cBhvr>
                                      <p:to>
                                        <p:strVal val="visible"/>
                                      </p:to>
                                    </p:set>
                                  </p:childTnLst>
                                </p:cTn>
                              </p:par>
                              <p:par>
                                <p:cTn id="84" presetID="1" presetClass="entr" presetSubtype="0" fill="hold" grpId="0" nodeType="withEffect">
                                  <p:stCondLst>
                                    <p:cond delay="0"/>
                                  </p:stCondLst>
                                  <p:childTnLst>
                                    <p:set>
                                      <p:cBhvr>
                                        <p:cTn id="85" dur="1" fill="hold">
                                          <p:stCondLst>
                                            <p:cond delay="0"/>
                                          </p:stCondLst>
                                        </p:cTn>
                                        <p:tgtEl>
                                          <p:spTgt spid="183"/>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149"/>
                                        </p:tgtEl>
                                        <p:attrNameLst>
                                          <p:attrName>style.visibility</p:attrName>
                                        </p:attrNameLst>
                                      </p:cBhvr>
                                      <p:to>
                                        <p:strVal val="visible"/>
                                      </p:to>
                                    </p:set>
                                  </p:childTnLst>
                                </p:cTn>
                              </p:par>
                            </p:childTnLst>
                          </p:cTn>
                        </p:par>
                      </p:childTnLst>
                    </p:cTn>
                  </p:par>
                  <p:par>
                    <p:cTn id="90" fill="hold">
                      <p:stCondLst>
                        <p:cond delay="indefinite"/>
                      </p:stCondLst>
                      <p:childTnLst>
                        <p:par>
                          <p:cTn id="91" fill="hold">
                            <p:stCondLst>
                              <p:cond delay="0"/>
                            </p:stCondLst>
                            <p:childTnLst>
                              <p:par>
                                <p:cTn id="92" presetID="1" presetClass="entr" presetSubtype="0" fill="hold" grpId="0" nodeType="clickEffect">
                                  <p:stCondLst>
                                    <p:cond delay="0"/>
                                  </p:stCondLst>
                                  <p:childTnLst>
                                    <p:set>
                                      <p:cBhvr>
                                        <p:cTn id="93" dur="1" fill="hold">
                                          <p:stCondLst>
                                            <p:cond delay="0"/>
                                          </p:stCondLst>
                                        </p:cTn>
                                        <p:tgtEl>
                                          <p:spTgt spid="139"/>
                                        </p:tgtEl>
                                        <p:attrNameLst>
                                          <p:attrName>style.visibility</p:attrName>
                                        </p:attrNameLst>
                                      </p:cBhvr>
                                      <p:to>
                                        <p:strVal val="visible"/>
                                      </p:to>
                                    </p:set>
                                  </p:childTnLst>
                                </p:cTn>
                              </p:par>
                              <p:par>
                                <p:cTn id="94" presetID="1" presetClass="entr" presetSubtype="0" fill="hold" grpId="0" nodeType="withEffect">
                                  <p:stCondLst>
                                    <p:cond delay="0"/>
                                  </p:stCondLst>
                                  <p:childTnLst>
                                    <p:set>
                                      <p:cBhvr>
                                        <p:cTn id="95" dur="1" fill="hold">
                                          <p:stCondLst>
                                            <p:cond delay="0"/>
                                          </p:stCondLst>
                                        </p:cTn>
                                        <p:tgtEl>
                                          <p:spTgt spid="165"/>
                                        </p:tgtEl>
                                        <p:attrNameLst>
                                          <p:attrName>style.visibility</p:attrName>
                                        </p:attrNameLst>
                                      </p:cBhvr>
                                      <p:to>
                                        <p:strVal val="visible"/>
                                      </p:to>
                                    </p:set>
                                  </p:childTnLst>
                                </p:cTn>
                              </p:par>
                              <p:par>
                                <p:cTn id="96" presetID="9" presetClass="entr" presetSubtype="0" fill="hold" grpId="2" nodeType="withEffect">
                                  <p:stCondLst>
                                    <p:cond delay="0"/>
                                  </p:stCondLst>
                                  <p:childTnLst>
                                    <p:set>
                                      <p:cBhvr>
                                        <p:cTn id="97" dur="1" fill="hold">
                                          <p:stCondLst>
                                            <p:cond delay="0"/>
                                          </p:stCondLst>
                                        </p:cTn>
                                        <p:tgtEl>
                                          <p:spTgt spid="168"/>
                                        </p:tgtEl>
                                        <p:attrNameLst>
                                          <p:attrName>style.visibility</p:attrName>
                                        </p:attrNameLst>
                                      </p:cBhvr>
                                      <p:to>
                                        <p:strVal val="visible"/>
                                      </p:to>
                                    </p:set>
                                    <p:animEffect transition="in" filter="dissolve">
                                      <p:cBhvr>
                                        <p:cTn id="98" dur="500"/>
                                        <p:tgtEl>
                                          <p:spTgt spid="168"/>
                                        </p:tgtEl>
                                      </p:cBhvr>
                                    </p:animEffec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140"/>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141"/>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xit" presetSubtype="0" fill="hold" grpId="3" nodeType="clickEffect">
                                  <p:stCondLst>
                                    <p:cond delay="0"/>
                                  </p:stCondLst>
                                  <p:childTnLst>
                                    <p:set>
                                      <p:cBhvr>
                                        <p:cTn id="108" dur="1" fill="hold">
                                          <p:stCondLst>
                                            <p:cond delay="0"/>
                                          </p:stCondLst>
                                        </p:cTn>
                                        <p:tgtEl>
                                          <p:spTgt spid="168"/>
                                        </p:tgtEl>
                                        <p:attrNameLst>
                                          <p:attrName>style.visibility</p:attrName>
                                        </p:attrNameLst>
                                      </p:cBhvr>
                                      <p:to>
                                        <p:strVal val="hidden"/>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nodeType="clickEffect">
                                  <p:stCondLst>
                                    <p:cond delay="0"/>
                                  </p:stCondLst>
                                  <p:childTnLst>
                                    <p:set>
                                      <p:cBhvr>
                                        <p:cTn id="112" dur="1" fill="hold">
                                          <p:stCondLst>
                                            <p:cond delay="0"/>
                                          </p:stCondLst>
                                        </p:cTn>
                                        <p:tgtEl>
                                          <p:spTgt spid="173"/>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171"/>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143"/>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nodeType="clickEffect">
                                  <p:stCondLst>
                                    <p:cond delay="0"/>
                                  </p:stCondLst>
                                  <p:childTnLst>
                                    <p:set>
                                      <p:cBhvr>
                                        <p:cTn id="122" dur="1" fill="hold">
                                          <p:stCondLst>
                                            <p:cond delay="0"/>
                                          </p:stCondLst>
                                        </p:cTn>
                                        <p:tgtEl>
                                          <p:spTgt spid="155"/>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167"/>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146"/>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1" nodeType="clickEffect">
                                  <p:stCondLst>
                                    <p:cond delay="0"/>
                                  </p:stCondLst>
                                  <p:childTnLst>
                                    <p:set>
                                      <p:cBhvr>
                                        <p:cTn id="132" dur="1" fill="hold">
                                          <p:stCondLst>
                                            <p:cond delay="0"/>
                                          </p:stCondLst>
                                        </p:cTn>
                                        <p:tgtEl>
                                          <p:spTgt spid="167"/>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9" presetClass="entr" presetSubtype="0" fill="hold" grpId="0" nodeType="clickEffect">
                                  <p:stCondLst>
                                    <p:cond delay="0"/>
                                  </p:stCondLst>
                                  <p:childTnLst>
                                    <p:set>
                                      <p:cBhvr>
                                        <p:cTn id="136" dur="1" fill="hold">
                                          <p:stCondLst>
                                            <p:cond delay="0"/>
                                          </p:stCondLst>
                                        </p:cTn>
                                        <p:tgtEl>
                                          <p:spTgt spid="169"/>
                                        </p:tgtEl>
                                        <p:attrNameLst>
                                          <p:attrName>style.visibility</p:attrName>
                                        </p:attrNameLst>
                                      </p:cBhvr>
                                      <p:to>
                                        <p:strVal val="visible"/>
                                      </p:to>
                                    </p:set>
                                    <p:animEffect transition="in" filter="dissolve">
                                      <p:cBhvr>
                                        <p:cTn id="137" dur="500"/>
                                        <p:tgtEl>
                                          <p:spTgt spid="169"/>
                                        </p:tgtEl>
                                      </p:cBhvr>
                                    </p:animEffect>
                                  </p:childTnLst>
                                </p:cTn>
                              </p:par>
                              <p:par>
                                <p:cTn id="138" presetID="9" presetClass="entr" presetSubtype="0" fill="hold" grpId="0" nodeType="withEffect">
                                  <p:stCondLst>
                                    <p:cond delay="0"/>
                                  </p:stCondLst>
                                  <p:childTnLst>
                                    <p:set>
                                      <p:cBhvr>
                                        <p:cTn id="139" dur="1" fill="hold">
                                          <p:stCondLst>
                                            <p:cond delay="0"/>
                                          </p:stCondLst>
                                        </p:cTn>
                                        <p:tgtEl>
                                          <p:spTgt spid="170"/>
                                        </p:tgtEl>
                                        <p:attrNameLst>
                                          <p:attrName>style.visibility</p:attrName>
                                        </p:attrNameLst>
                                      </p:cBhvr>
                                      <p:to>
                                        <p:strVal val="visible"/>
                                      </p:to>
                                    </p:set>
                                    <p:animEffect transition="in" filter="dissolve">
                                      <p:cBhvr>
                                        <p:cTn id="140" dur="500"/>
                                        <p:tgtEl>
                                          <p:spTgt spid="170"/>
                                        </p:tgtEl>
                                      </p:cBhvr>
                                    </p:animEffect>
                                  </p:childTnLst>
                                </p:cTn>
                              </p:par>
                            </p:childTnLst>
                          </p:cTn>
                        </p:par>
                      </p:childTnLst>
                    </p:cTn>
                  </p:par>
                  <p:par>
                    <p:cTn id="141" fill="hold">
                      <p:stCondLst>
                        <p:cond delay="indefinite"/>
                      </p:stCondLst>
                      <p:childTnLst>
                        <p:par>
                          <p:cTn id="142" fill="hold">
                            <p:stCondLst>
                              <p:cond delay="0"/>
                            </p:stCondLst>
                            <p:childTnLst>
                              <p:par>
                                <p:cTn id="143" presetID="9" presetClass="exit" presetSubtype="0" fill="hold" grpId="1" nodeType="clickEffect">
                                  <p:stCondLst>
                                    <p:cond delay="0"/>
                                  </p:stCondLst>
                                  <p:childTnLst>
                                    <p:animEffect transition="out" filter="dissolve">
                                      <p:cBhvr>
                                        <p:cTn id="144" dur="500"/>
                                        <p:tgtEl>
                                          <p:spTgt spid="169"/>
                                        </p:tgtEl>
                                      </p:cBhvr>
                                    </p:animEffect>
                                    <p:set>
                                      <p:cBhvr>
                                        <p:cTn id="145" dur="1" fill="hold">
                                          <p:stCondLst>
                                            <p:cond delay="499"/>
                                          </p:stCondLst>
                                        </p:cTn>
                                        <p:tgtEl>
                                          <p:spTgt spid="169"/>
                                        </p:tgtEl>
                                        <p:attrNameLst>
                                          <p:attrName>style.visibility</p:attrName>
                                        </p:attrNameLst>
                                      </p:cBhvr>
                                      <p:to>
                                        <p:strVal val="hidden"/>
                                      </p:to>
                                    </p:set>
                                  </p:childTnLst>
                                </p:cTn>
                              </p:par>
                              <p:par>
                                <p:cTn id="146" presetID="9" presetClass="exit" presetSubtype="0" fill="hold" grpId="1" nodeType="withEffect">
                                  <p:stCondLst>
                                    <p:cond delay="0"/>
                                  </p:stCondLst>
                                  <p:childTnLst>
                                    <p:animEffect transition="out" filter="dissolve">
                                      <p:cBhvr>
                                        <p:cTn id="147" dur="500"/>
                                        <p:tgtEl>
                                          <p:spTgt spid="170"/>
                                        </p:tgtEl>
                                      </p:cBhvr>
                                    </p:animEffect>
                                    <p:set>
                                      <p:cBhvr>
                                        <p:cTn id="148" dur="1" fill="hold">
                                          <p:stCondLst>
                                            <p:cond delay="499"/>
                                          </p:stCondLst>
                                        </p:cTn>
                                        <p:tgtEl>
                                          <p:spTgt spid="170"/>
                                        </p:tgtEl>
                                        <p:attrNameLst>
                                          <p:attrName>style.visibility</p:attrName>
                                        </p:attrNameLst>
                                      </p:cBhvr>
                                      <p:to>
                                        <p:strVal val="hidden"/>
                                      </p:to>
                                    </p:set>
                                  </p:childTnLst>
                                </p:cTn>
                              </p:par>
                            </p:childTnLst>
                          </p:cTn>
                        </p:par>
                      </p:childTnLst>
                    </p:cTn>
                  </p:par>
                  <p:par>
                    <p:cTn id="149" fill="hold">
                      <p:stCondLst>
                        <p:cond delay="indefinite"/>
                      </p:stCondLst>
                      <p:childTnLst>
                        <p:par>
                          <p:cTn id="150" fill="hold">
                            <p:stCondLst>
                              <p:cond delay="0"/>
                            </p:stCondLst>
                            <p:childTnLst>
                              <p:par>
                                <p:cTn id="151" presetID="1" presetClass="entr" presetSubtype="0" fill="hold" nodeType="clickEffect">
                                  <p:stCondLst>
                                    <p:cond delay="0"/>
                                  </p:stCondLst>
                                  <p:childTnLst>
                                    <p:set>
                                      <p:cBhvr>
                                        <p:cTn id="152" dur="1" fill="hold">
                                          <p:stCondLst>
                                            <p:cond delay="0"/>
                                          </p:stCondLst>
                                        </p:cTn>
                                        <p:tgtEl>
                                          <p:spTgt spid="188"/>
                                        </p:tgtEl>
                                        <p:attrNameLst>
                                          <p:attrName>style.visibility</p:attrName>
                                        </p:attrNameLst>
                                      </p:cBhvr>
                                      <p:to>
                                        <p:strVal val="visible"/>
                                      </p:to>
                                    </p:set>
                                  </p:childTnLst>
                                </p:cTn>
                              </p:par>
                              <p:par>
                                <p:cTn id="153" presetID="1" presetClass="entr" presetSubtype="0" fill="hold" grpId="0" nodeType="withEffect">
                                  <p:stCondLst>
                                    <p:cond delay="0"/>
                                  </p:stCondLst>
                                  <p:childTnLst>
                                    <p:set>
                                      <p:cBhvr>
                                        <p:cTn id="154" dur="1" fill="hold">
                                          <p:stCondLst>
                                            <p:cond delay="0"/>
                                          </p:stCondLst>
                                        </p:cTn>
                                        <p:tgtEl>
                                          <p:spTgt spid="189"/>
                                        </p:tgtEl>
                                        <p:attrNameLst>
                                          <p:attrName>style.visibility</p:attrName>
                                        </p:attrNameLst>
                                      </p:cBhvr>
                                      <p:to>
                                        <p:strVal val="visible"/>
                                      </p:to>
                                    </p:set>
                                  </p:childTnLst>
                                </p:cTn>
                              </p:par>
                            </p:childTnLst>
                          </p:cTn>
                        </p:par>
                      </p:childTnLst>
                    </p:cTn>
                  </p:par>
                  <p:par>
                    <p:cTn id="155" fill="hold">
                      <p:stCondLst>
                        <p:cond delay="indefinite"/>
                      </p:stCondLst>
                      <p:childTnLst>
                        <p:par>
                          <p:cTn id="156" fill="hold">
                            <p:stCondLst>
                              <p:cond delay="0"/>
                            </p:stCondLst>
                            <p:childTnLst>
                              <p:par>
                                <p:cTn id="157" presetID="8" presetClass="entr" presetSubtype="16" fill="hold" grpId="0" nodeType="clickEffect">
                                  <p:stCondLst>
                                    <p:cond delay="0"/>
                                  </p:stCondLst>
                                  <p:childTnLst>
                                    <p:set>
                                      <p:cBhvr>
                                        <p:cTn id="158" dur="1" fill="hold">
                                          <p:stCondLst>
                                            <p:cond delay="0"/>
                                          </p:stCondLst>
                                        </p:cTn>
                                        <p:tgtEl>
                                          <p:spTgt spid="47"/>
                                        </p:tgtEl>
                                        <p:attrNameLst>
                                          <p:attrName>style.visibility</p:attrName>
                                        </p:attrNameLst>
                                      </p:cBhvr>
                                      <p:to>
                                        <p:strVal val="visible"/>
                                      </p:to>
                                    </p:set>
                                    <p:animEffect transition="in" filter="diamond(in)">
                                      <p:cBhvr>
                                        <p:cTn id="159"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 grpId="0" animBg="1"/>
      <p:bldP spid="167" grpId="0" animBg="1"/>
      <p:bldP spid="167" grpId="1" animBg="1"/>
      <p:bldP spid="159" grpId="0" animBg="1"/>
      <p:bldP spid="41" grpId="0" animBg="1"/>
      <p:bldP spid="58" grpId="0" animBg="1"/>
      <p:bldP spid="9" grpId="0" animBg="1"/>
      <p:bldP spid="12" grpId="0" animBg="1"/>
      <p:bldP spid="99" grpId="0" animBg="1"/>
      <p:bldP spid="105" grpId="0" animBg="1"/>
      <p:bldP spid="112" grpId="0" animBg="1"/>
      <p:bldP spid="176" grpId="0" animBg="1"/>
      <p:bldP spid="75" grpId="0" animBg="1"/>
      <p:bldP spid="97" grpId="0" animBg="1"/>
      <p:bldP spid="104" grpId="0" animBg="1"/>
      <p:bldP spid="106" grpId="0" animBg="1"/>
      <p:bldP spid="136" grpId="0" animBg="1"/>
      <p:bldP spid="137" grpId="0" animBg="1"/>
      <p:bldP spid="138" grpId="0" animBg="1"/>
      <p:bldP spid="139" grpId="0" animBg="1"/>
      <p:bldP spid="141" grpId="0" animBg="1"/>
      <p:bldP spid="143" grpId="0" animBg="1"/>
      <p:bldP spid="146" grpId="0" animBg="1"/>
      <p:bldP spid="148" grpId="0" animBg="1"/>
      <p:bldP spid="149" grpId="0" animBg="1"/>
      <p:bldP spid="168" grpId="2" animBg="1"/>
      <p:bldP spid="168" grpId="3" animBg="1"/>
      <p:bldP spid="169" grpId="0" animBg="1"/>
      <p:bldP spid="169" grpId="1" animBg="1"/>
      <p:bldP spid="170" grpId="0" animBg="1"/>
      <p:bldP spid="170" grpId="1" animBg="1"/>
      <p:bldP spid="171" grpId="0" animBg="1"/>
      <p:bldP spid="183" grpId="0" animBg="1"/>
      <p:bldP spid="189" grpId="0" animBg="1"/>
      <p:bldP spid="4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4" name="Straight Arrow Connector 133"/>
          <p:cNvCxnSpPr>
            <a:stCxn id="131" idx="5"/>
            <a:endCxn id="90" idx="1"/>
          </p:cNvCxnSpPr>
          <p:nvPr/>
        </p:nvCxnSpPr>
        <p:spPr>
          <a:xfrm rot="16200000" flipH="1">
            <a:off x="3940082" y="1654082"/>
            <a:ext cx="425636" cy="120836"/>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3" name="Straight Arrow Connector 122"/>
          <p:cNvCxnSpPr>
            <a:endCxn id="124" idx="0"/>
          </p:cNvCxnSpPr>
          <p:nvPr/>
        </p:nvCxnSpPr>
        <p:spPr>
          <a:xfrm rot="16200000" flipH="1">
            <a:off x="3009900" y="4152900"/>
            <a:ext cx="1828800" cy="3810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5" name="Straight Arrow Connector 124"/>
          <p:cNvCxnSpPr>
            <a:endCxn id="126" idx="0"/>
          </p:cNvCxnSpPr>
          <p:nvPr/>
        </p:nvCxnSpPr>
        <p:spPr>
          <a:xfrm rot="16200000" flipH="1">
            <a:off x="4381500" y="4152900"/>
            <a:ext cx="1828800" cy="3810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7" name="Straight Arrow Connector 126"/>
          <p:cNvCxnSpPr>
            <a:endCxn id="128" idx="0"/>
          </p:cNvCxnSpPr>
          <p:nvPr/>
        </p:nvCxnSpPr>
        <p:spPr>
          <a:xfrm rot="16200000" flipH="1">
            <a:off x="5448300" y="4152900"/>
            <a:ext cx="1828800" cy="3810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9" name="Straight Arrow Connector 128"/>
          <p:cNvCxnSpPr>
            <a:endCxn id="130" idx="0"/>
          </p:cNvCxnSpPr>
          <p:nvPr/>
        </p:nvCxnSpPr>
        <p:spPr>
          <a:xfrm rot="16200000" flipH="1">
            <a:off x="6286500" y="4152900"/>
            <a:ext cx="1828800" cy="3810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21" name="TextBox 120"/>
          <p:cNvSpPr txBox="1"/>
          <p:nvPr/>
        </p:nvSpPr>
        <p:spPr>
          <a:xfrm>
            <a:off x="4953000" y="1981200"/>
            <a:ext cx="1447800" cy="369332"/>
          </a:xfrm>
          <a:prstGeom prst="rect">
            <a:avLst/>
          </a:prstGeom>
          <a:solidFill>
            <a:schemeClr val="bg1"/>
          </a:solidFill>
        </p:spPr>
        <p:txBody>
          <a:bodyPr wrap="square" rtlCol="0">
            <a:spAutoFit/>
          </a:bodyPr>
          <a:lstStyle/>
          <a:p>
            <a:r>
              <a:rPr lang="en-US" b="1" dirty="0" err="1" smtClean="0"/>
              <a:t>rel</a:t>
            </a:r>
            <a:r>
              <a:rPr lang="en-US" b="1" dirty="0" smtClean="0"/>
              <a:t>/8.0.03-P</a:t>
            </a:r>
            <a:endParaRPr lang="en-US" b="1" dirty="0"/>
          </a:p>
        </p:txBody>
      </p:sp>
      <p:sp>
        <p:nvSpPr>
          <p:cNvPr id="62" name="TextBox 61"/>
          <p:cNvSpPr txBox="1"/>
          <p:nvPr/>
        </p:nvSpPr>
        <p:spPr>
          <a:xfrm>
            <a:off x="533400" y="1295400"/>
            <a:ext cx="1447800" cy="369332"/>
          </a:xfrm>
          <a:prstGeom prst="rect">
            <a:avLst/>
          </a:prstGeom>
          <a:solidFill>
            <a:schemeClr val="bg1"/>
          </a:solidFill>
        </p:spPr>
        <p:txBody>
          <a:bodyPr wrap="square" rtlCol="0">
            <a:spAutoFit/>
          </a:bodyPr>
          <a:lstStyle/>
          <a:p>
            <a:r>
              <a:rPr lang="en-US" b="1" dirty="0" err="1" smtClean="0"/>
              <a:t>rel</a:t>
            </a:r>
            <a:r>
              <a:rPr lang="en-US" b="1" dirty="0" smtClean="0"/>
              <a:t>/8.0.01-P</a:t>
            </a:r>
            <a:endParaRPr lang="en-US" b="1" dirty="0"/>
          </a:p>
        </p:txBody>
      </p:sp>
      <p:cxnSp>
        <p:nvCxnSpPr>
          <p:cNvPr id="88" name="Straight Arrow Connector 87"/>
          <p:cNvCxnSpPr>
            <a:endCxn id="91" idx="2"/>
          </p:cNvCxnSpPr>
          <p:nvPr/>
        </p:nvCxnSpPr>
        <p:spPr>
          <a:xfrm>
            <a:off x="3733800" y="1981200"/>
            <a:ext cx="10668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a:stCxn id="64" idx="4"/>
            <a:endCxn id="81" idx="0"/>
          </p:cNvCxnSpPr>
          <p:nvPr/>
        </p:nvCxnSpPr>
        <p:spPr>
          <a:xfrm rot="16200000" flipH="1">
            <a:off x="2171700" y="4152900"/>
            <a:ext cx="1828800" cy="3810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stCxn id="68" idx="4"/>
            <a:endCxn id="70" idx="0"/>
          </p:cNvCxnSpPr>
          <p:nvPr/>
        </p:nvCxnSpPr>
        <p:spPr>
          <a:xfrm rot="16200000" flipH="1">
            <a:off x="2667000" y="2209800"/>
            <a:ext cx="1752600" cy="3810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148" idx="4"/>
            <a:endCxn id="64" idx="0"/>
          </p:cNvCxnSpPr>
          <p:nvPr/>
        </p:nvCxnSpPr>
        <p:spPr>
          <a:xfrm rot="16200000" flipH="1">
            <a:off x="1828800" y="2209800"/>
            <a:ext cx="1752600" cy="3810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endCxn id="131" idx="2"/>
          </p:cNvCxnSpPr>
          <p:nvPr/>
        </p:nvCxnSpPr>
        <p:spPr>
          <a:xfrm>
            <a:off x="2209800" y="1447800"/>
            <a:ext cx="17526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sp>
        <p:nvSpPr>
          <p:cNvPr id="165" name="Rectangular Callout 164"/>
          <p:cNvSpPr/>
          <p:nvPr/>
        </p:nvSpPr>
        <p:spPr>
          <a:xfrm>
            <a:off x="3352800" y="990600"/>
            <a:ext cx="762000" cy="228600"/>
          </a:xfrm>
          <a:prstGeom prst="wedgeRectCallout">
            <a:avLst>
              <a:gd name="adj1" fmla="val 32770"/>
              <a:gd name="adj2" fmla="val 116840"/>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8.0.01</a:t>
            </a:r>
            <a:endParaRPr lang="en-US" dirty="0"/>
          </a:p>
        </p:txBody>
      </p:sp>
      <p:sp>
        <p:nvSpPr>
          <p:cNvPr id="41" name="Rectangular Callout 40"/>
          <p:cNvSpPr/>
          <p:nvPr/>
        </p:nvSpPr>
        <p:spPr>
          <a:xfrm>
            <a:off x="1219200" y="5638800"/>
            <a:ext cx="533400" cy="457200"/>
          </a:xfrm>
          <a:prstGeom prst="wedgeRectCallout">
            <a:avLst>
              <a:gd name="adj1" fmla="val -16199"/>
              <a:gd name="adj2" fmla="val -107484"/>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8.0</a:t>
            </a:r>
          </a:p>
        </p:txBody>
      </p:sp>
      <p:sp>
        <p:nvSpPr>
          <p:cNvPr id="58" name="TextBox 57"/>
          <p:cNvSpPr txBox="1"/>
          <p:nvPr/>
        </p:nvSpPr>
        <p:spPr>
          <a:xfrm>
            <a:off x="685800" y="2971800"/>
            <a:ext cx="1143000" cy="369332"/>
          </a:xfrm>
          <a:prstGeom prst="rect">
            <a:avLst/>
          </a:prstGeom>
          <a:solidFill>
            <a:schemeClr val="bg1"/>
          </a:solidFill>
        </p:spPr>
        <p:txBody>
          <a:bodyPr wrap="square" rtlCol="0">
            <a:spAutoFit/>
          </a:bodyPr>
          <a:lstStyle/>
          <a:p>
            <a:r>
              <a:rPr lang="en-US" b="1" dirty="0" err="1" smtClean="0"/>
              <a:t>rel</a:t>
            </a:r>
            <a:r>
              <a:rPr lang="en-US" b="1" dirty="0" smtClean="0"/>
              <a:t>/8.0-R</a:t>
            </a:r>
            <a:endParaRPr lang="en-US" b="1" dirty="0"/>
          </a:p>
        </p:txBody>
      </p:sp>
      <p:cxnSp>
        <p:nvCxnSpPr>
          <p:cNvPr id="100" name="Straight Arrow Connector 99"/>
          <p:cNvCxnSpPr/>
          <p:nvPr/>
        </p:nvCxnSpPr>
        <p:spPr>
          <a:xfrm>
            <a:off x="1524000" y="3352800"/>
            <a:ext cx="73914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a:stCxn id="12" idx="0"/>
            <a:endCxn id="99" idx="4"/>
          </p:cNvCxnSpPr>
          <p:nvPr/>
        </p:nvCxnSpPr>
        <p:spPr>
          <a:xfrm rot="5400000" flipH="1" flipV="1">
            <a:off x="533400" y="4343400"/>
            <a:ext cx="18288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75" idx="4"/>
            <a:endCxn id="9" idx="0"/>
          </p:cNvCxnSpPr>
          <p:nvPr/>
        </p:nvCxnSpPr>
        <p:spPr>
          <a:xfrm rot="16200000" flipH="1">
            <a:off x="1104900" y="4152900"/>
            <a:ext cx="1828800" cy="3810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381000" y="4953000"/>
            <a:ext cx="990600" cy="369332"/>
          </a:xfrm>
          <a:prstGeom prst="rect">
            <a:avLst/>
          </a:prstGeom>
          <a:solidFill>
            <a:schemeClr val="bg1"/>
          </a:solidFill>
        </p:spPr>
        <p:txBody>
          <a:bodyPr wrap="square" rtlCol="0">
            <a:spAutoFit/>
          </a:bodyPr>
          <a:lstStyle/>
          <a:p>
            <a:r>
              <a:rPr lang="en-US" b="1" dirty="0" smtClean="0"/>
              <a:t>/main</a:t>
            </a:r>
            <a:endParaRPr lang="en-US" b="1" dirty="0"/>
          </a:p>
        </p:txBody>
      </p:sp>
      <p:cxnSp>
        <p:nvCxnSpPr>
          <p:cNvPr id="2" name="Straight Arrow Connector 1"/>
          <p:cNvCxnSpPr/>
          <p:nvPr/>
        </p:nvCxnSpPr>
        <p:spPr>
          <a:xfrm>
            <a:off x="381000" y="5334000"/>
            <a:ext cx="8382000" cy="1588"/>
          </a:xfrm>
          <a:prstGeom prst="straightConnector1">
            <a:avLst/>
          </a:prstGeom>
          <a:ln w="635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21336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3716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0" y="152400"/>
            <a:ext cx="9144000" cy="923330"/>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Patch Maintenance</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99" name="Oval 98"/>
          <p:cNvSpPr/>
          <p:nvPr/>
        </p:nvSpPr>
        <p:spPr>
          <a:xfrm>
            <a:off x="1371600" y="3276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ular Callout 111"/>
          <p:cNvSpPr/>
          <p:nvPr/>
        </p:nvSpPr>
        <p:spPr>
          <a:xfrm>
            <a:off x="3962400" y="2209800"/>
            <a:ext cx="838200" cy="228600"/>
          </a:xfrm>
          <a:prstGeom prst="wedgeRectCallout">
            <a:avLst>
              <a:gd name="adj1" fmla="val 51935"/>
              <a:gd name="adj2" fmla="val -120998"/>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8.0.02</a:t>
            </a:r>
            <a:endParaRPr lang="en-US" dirty="0"/>
          </a:p>
        </p:txBody>
      </p:sp>
      <p:sp>
        <p:nvSpPr>
          <p:cNvPr id="176" name="Rectangular Callout 175"/>
          <p:cNvSpPr/>
          <p:nvPr/>
        </p:nvSpPr>
        <p:spPr>
          <a:xfrm>
            <a:off x="1371600" y="2362200"/>
            <a:ext cx="762000" cy="533400"/>
          </a:xfrm>
          <a:prstGeom prst="wedgeRectCallout">
            <a:avLst>
              <a:gd name="adj1" fmla="val 54032"/>
              <a:gd name="adj2" fmla="val 116325"/>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8.0.0 (GA)</a:t>
            </a:r>
            <a:endParaRPr lang="en-US" dirty="0"/>
          </a:p>
        </p:txBody>
      </p:sp>
      <p:sp>
        <p:nvSpPr>
          <p:cNvPr id="75" name="Oval 74"/>
          <p:cNvSpPr/>
          <p:nvPr/>
        </p:nvSpPr>
        <p:spPr>
          <a:xfrm>
            <a:off x="1752600" y="3276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Cloud Callout 96"/>
          <p:cNvSpPr/>
          <p:nvPr/>
        </p:nvSpPr>
        <p:spPr>
          <a:xfrm>
            <a:off x="1905000" y="5562600"/>
            <a:ext cx="4572000" cy="1066800"/>
          </a:xfrm>
          <a:prstGeom prst="cloudCallout">
            <a:avLst>
              <a:gd name="adj1" fmla="val -58116"/>
              <a:gd name="adj2" fmla="val -59995"/>
            </a:avLst>
          </a:prstGeom>
        </p:spPr>
        <p:style>
          <a:lnRef idx="2">
            <a:schemeClr val="dk1"/>
          </a:lnRef>
          <a:fillRef idx="1">
            <a:schemeClr val="lt1"/>
          </a:fillRef>
          <a:effectRef idx="0">
            <a:schemeClr val="dk1"/>
          </a:effectRef>
          <a:fontRef idx="minor">
            <a:schemeClr val="dk1"/>
          </a:fontRef>
        </p:style>
        <p:txBody>
          <a:bodyPr rtlCol="0" anchor="t"/>
          <a:lstStyle/>
          <a:p>
            <a:r>
              <a:rPr lang="en-US" b="1" dirty="0" smtClean="0">
                <a:solidFill>
                  <a:schemeClr val="tx2"/>
                </a:solidFill>
              </a:rPr>
              <a:t>//</a:t>
            </a:r>
            <a:r>
              <a:rPr lang="en-US" b="1" dirty="0" err="1" smtClean="0">
                <a:solidFill>
                  <a:schemeClr val="tx2"/>
                </a:solidFill>
              </a:rPr>
              <a:t>fgs</a:t>
            </a:r>
            <a:r>
              <a:rPr lang="en-US" b="1" dirty="0" smtClean="0">
                <a:solidFill>
                  <a:schemeClr val="tx2"/>
                </a:solidFill>
                <a:cs typeface="Latha" pitchFamily="2"/>
              </a:rPr>
              <a:t>/main</a:t>
            </a:r>
            <a:r>
              <a:rPr lang="en-US" dirty="0" smtClean="0">
                <a:cs typeface="Latha" pitchFamily="2"/>
              </a:rPr>
              <a:t>/</a:t>
            </a:r>
            <a:r>
              <a:rPr lang="en-US" dirty="0" err="1" smtClean="0">
                <a:cs typeface="Latha" pitchFamily="2"/>
              </a:rPr>
              <a:t>src</a:t>
            </a:r>
            <a:r>
              <a:rPr lang="en-US" dirty="0" smtClean="0">
                <a:cs typeface="Latha" pitchFamily="2"/>
              </a:rPr>
              <a:t>/master.c#59</a:t>
            </a:r>
          </a:p>
          <a:p>
            <a:r>
              <a:rPr lang="en-US" b="1" dirty="0" smtClean="0">
                <a:solidFill>
                  <a:schemeClr val="tx2"/>
                </a:solidFill>
                <a:cs typeface="Latha" pitchFamily="2"/>
              </a:rPr>
              <a:t>//</a:t>
            </a:r>
            <a:r>
              <a:rPr lang="en-US" b="1" dirty="0" err="1" smtClean="0">
                <a:solidFill>
                  <a:schemeClr val="tx2"/>
                </a:solidFill>
                <a:cs typeface="Latha" pitchFamily="2"/>
              </a:rPr>
              <a:t>fgs</a:t>
            </a:r>
            <a:r>
              <a:rPr lang="en-US" b="1" dirty="0" smtClean="0">
                <a:solidFill>
                  <a:schemeClr val="tx2"/>
                </a:solidFill>
                <a:cs typeface="Latha" pitchFamily="2"/>
              </a:rPr>
              <a:t>/main</a:t>
            </a:r>
            <a:r>
              <a:rPr lang="en-US" dirty="0" smtClean="0"/>
              <a:t>/</a:t>
            </a:r>
            <a:r>
              <a:rPr lang="en-US" dirty="0" err="1" smtClean="0"/>
              <a:t>src</a:t>
            </a:r>
            <a:r>
              <a:rPr lang="en-US" dirty="0" smtClean="0"/>
              <a:t>/hi.c#29</a:t>
            </a:r>
          </a:p>
          <a:p>
            <a:endParaRPr lang="en-US" dirty="0"/>
          </a:p>
        </p:txBody>
      </p:sp>
      <p:cxnSp>
        <p:nvCxnSpPr>
          <p:cNvPr id="102" name="Straight Arrow Connector 101"/>
          <p:cNvCxnSpPr>
            <a:stCxn id="106" idx="4"/>
            <a:endCxn id="104" idx="0"/>
          </p:cNvCxnSpPr>
          <p:nvPr/>
        </p:nvCxnSpPr>
        <p:spPr>
          <a:xfrm rot="16200000" flipH="1">
            <a:off x="1485900" y="4152900"/>
            <a:ext cx="1828800" cy="3810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04" name="Oval 103"/>
          <p:cNvSpPr/>
          <p:nvPr/>
        </p:nvSpPr>
        <p:spPr>
          <a:xfrm>
            <a:off x="25146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p:cNvSpPr/>
          <p:nvPr/>
        </p:nvSpPr>
        <p:spPr>
          <a:xfrm>
            <a:off x="2133600" y="3276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Oval 147"/>
          <p:cNvSpPr/>
          <p:nvPr/>
        </p:nvSpPr>
        <p:spPr>
          <a:xfrm>
            <a:off x="2438400" y="1371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Smiley Face 46"/>
          <p:cNvSpPr/>
          <p:nvPr/>
        </p:nvSpPr>
        <p:spPr>
          <a:xfrm>
            <a:off x="8763000" y="6477000"/>
            <a:ext cx="304800" cy="304800"/>
          </a:xfrm>
          <a:prstGeom prst="smileyFace">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3" name="Straight Arrow Connector 52"/>
          <p:cNvCxnSpPr>
            <a:stCxn id="106" idx="0"/>
            <a:endCxn id="54" idx="4"/>
          </p:cNvCxnSpPr>
          <p:nvPr/>
        </p:nvCxnSpPr>
        <p:spPr>
          <a:xfrm rot="5400000" flipH="1" flipV="1">
            <a:off x="1333500" y="2400300"/>
            <a:ext cx="17526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54" name="Oval 53"/>
          <p:cNvSpPr/>
          <p:nvPr/>
        </p:nvSpPr>
        <p:spPr>
          <a:xfrm>
            <a:off x="2133600" y="1371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2819400" y="32766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3276600" y="1371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p:cNvSpPr/>
          <p:nvPr/>
        </p:nvSpPr>
        <p:spPr>
          <a:xfrm>
            <a:off x="32004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p:cNvSpPr/>
          <p:nvPr/>
        </p:nvSpPr>
        <p:spPr>
          <a:xfrm>
            <a:off x="4191000" y="1905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4800600" y="1905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3" name="Straight Arrow Connector 92"/>
          <p:cNvCxnSpPr>
            <a:stCxn id="91" idx="4"/>
            <a:endCxn id="94" idx="0"/>
          </p:cNvCxnSpPr>
          <p:nvPr/>
        </p:nvCxnSpPr>
        <p:spPr>
          <a:xfrm rot="16200000" flipH="1">
            <a:off x="4381500" y="2552700"/>
            <a:ext cx="1219200" cy="2286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94" name="Oval 93"/>
          <p:cNvSpPr/>
          <p:nvPr/>
        </p:nvSpPr>
        <p:spPr>
          <a:xfrm>
            <a:off x="5029200" y="32766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8" name="Straight Arrow Connector 107"/>
          <p:cNvCxnSpPr>
            <a:stCxn id="118" idx="4"/>
            <a:endCxn id="119" idx="0"/>
          </p:cNvCxnSpPr>
          <p:nvPr/>
        </p:nvCxnSpPr>
        <p:spPr>
          <a:xfrm rot="16200000" flipH="1">
            <a:off x="6401594" y="2666206"/>
            <a:ext cx="838200" cy="3810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a:stCxn id="114" idx="4"/>
            <a:endCxn id="117" idx="0"/>
          </p:cNvCxnSpPr>
          <p:nvPr/>
        </p:nvCxnSpPr>
        <p:spPr>
          <a:xfrm rot="16200000" flipH="1">
            <a:off x="5563394" y="2666206"/>
            <a:ext cx="838200" cy="3810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10" name="Straight Arrow Connector 109"/>
          <p:cNvCxnSpPr>
            <a:endCxn id="118" idx="2"/>
          </p:cNvCxnSpPr>
          <p:nvPr/>
        </p:nvCxnSpPr>
        <p:spPr>
          <a:xfrm>
            <a:off x="5487194" y="2361406"/>
            <a:ext cx="10668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sp>
        <p:nvSpPr>
          <p:cNvPr id="111" name="Rectangular Callout 110"/>
          <p:cNvSpPr/>
          <p:nvPr/>
        </p:nvSpPr>
        <p:spPr>
          <a:xfrm>
            <a:off x="6477794" y="1904206"/>
            <a:ext cx="762000" cy="228600"/>
          </a:xfrm>
          <a:prstGeom prst="wedgeRectCallout">
            <a:avLst>
              <a:gd name="adj1" fmla="val -24527"/>
              <a:gd name="adj2" fmla="val 120444"/>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8.0.03</a:t>
            </a:r>
            <a:endParaRPr lang="en-US" dirty="0"/>
          </a:p>
        </p:txBody>
      </p:sp>
      <p:sp>
        <p:nvSpPr>
          <p:cNvPr id="113" name="Oval 112"/>
          <p:cNvSpPr/>
          <p:nvPr/>
        </p:nvSpPr>
        <p:spPr>
          <a:xfrm>
            <a:off x="5410994" y="3275806"/>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Oval 113"/>
          <p:cNvSpPr/>
          <p:nvPr/>
        </p:nvSpPr>
        <p:spPr>
          <a:xfrm>
            <a:off x="5715794" y="2285206"/>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5" name="Straight Arrow Connector 114"/>
          <p:cNvCxnSpPr>
            <a:stCxn id="113" idx="0"/>
            <a:endCxn id="116" idx="4"/>
          </p:cNvCxnSpPr>
          <p:nvPr/>
        </p:nvCxnSpPr>
        <p:spPr>
          <a:xfrm rot="5400000" flipH="1" flipV="1">
            <a:off x="5068094" y="2856706"/>
            <a:ext cx="8382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116" name="Oval 115"/>
          <p:cNvSpPr/>
          <p:nvPr/>
        </p:nvSpPr>
        <p:spPr>
          <a:xfrm>
            <a:off x="5410994" y="2285206"/>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p:cNvSpPr/>
          <p:nvPr/>
        </p:nvSpPr>
        <p:spPr>
          <a:xfrm>
            <a:off x="6096794" y="3275806"/>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p:cNvSpPr/>
          <p:nvPr/>
        </p:nvSpPr>
        <p:spPr>
          <a:xfrm>
            <a:off x="6553994" y="2285206"/>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p:cNvSpPr/>
          <p:nvPr/>
        </p:nvSpPr>
        <p:spPr>
          <a:xfrm>
            <a:off x="6934994" y="3275806"/>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123"/>
          <p:cNvSpPr/>
          <p:nvPr/>
        </p:nvSpPr>
        <p:spPr>
          <a:xfrm>
            <a:off x="40386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Oval 125"/>
          <p:cNvSpPr/>
          <p:nvPr/>
        </p:nvSpPr>
        <p:spPr>
          <a:xfrm>
            <a:off x="54102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p:cNvSpPr/>
          <p:nvPr/>
        </p:nvSpPr>
        <p:spPr>
          <a:xfrm>
            <a:off x="64770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p:cNvSpPr/>
          <p:nvPr/>
        </p:nvSpPr>
        <p:spPr>
          <a:xfrm>
            <a:off x="73152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p:cNvSpPr/>
          <p:nvPr/>
        </p:nvSpPr>
        <p:spPr>
          <a:xfrm>
            <a:off x="3962400" y="1371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p:cNvSpPr txBox="1"/>
          <p:nvPr/>
        </p:nvSpPr>
        <p:spPr>
          <a:xfrm>
            <a:off x="2362200" y="1905000"/>
            <a:ext cx="1371600" cy="369332"/>
          </a:xfrm>
          <a:prstGeom prst="rect">
            <a:avLst/>
          </a:prstGeom>
          <a:solidFill>
            <a:schemeClr val="bg1"/>
          </a:solidFill>
        </p:spPr>
        <p:txBody>
          <a:bodyPr wrap="square" rtlCol="0">
            <a:spAutoFit/>
          </a:bodyPr>
          <a:lstStyle/>
          <a:p>
            <a:r>
              <a:rPr lang="en-US" b="1" dirty="0" err="1" smtClean="0"/>
              <a:t>rel</a:t>
            </a:r>
            <a:r>
              <a:rPr lang="en-US" b="1" dirty="0" smtClean="0"/>
              <a:t>/8.0.02-P</a:t>
            </a:r>
            <a:endParaRPr lang="en-US" b="1" dirty="0"/>
          </a:p>
        </p:txBody>
      </p:sp>
      <p:sp>
        <p:nvSpPr>
          <p:cNvPr id="76" name="Oval 75"/>
          <p:cNvSpPr/>
          <p:nvPr/>
        </p:nvSpPr>
        <p:spPr>
          <a:xfrm>
            <a:off x="3657600" y="1905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3" name="Straight Arrow Connector 72"/>
          <p:cNvCxnSpPr/>
          <p:nvPr/>
        </p:nvCxnSpPr>
        <p:spPr>
          <a:xfrm rot="5400000" flipH="1" flipV="1">
            <a:off x="3086100" y="2705100"/>
            <a:ext cx="1296194" cy="794"/>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70" name="Oval 69"/>
          <p:cNvSpPr/>
          <p:nvPr/>
        </p:nvSpPr>
        <p:spPr>
          <a:xfrm>
            <a:off x="3657600" y="32766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Cloud Callout 119"/>
          <p:cNvSpPr/>
          <p:nvPr/>
        </p:nvSpPr>
        <p:spPr>
          <a:xfrm>
            <a:off x="3200400" y="990600"/>
            <a:ext cx="5486400" cy="914400"/>
          </a:xfrm>
          <a:prstGeom prst="cloudCallout">
            <a:avLst>
              <a:gd name="adj1" fmla="val 9541"/>
              <a:gd name="adj2" fmla="val 85832"/>
            </a:avLst>
          </a:prstGeom>
        </p:spPr>
        <p:style>
          <a:lnRef idx="2">
            <a:schemeClr val="dk1"/>
          </a:lnRef>
          <a:fillRef idx="1">
            <a:schemeClr val="lt1"/>
          </a:fillRef>
          <a:effectRef idx="0">
            <a:schemeClr val="dk1"/>
          </a:effectRef>
          <a:fontRef idx="minor">
            <a:schemeClr val="dk1"/>
          </a:fontRef>
        </p:style>
        <p:txBody>
          <a:bodyPr rtlCol="0" anchor="t"/>
          <a:lstStyle/>
          <a:p>
            <a:r>
              <a:rPr lang="en-US" b="1" dirty="0" smtClean="0">
                <a:solidFill>
                  <a:schemeClr val="tx2"/>
                </a:solidFill>
              </a:rPr>
              <a:t>//</a:t>
            </a:r>
            <a:r>
              <a:rPr lang="en-US" b="1" dirty="0" err="1" smtClean="0">
                <a:solidFill>
                  <a:schemeClr val="tx2"/>
                </a:solidFill>
              </a:rPr>
              <a:t>fgs</a:t>
            </a:r>
            <a:r>
              <a:rPr lang="en-US" b="1" dirty="0" smtClean="0">
                <a:solidFill>
                  <a:schemeClr val="tx2"/>
                </a:solidFill>
                <a:cs typeface="Latha" pitchFamily="2"/>
              </a:rPr>
              <a:t>/</a:t>
            </a:r>
            <a:r>
              <a:rPr lang="en-US" b="1" dirty="0" err="1" smtClean="0">
                <a:solidFill>
                  <a:schemeClr val="tx2"/>
                </a:solidFill>
                <a:cs typeface="Latha" pitchFamily="2"/>
              </a:rPr>
              <a:t>rel</a:t>
            </a:r>
            <a:r>
              <a:rPr lang="en-US" b="1" dirty="0" smtClean="0">
                <a:solidFill>
                  <a:schemeClr val="tx2"/>
                </a:solidFill>
                <a:cs typeface="Latha" pitchFamily="2"/>
              </a:rPr>
              <a:t>/8.0.03-P</a:t>
            </a:r>
            <a:r>
              <a:rPr lang="en-US" dirty="0" smtClean="0">
                <a:cs typeface="Latha" pitchFamily="2"/>
              </a:rPr>
              <a:t>/</a:t>
            </a:r>
            <a:r>
              <a:rPr lang="en-US" dirty="0" err="1" smtClean="0">
                <a:cs typeface="Latha" pitchFamily="2"/>
              </a:rPr>
              <a:t>src</a:t>
            </a:r>
            <a:r>
              <a:rPr lang="en-US" dirty="0" smtClean="0">
                <a:cs typeface="Latha" pitchFamily="2"/>
              </a:rPr>
              <a:t>/master.c#1</a:t>
            </a:r>
          </a:p>
          <a:p>
            <a:r>
              <a:rPr lang="en-US" b="1" dirty="0" smtClean="0">
                <a:solidFill>
                  <a:schemeClr val="tx2"/>
                </a:solidFill>
                <a:cs typeface="Latha" pitchFamily="2"/>
              </a:rPr>
              <a:t>//</a:t>
            </a:r>
            <a:r>
              <a:rPr lang="en-US" b="1" dirty="0" err="1" smtClean="0">
                <a:solidFill>
                  <a:schemeClr val="tx2"/>
                </a:solidFill>
                <a:cs typeface="Latha" pitchFamily="2"/>
              </a:rPr>
              <a:t>fgs</a:t>
            </a:r>
            <a:r>
              <a:rPr lang="en-US" b="1" dirty="0" smtClean="0">
                <a:solidFill>
                  <a:schemeClr val="tx2"/>
                </a:solidFill>
                <a:cs typeface="Latha" pitchFamily="2"/>
              </a:rPr>
              <a:t>/</a:t>
            </a:r>
            <a:r>
              <a:rPr lang="en-US" b="1" dirty="0" err="1" smtClean="0">
                <a:solidFill>
                  <a:schemeClr val="tx2"/>
                </a:solidFill>
              </a:rPr>
              <a:t>rel</a:t>
            </a:r>
            <a:r>
              <a:rPr lang="en-US" b="1" dirty="0" smtClean="0">
                <a:solidFill>
                  <a:schemeClr val="tx2"/>
                </a:solidFill>
              </a:rPr>
              <a:t>/8.0-03-P</a:t>
            </a:r>
            <a:r>
              <a:rPr lang="en-US" dirty="0" smtClean="0"/>
              <a:t>/</a:t>
            </a:r>
            <a:r>
              <a:rPr lang="en-US" dirty="0" err="1" smtClean="0"/>
              <a:t>src</a:t>
            </a:r>
            <a:r>
              <a:rPr lang="en-US" dirty="0" smtClean="0"/>
              <a:t>/hi.c#2</a:t>
            </a:r>
          </a:p>
          <a:p>
            <a:endParaRPr lang="en-US" dirty="0"/>
          </a:p>
        </p:txBody>
      </p:sp>
      <p:sp>
        <p:nvSpPr>
          <p:cNvPr id="169" name="Cloud Callout 168"/>
          <p:cNvSpPr/>
          <p:nvPr/>
        </p:nvSpPr>
        <p:spPr>
          <a:xfrm>
            <a:off x="3581400" y="4191000"/>
            <a:ext cx="5105400" cy="838200"/>
          </a:xfrm>
          <a:prstGeom prst="cloudCallout">
            <a:avLst>
              <a:gd name="adj1" fmla="val 15624"/>
              <a:gd name="adj2" fmla="val -134969"/>
            </a:avLst>
          </a:prstGeom>
        </p:spPr>
        <p:style>
          <a:lnRef idx="2">
            <a:schemeClr val="dk1"/>
          </a:lnRef>
          <a:fillRef idx="1">
            <a:schemeClr val="lt1"/>
          </a:fillRef>
          <a:effectRef idx="0">
            <a:schemeClr val="dk1"/>
          </a:effectRef>
          <a:fontRef idx="minor">
            <a:schemeClr val="dk1"/>
          </a:fontRef>
        </p:style>
        <p:txBody>
          <a:bodyPr rtlCol="0" anchor="t"/>
          <a:lstStyle/>
          <a:p>
            <a:r>
              <a:rPr lang="en-US" b="1" dirty="0" smtClean="0">
                <a:solidFill>
                  <a:schemeClr val="tx2"/>
                </a:solidFill>
              </a:rPr>
              <a:t>//</a:t>
            </a:r>
            <a:r>
              <a:rPr lang="en-US" b="1" dirty="0" err="1" smtClean="0">
                <a:solidFill>
                  <a:schemeClr val="tx2"/>
                </a:solidFill>
              </a:rPr>
              <a:t>fgs</a:t>
            </a:r>
            <a:r>
              <a:rPr lang="en-US" b="1" dirty="0" smtClean="0">
                <a:solidFill>
                  <a:schemeClr val="tx2"/>
                </a:solidFill>
                <a:cs typeface="Latha" pitchFamily="2"/>
              </a:rPr>
              <a:t>/</a:t>
            </a:r>
            <a:r>
              <a:rPr lang="en-US" b="1" dirty="0" err="1" smtClean="0">
                <a:solidFill>
                  <a:schemeClr val="tx2"/>
                </a:solidFill>
                <a:cs typeface="Latha" pitchFamily="2"/>
              </a:rPr>
              <a:t>rel</a:t>
            </a:r>
            <a:r>
              <a:rPr lang="en-US" b="1" dirty="0" smtClean="0">
                <a:solidFill>
                  <a:schemeClr val="tx2"/>
                </a:solidFill>
                <a:cs typeface="Latha" pitchFamily="2"/>
              </a:rPr>
              <a:t>/8.0-R</a:t>
            </a:r>
            <a:r>
              <a:rPr lang="en-US" dirty="0" smtClean="0">
                <a:cs typeface="Latha" pitchFamily="2"/>
              </a:rPr>
              <a:t>/</a:t>
            </a:r>
            <a:r>
              <a:rPr lang="en-US" dirty="0" err="1" smtClean="0">
                <a:cs typeface="Latha" pitchFamily="2"/>
              </a:rPr>
              <a:t>src</a:t>
            </a:r>
            <a:r>
              <a:rPr lang="en-US" dirty="0" smtClean="0">
                <a:cs typeface="Latha" pitchFamily="2"/>
              </a:rPr>
              <a:t>/master.c#3</a:t>
            </a:r>
          </a:p>
          <a:p>
            <a:r>
              <a:rPr lang="en-US" b="1" dirty="0" smtClean="0">
                <a:solidFill>
                  <a:schemeClr val="tx2"/>
                </a:solidFill>
                <a:cs typeface="Latha" pitchFamily="2"/>
              </a:rPr>
              <a:t>//</a:t>
            </a:r>
            <a:r>
              <a:rPr lang="en-US" b="1" dirty="0" err="1" smtClean="0">
                <a:solidFill>
                  <a:schemeClr val="tx2"/>
                </a:solidFill>
                <a:cs typeface="Latha" pitchFamily="2"/>
              </a:rPr>
              <a:t>fgs</a:t>
            </a:r>
            <a:r>
              <a:rPr lang="en-US" b="1" dirty="0" smtClean="0">
                <a:solidFill>
                  <a:schemeClr val="tx2"/>
                </a:solidFill>
                <a:cs typeface="Latha" pitchFamily="2"/>
              </a:rPr>
              <a:t>/</a:t>
            </a:r>
            <a:r>
              <a:rPr lang="en-US" b="1" dirty="0" err="1" smtClean="0">
                <a:solidFill>
                  <a:schemeClr val="tx2"/>
                </a:solidFill>
              </a:rPr>
              <a:t>rel</a:t>
            </a:r>
            <a:r>
              <a:rPr lang="en-US" b="1" dirty="0" smtClean="0">
                <a:solidFill>
                  <a:schemeClr val="tx2"/>
                </a:solidFill>
              </a:rPr>
              <a:t>/8.0-R</a:t>
            </a:r>
            <a:r>
              <a:rPr lang="en-US" dirty="0" smtClean="0"/>
              <a:t>/</a:t>
            </a:r>
            <a:r>
              <a:rPr lang="en-US" dirty="0" err="1" smtClean="0"/>
              <a:t>src</a:t>
            </a:r>
            <a:r>
              <a:rPr lang="en-US" dirty="0" smtClean="0"/>
              <a:t>/hi.c#2</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par>
                                <p:cTn id="11" presetID="9" presetClass="entr" presetSubtype="0" fill="hold" grpId="0" nodeType="withEffect">
                                  <p:stCondLst>
                                    <p:cond delay="0"/>
                                  </p:stCondLst>
                                  <p:childTnLst>
                                    <p:set>
                                      <p:cBhvr>
                                        <p:cTn id="12" dur="1" fill="hold">
                                          <p:stCondLst>
                                            <p:cond delay="0"/>
                                          </p:stCondLst>
                                        </p:cTn>
                                        <p:tgtEl>
                                          <p:spTgt spid="97"/>
                                        </p:tgtEl>
                                        <p:attrNameLst>
                                          <p:attrName>style.visibility</p:attrName>
                                        </p:attrNameLst>
                                      </p:cBhvr>
                                      <p:to>
                                        <p:strVal val="visible"/>
                                      </p:to>
                                    </p:set>
                                    <p:animEffect transition="in" filter="dissolve">
                                      <p:cBhvr>
                                        <p:cTn id="13" dur="500"/>
                                        <p:tgtEl>
                                          <p:spTgt spid="97"/>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96"/>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99"/>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100"/>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58"/>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75"/>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40"/>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9"/>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06"/>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102"/>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104"/>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76"/>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53"/>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54"/>
                                        </p:tgtEl>
                                        <p:attrNameLst>
                                          <p:attrName>style.visibility</p:attrName>
                                        </p:attrNameLst>
                                      </p:cBhvr>
                                      <p:to>
                                        <p:strVal val="visible"/>
                                      </p:to>
                                    </p:set>
                                  </p:childTnLst>
                                </p:cTn>
                              </p:par>
                              <p:par>
                                <p:cTn id="54" presetID="1" presetClass="entr" presetSubtype="0" fill="hold" nodeType="withEffect">
                                  <p:stCondLst>
                                    <p:cond delay="0"/>
                                  </p:stCondLst>
                                  <p:childTnLst>
                                    <p:set>
                                      <p:cBhvr>
                                        <p:cTn id="55" dur="1" fill="hold">
                                          <p:stCondLst>
                                            <p:cond delay="0"/>
                                          </p:stCondLst>
                                        </p:cTn>
                                        <p:tgtEl>
                                          <p:spTgt spid="57"/>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62"/>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148"/>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nodeType="clickEffect">
                                  <p:stCondLst>
                                    <p:cond delay="0"/>
                                  </p:stCondLst>
                                  <p:childTnLst>
                                    <p:set>
                                      <p:cBhvr>
                                        <p:cTn id="65" dur="1" fill="hold">
                                          <p:stCondLst>
                                            <p:cond delay="0"/>
                                          </p:stCondLst>
                                        </p:cTn>
                                        <p:tgtEl>
                                          <p:spTgt spid="63"/>
                                        </p:tgtEl>
                                        <p:attrNameLst>
                                          <p:attrName>style.visibility</p:attrName>
                                        </p:attrNameLst>
                                      </p:cBhvr>
                                      <p:to>
                                        <p:strVal val="visible"/>
                                      </p:to>
                                    </p:set>
                                  </p:childTnLst>
                                </p:cTn>
                              </p:par>
                              <p:par>
                                <p:cTn id="66" presetID="1" presetClass="entr" presetSubtype="0" fill="hold" grpId="0" nodeType="withEffect">
                                  <p:stCondLst>
                                    <p:cond delay="0"/>
                                  </p:stCondLst>
                                  <p:childTnLst>
                                    <p:set>
                                      <p:cBhvr>
                                        <p:cTn id="67" dur="1" fill="hold">
                                          <p:stCondLst>
                                            <p:cond delay="0"/>
                                          </p:stCondLst>
                                        </p:cTn>
                                        <p:tgtEl>
                                          <p:spTgt spid="64"/>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nodeType="clickEffect">
                                  <p:stCondLst>
                                    <p:cond delay="0"/>
                                  </p:stCondLst>
                                  <p:childTnLst>
                                    <p:set>
                                      <p:cBhvr>
                                        <p:cTn id="71" dur="1" fill="hold">
                                          <p:stCondLst>
                                            <p:cond delay="0"/>
                                          </p:stCondLst>
                                        </p:cTn>
                                        <p:tgtEl>
                                          <p:spTgt spid="80"/>
                                        </p:tgtEl>
                                        <p:attrNameLst>
                                          <p:attrName>style.visibility</p:attrName>
                                        </p:attrNameLst>
                                      </p:cBhvr>
                                      <p:to>
                                        <p:strVal val="visible"/>
                                      </p:to>
                                    </p:set>
                                  </p:childTnLst>
                                </p:cTn>
                              </p:par>
                              <p:par>
                                <p:cTn id="72" presetID="1" presetClass="entr" presetSubtype="0" fill="hold" grpId="0" nodeType="withEffect">
                                  <p:stCondLst>
                                    <p:cond delay="0"/>
                                  </p:stCondLst>
                                  <p:childTnLst>
                                    <p:set>
                                      <p:cBhvr>
                                        <p:cTn id="73" dur="1" fill="hold">
                                          <p:stCondLst>
                                            <p:cond delay="0"/>
                                          </p:stCondLst>
                                        </p:cTn>
                                        <p:tgtEl>
                                          <p:spTgt spid="81"/>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68"/>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nodeType="clickEffect">
                                  <p:stCondLst>
                                    <p:cond delay="0"/>
                                  </p:stCondLst>
                                  <p:childTnLst>
                                    <p:set>
                                      <p:cBhvr>
                                        <p:cTn id="81" dur="1" fill="hold">
                                          <p:stCondLst>
                                            <p:cond delay="0"/>
                                          </p:stCondLst>
                                        </p:cTn>
                                        <p:tgtEl>
                                          <p:spTgt spid="69"/>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70"/>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1" presetClass="entr" presetSubtype="0" fill="hold" nodeType="clickEffect">
                                  <p:stCondLst>
                                    <p:cond delay="0"/>
                                  </p:stCondLst>
                                  <p:childTnLst>
                                    <p:set>
                                      <p:cBhvr>
                                        <p:cTn id="87" dur="1" fill="hold">
                                          <p:stCondLst>
                                            <p:cond delay="0"/>
                                          </p:stCondLst>
                                        </p:cTn>
                                        <p:tgtEl>
                                          <p:spTgt spid="123"/>
                                        </p:tgtEl>
                                        <p:attrNameLst>
                                          <p:attrName>style.visibility</p:attrName>
                                        </p:attrNameLst>
                                      </p:cBhvr>
                                      <p:to>
                                        <p:strVal val="visible"/>
                                      </p:to>
                                    </p:set>
                                  </p:childTnLst>
                                </p:cTn>
                              </p:par>
                              <p:par>
                                <p:cTn id="88" presetID="1" presetClass="entr" presetSubtype="0" fill="hold" grpId="0" nodeType="withEffect">
                                  <p:stCondLst>
                                    <p:cond delay="0"/>
                                  </p:stCondLst>
                                  <p:childTnLst>
                                    <p:set>
                                      <p:cBhvr>
                                        <p:cTn id="89" dur="1" fill="hold">
                                          <p:stCondLst>
                                            <p:cond delay="0"/>
                                          </p:stCondLst>
                                        </p:cTn>
                                        <p:tgtEl>
                                          <p:spTgt spid="124"/>
                                        </p:tgtEl>
                                        <p:attrNameLst>
                                          <p:attrName>style.visibility</p:attrName>
                                        </p:attrNameLst>
                                      </p:cBhvr>
                                      <p:to>
                                        <p:strVal val="visible"/>
                                      </p:to>
                                    </p:set>
                                  </p:childTnLst>
                                </p:cTn>
                              </p:par>
                            </p:childTnLst>
                          </p:cTn>
                        </p:par>
                      </p:childTnLst>
                    </p:cTn>
                  </p:par>
                  <p:par>
                    <p:cTn id="90" fill="hold">
                      <p:stCondLst>
                        <p:cond delay="indefinite"/>
                      </p:stCondLst>
                      <p:childTnLst>
                        <p:par>
                          <p:cTn id="91" fill="hold">
                            <p:stCondLst>
                              <p:cond delay="0"/>
                            </p:stCondLst>
                            <p:childTnLst>
                              <p:par>
                                <p:cTn id="92" presetID="1" presetClass="entr" presetSubtype="0" fill="hold" nodeType="clickEffect">
                                  <p:stCondLst>
                                    <p:cond delay="0"/>
                                  </p:stCondLst>
                                  <p:childTnLst>
                                    <p:set>
                                      <p:cBhvr>
                                        <p:cTn id="93" dur="1" fill="hold">
                                          <p:stCondLst>
                                            <p:cond delay="0"/>
                                          </p:stCondLst>
                                        </p:cTn>
                                        <p:tgtEl>
                                          <p:spTgt spid="73"/>
                                        </p:tgtEl>
                                        <p:attrNameLst>
                                          <p:attrName>style.visibility</p:attrName>
                                        </p:attrNameLst>
                                      </p:cBhvr>
                                      <p:to>
                                        <p:strVal val="visible"/>
                                      </p:to>
                                    </p:set>
                                  </p:childTnLst>
                                </p:cTn>
                              </p:par>
                              <p:par>
                                <p:cTn id="94" presetID="1" presetClass="entr" presetSubtype="0" fill="hold" grpId="0" nodeType="withEffect">
                                  <p:stCondLst>
                                    <p:cond delay="0"/>
                                  </p:stCondLst>
                                  <p:childTnLst>
                                    <p:set>
                                      <p:cBhvr>
                                        <p:cTn id="95" dur="1" fill="hold">
                                          <p:stCondLst>
                                            <p:cond delay="0"/>
                                          </p:stCondLst>
                                        </p:cTn>
                                        <p:tgtEl>
                                          <p:spTgt spid="76"/>
                                        </p:tgtEl>
                                        <p:attrNameLst>
                                          <p:attrName>style.visibility</p:attrName>
                                        </p:attrNameLst>
                                      </p:cBhvr>
                                      <p:to>
                                        <p:strVal val="visible"/>
                                      </p:to>
                                    </p:set>
                                  </p:childTnLst>
                                </p:cTn>
                              </p:par>
                              <p:par>
                                <p:cTn id="96" presetID="1" presetClass="entr" presetSubtype="0" fill="hold" nodeType="withEffect">
                                  <p:stCondLst>
                                    <p:cond delay="0"/>
                                  </p:stCondLst>
                                  <p:childTnLst>
                                    <p:set>
                                      <p:cBhvr>
                                        <p:cTn id="97" dur="1" fill="hold">
                                          <p:stCondLst>
                                            <p:cond delay="0"/>
                                          </p:stCondLst>
                                        </p:cTn>
                                        <p:tgtEl>
                                          <p:spTgt spid="88"/>
                                        </p:tgtEl>
                                        <p:attrNameLst>
                                          <p:attrName>style.visibility</p:attrName>
                                        </p:attrNameLst>
                                      </p:cBhvr>
                                      <p:to>
                                        <p:strVal val="visible"/>
                                      </p:to>
                                    </p:set>
                                  </p:childTnLst>
                                </p:cTn>
                              </p:par>
                              <p:par>
                                <p:cTn id="98" presetID="1" presetClass="entr" presetSubtype="0" fill="hold" grpId="0" nodeType="withEffect">
                                  <p:stCondLst>
                                    <p:cond delay="0"/>
                                  </p:stCondLst>
                                  <p:childTnLst>
                                    <p:set>
                                      <p:cBhvr>
                                        <p:cTn id="99" dur="1" fill="hold">
                                          <p:stCondLst>
                                            <p:cond delay="0"/>
                                          </p:stCondLst>
                                        </p:cTn>
                                        <p:tgtEl>
                                          <p:spTgt spid="89"/>
                                        </p:tgtEl>
                                        <p:attrNameLst>
                                          <p:attrName>style.visibility</p:attrName>
                                        </p:attrNameLst>
                                      </p:cBhvr>
                                      <p:to>
                                        <p:strVal val="visible"/>
                                      </p:to>
                                    </p:set>
                                  </p:childTnLst>
                                </p:cTn>
                              </p:par>
                            </p:childTnLst>
                          </p:cTn>
                        </p:par>
                      </p:childTnLst>
                    </p:cTn>
                  </p:par>
                  <p:par>
                    <p:cTn id="100" fill="hold">
                      <p:stCondLst>
                        <p:cond delay="indefinite"/>
                      </p:stCondLst>
                      <p:childTnLst>
                        <p:par>
                          <p:cTn id="101" fill="hold">
                            <p:stCondLst>
                              <p:cond delay="0"/>
                            </p:stCondLst>
                            <p:childTnLst>
                              <p:par>
                                <p:cTn id="102" presetID="1" presetClass="entr" presetSubtype="0" fill="hold" grpId="0" nodeType="clickEffect">
                                  <p:stCondLst>
                                    <p:cond delay="0"/>
                                  </p:stCondLst>
                                  <p:childTnLst>
                                    <p:set>
                                      <p:cBhvr>
                                        <p:cTn id="103" dur="1" fill="hold">
                                          <p:stCondLst>
                                            <p:cond delay="0"/>
                                          </p:stCondLst>
                                        </p:cTn>
                                        <p:tgtEl>
                                          <p:spTgt spid="131"/>
                                        </p:tgtEl>
                                        <p:attrNameLst>
                                          <p:attrName>style.visibility</p:attrName>
                                        </p:attrNameLst>
                                      </p:cBhvr>
                                      <p:to>
                                        <p:strVal val="visible"/>
                                      </p:to>
                                    </p:set>
                                  </p:childTnLst>
                                </p:cTn>
                              </p:par>
                              <p:par>
                                <p:cTn id="104" presetID="1" presetClass="entr" presetSubtype="0" fill="hold" grpId="0" nodeType="withEffect">
                                  <p:stCondLst>
                                    <p:cond delay="0"/>
                                  </p:stCondLst>
                                  <p:childTnLst>
                                    <p:set>
                                      <p:cBhvr>
                                        <p:cTn id="105" dur="1" fill="hold">
                                          <p:stCondLst>
                                            <p:cond delay="0"/>
                                          </p:stCondLst>
                                        </p:cTn>
                                        <p:tgtEl>
                                          <p:spTgt spid="165"/>
                                        </p:tgtEl>
                                        <p:attrNameLst>
                                          <p:attrName>style.visibility</p:attrName>
                                        </p:attrNameLst>
                                      </p:cBhvr>
                                      <p:to>
                                        <p:strVal val="visible"/>
                                      </p:to>
                                    </p:set>
                                  </p:childTnLst>
                                </p:cTn>
                              </p:par>
                            </p:childTnLst>
                          </p:cTn>
                        </p:par>
                      </p:childTnLst>
                    </p:cTn>
                  </p:par>
                  <p:par>
                    <p:cTn id="106" fill="hold">
                      <p:stCondLst>
                        <p:cond delay="indefinite"/>
                      </p:stCondLst>
                      <p:childTnLst>
                        <p:par>
                          <p:cTn id="107" fill="hold">
                            <p:stCondLst>
                              <p:cond delay="0"/>
                            </p:stCondLst>
                            <p:childTnLst>
                              <p:par>
                                <p:cTn id="108" presetID="1" presetClass="entr" presetSubtype="0" fill="hold" nodeType="clickEffect">
                                  <p:stCondLst>
                                    <p:cond delay="0"/>
                                  </p:stCondLst>
                                  <p:childTnLst>
                                    <p:set>
                                      <p:cBhvr>
                                        <p:cTn id="109" dur="1" fill="hold">
                                          <p:stCondLst>
                                            <p:cond delay="0"/>
                                          </p:stCondLst>
                                        </p:cTn>
                                        <p:tgtEl>
                                          <p:spTgt spid="134"/>
                                        </p:tgtEl>
                                        <p:attrNameLst>
                                          <p:attrName>style.visibility</p:attrName>
                                        </p:attrNameLst>
                                      </p:cBhvr>
                                      <p:to>
                                        <p:strVal val="visible"/>
                                      </p:to>
                                    </p:set>
                                  </p:childTnLst>
                                </p:cTn>
                              </p:par>
                              <p:par>
                                <p:cTn id="110" presetID="1" presetClass="entr" presetSubtype="0" fill="hold" grpId="0" nodeType="withEffect">
                                  <p:stCondLst>
                                    <p:cond delay="0"/>
                                  </p:stCondLst>
                                  <p:childTnLst>
                                    <p:set>
                                      <p:cBhvr>
                                        <p:cTn id="111" dur="1" fill="hold">
                                          <p:stCondLst>
                                            <p:cond delay="0"/>
                                          </p:stCondLst>
                                        </p:cTn>
                                        <p:tgtEl>
                                          <p:spTgt spid="90"/>
                                        </p:tgtEl>
                                        <p:attrNameLst>
                                          <p:attrName>style.visibility</p:attrName>
                                        </p:attrNameLst>
                                      </p:cBhvr>
                                      <p:to>
                                        <p:strVal val="visible"/>
                                      </p:to>
                                    </p:set>
                                  </p:childTnLst>
                                </p:cTn>
                              </p:par>
                            </p:childTnLst>
                          </p:cTn>
                        </p:par>
                      </p:childTnLst>
                    </p:cTn>
                  </p:par>
                  <p:par>
                    <p:cTn id="112" fill="hold">
                      <p:stCondLst>
                        <p:cond delay="indefinite"/>
                      </p:stCondLst>
                      <p:childTnLst>
                        <p:par>
                          <p:cTn id="113" fill="hold">
                            <p:stCondLst>
                              <p:cond delay="0"/>
                            </p:stCondLst>
                            <p:childTnLst>
                              <p:par>
                                <p:cTn id="114" presetID="1" presetClass="entr" presetSubtype="0" fill="hold" grpId="0" nodeType="clickEffect">
                                  <p:stCondLst>
                                    <p:cond delay="0"/>
                                  </p:stCondLst>
                                  <p:childTnLst>
                                    <p:set>
                                      <p:cBhvr>
                                        <p:cTn id="115" dur="1" fill="hold">
                                          <p:stCondLst>
                                            <p:cond delay="0"/>
                                          </p:stCondLst>
                                        </p:cTn>
                                        <p:tgtEl>
                                          <p:spTgt spid="91"/>
                                        </p:tgtEl>
                                        <p:attrNameLst>
                                          <p:attrName>style.visibility</p:attrName>
                                        </p:attrNameLst>
                                      </p:cBhvr>
                                      <p:to>
                                        <p:strVal val="visible"/>
                                      </p:to>
                                    </p:set>
                                  </p:childTnLst>
                                </p:cTn>
                              </p:par>
                              <p:par>
                                <p:cTn id="116" presetID="1" presetClass="entr" presetSubtype="0" fill="hold" grpId="0" nodeType="withEffect">
                                  <p:stCondLst>
                                    <p:cond delay="0"/>
                                  </p:stCondLst>
                                  <p:childTnLst>
                                    <p:set>
                                      <p:cBhvr>
                                        <p:cTn id="117" dur="1" fill="hold">
                                          <p:stCondLst>
                                            <p:cond delay="0"/>
                                          </p:stCondLst>
                                        </p:cTn>
                                        <p:tgtEl>
                                          <p:spTgt spid="112"/>
                                        </p:tgtEl>
                                        <p:attrNameLst>
                                          <p:attrName>style.visibility</p:attrName>
                                        </p:attrNameLst>
                                      </p:cBhvr>
                                      <p:to>
                                        <p:strVal val="visible"/>
                                      </p:to>
                                    </p:set>
                                  </p:childTnLst>
                                </p:cTn>
                              </p:par>
                            </p:childTnLst>
                          </p:cTn>
                        </p:par>
                      </p:childTnLst>
                    </p:cTn>
                  </p:par>
                  <p:par>
                    <p:cTn id="118" fill="hold">
                      <p:stCondLst>
                        <p:cond delay="indefinite"/>
                      </p:stCondLst>
                      <p:childTnLst>
                        <p:par>
                          <p:cTn id="119" fill="hold">
                            <p:stCondLst>
                              <p:cond delay="0"/>
                            </p:stCondLst>
                            <p:childTnLst>
                              <p:par>
                                <p:cTn id="120" presetID="1" presetClass="entr" presetSubtype="0" fill="hold" nodeType="clickEffect">
                                  <p:stCondLst>
                                    <p:cond delay="0"/>
                                  </p:stCondLst>
                                  <p:childTnLst>
                                    <p:set>
                                      <p:cBhvr>
                                        <p:cTn id="121" dur="1" fill="hold">
                                          <p:stCondLst>
                                            <p:cond delay="0"/>
                                          </p:stCondLst>
                                        </p:cTn>
                                        <p:tgtEl>
                                          <p:spTgt spid="93"/>
                                        </p:tgtEl>
                                        <p:attrNameLst>
                                          <p:attrName>style.visibility</p:attrName>
                                        </p:attrNameLst>
                                      </p:cBhvr>
                                      <p:to>
                                        <p:strVal val="visible"/>
                                      </p:to>
                                    </p:set>
                                  </p:childTnLst>
                                </p:cTn>
                              </p:par>
                              <p:par>
                                <p:cTn id="122" presetID="1" presetClass="entr" presetSubtype="0" fill="hold" grpId="0" nodeType="withEffect">
                                  <p:stCondLst>
                                    <p:cond delay="0"/>
                                  </p:stCondLst>
                                  <p:childTnLst>
                                    <p:set>
                                      <p:cBhvr>
                                        <p:cTn id="123" dur="1" fill="hold">
                                          <p:stCondLst>
                                            <p:cond delay="0"/>
                                          </p:stCondLst>
                                        </p:cTn>
                                        <p:tgtEl>
                                          <p:spTgt spid="94"/>
                                        </p:tgtEl>
                                        <p:attrNameLst>
                                          <p:attrName>style.visibility</p:attrName>
                                        </p:attrNameLst>
                                      </p:cBhvr>
                                      <p:to>
                                        <p:strVal val="visible"/>
                                      </p:to>
                                    </p:set>
                                  </p:childTnLst>
                                </p:cTn>
                              </p:par>
                            </p:childTnLst>
                          </p:cTn>
                        </p:par>
                      </p:childTnLst>
                    </p:cTn>
                  </p:par>
                  <p:par>
                    <p:cTn id="124" fill="hold">
                      <p:stCondLst>
                        <p:cond delay="indefinite"/>
                      </p:stCondLst>
                      <p:childTnLst>
                        <p:par>
                          <p:cTn id="125" fill="hold">
                            <p:stCondLst>
                              <p:cond delay="0"/>
                            </p:stCondLst>
                            <p:childTnLst>
                              <p:par>
                                <p:cTn id="126" presetID="1" presetClass="entr" presetSubtype="0" fill="hold" nodeType="clickEffect">
                                  <p:stCondLst>
                                    <p:cond delay="0"/>
                                  </p:stCondLst>
                                  <p:childTnLst>
                                    <p:set>
                                      <p:cBhvr>
                                        <p:cTn id="127" dur="1" fill="hold">
                                          <p:stCondLst>
                                            <p:cond delay="0"/>
                                          </p:stCondLst>
                                        </p:cTn>
                                        <p:tgtEl>
                                          <p:spTgt spid="125"/>
                                        </p:tgtEl>
                                        <p:attrNameLst>
                                          <p:attrName>style.visibility</p:attrName>
                                        </p:attrNameLst>
                                      </p:cBhvr>
                                      <p:to>
                                        <p:strVal val="visible"/>
                                      </p:to>
                                    </p:set>
                                  </p:childTnLst>
                                </p:cTn>
                              </p:par>
                              <p:par>
                                <p:cTn id="128" presetID="1" presetClass="entr" presetSubtype="0" fill="hold" grpId="0" nodeType="withEffect">
                                  <p:stCondLst>
                                    <p:cond delay="0"/>
                                  </p:stCondLst>
                                  <p:childTnLst>
                                    <p:set>
                                      <p:cBhvr>
                                        <p:cTn id="129" dur="1" fill="hold">
                                          <p:stCondLst>
                                            <p:cond delay="0"/>
                                          </p:stCondLst>
                                        </p:cTn>
                                        <p:tgtEl>
                                          <p:spTgt spid="126"/>
                                        </p:tgtEl>
                                        <p:attrNameLst>
                                          <p:attrName>style.visibility</p:attrName>
                                        </p:attrNameLst>
                                      </p:cBhvr>
                                      <p:to>
                                        <p:strVal val="visible"/>
                                      </p:to>
                                    </p:set>
                                  </p:childTnLst>
                                </p:cTn>
                              </p:par>
                            </p:childTnLst>
                          </p:cTn>
                        </p:par>
                      </p:childTnLst>
                    </p:cTn>
                  </p:par>
                  <p:par>
                    <p:cTn id="130" fill="hold">
                      <p:stCondLst>
                        <p:cond delay="indefinite"/>
                      </p:stCondLst>
                      <p:childTnLst>
                        <p:par>
                          <p:cTn id="131" fill="hold">
                            <p:stCondLst>
                              <p:cond delay="0"/>
                            </p:stCondLst>
                            <p:childTnLst>
                              <p:par>
                                <p:cTn id="132" presetID="1" presetClass="entr" presetSubtype="0" fill="hold" grpId="0" nodeType="clickEffect">
                                  <p:stCondLst>
                                    <p:cond delay="0"/>
                                  </p:stCondLst>
                                  <p:childTnLst>
                                    <p:set>
                                      <p:cBhvr>
                                        <p:cTn id="133" dur="1" fill="hold">
                                          <p:stCondLst>
                                            <p:cond delay="0"/>
                                          </p:stCondLst>
                                        </p:cTn>
                                        <p:tgtEl>
                                          <p:spTgt spid="113"/>
                                        </p:tgtEl>
                                        <p:attrNameLst>
                                          <p:attrName>style.visibility</p:attrName>
                                        </p:attrNameLst>
                                      </p:cBhvr>
                                      <p:to>
                                        <p:strVal val="visible"/>
                                      </p:to>
                                    </p:set>
                                  </p:childTnLst>
                                </p:cTn>
                              </p:par>
                            </p:childTnLst>
                          </p:cTn>
                        </p:par>
                      </p:childTnLst>
                    </p:cTn>
                  </p:par>
                  <p:par>
                    <p:cTn id="134" fill="hold">
                      <p:stCondLst>
                        <p:cond delay="indefinite"/>
                      </p:stCondLst>
                      <p:childTnLst>
                        <p:par>
                          <p:cTn id="135" fill="hold">
                            <p:stCondLst>
                              <p:cond delay="0"/>
                            </p:stCondLst>
                            <p:childTnLst>
                              <p:par>
                                <p:cTn id="136" presetID="1" presetClass="entr" presetSubtype="0" fill="hold" nodeType="clickEffect">
                                  <p:stCondLst>
                                    <p:cond delay="0"/>
                                  </p:stCondLst>
                                  <p:childTnLst>
                                    <p:set>
                                      <p:cBhvr>
                                        <p:cTn id="137" dur="1" fill="hold">
                                          <p:stCondLst>
                                            <p:cond delay="0"/>
                                          </p:stCondLst>
                                        </p:cTn>
                                        <p:tgtEl>
                                          <p:spTgt spid="115"/>
                                        </p:tgtEl>
                                        <p:attrNameLst>
                                          <p:attrName>style.visibility</p:attrName>
                                        </p:attrNameLst>
                                      </p:cBhvr>
                                      <p:to>
                                        <p:strVal val="visible"/>
                                      </p:to>
                                    </p:set>
                                  </p:childTnLst>
                                </p:cTn>
                              </p:par>
                              <p:par>
                                <p:cTn id="138" presetID="1" presetClass="entr" presetSubtype="0" fill="hold" grpId="0" nodeType="withEffect">
                                  <p:stCondLst>
                                    <p:cond delay="0"/>
                                  </p:stCondLst>
                                  <p:childTnLst>
                                    <p:set>
                                      <p:cBhvr>
                                        <p:cTn id="139" dur="1" fill="hold">
                                          <p:stCondLst>
                                            <p:cond delay="0"/>
                                          </p:stCondLst>
                                        </p:cTn>
                                        <p:tgtEl>
                                          <p:spTgt spid="116"/>
                                        </p:tgtEl>
                                        <p:attrNameLst>
                                          <p:attrName>style.visibility</p:attrName>
                                        </p:attrNameLst>
                                      </p:cBhvr>
                                      <p:to>
                                        <p:strVal val="visible"/>
                                      </p:to>
                                    </p:set>
                                  </p:childTnLst>
                                </p:cTn>
                              </p:par>
                              <p:par>
                                <p:cTn id="140" presetID="1" presetClass="entr" presetSubtype="0" fill="hold" nodeType="withEffect">
                                  <p:stCondLst>
                                    <p:cond delay="0"/>
                                  </p:stCondLst>
                                  <p:childTnLst>
                                    <p:set>
                                      <p:cBhvr>
                                        <p:cTn id="141" dur="1" fill="hold">
                                          <p:stCondLst>
                                            <p:cond delay="0"/>
                                          </p:stCondLst>
                                        </p:cTn>
                                        <p:tgtEl>
                                          <p:spTgt spid="110"/>
                                        </p:tgtEl>
                                        <p:attrNameLst>
                                          <p:attrName>style.visibility</p:attrName>
                                        </p:attrNameLst>
                                      </p:cBhvr>
                                      <p:to>
                                        <p:strVal val="visible"/>
                                      </p:to>
                                    </p:set>
                                  </p:childTnLst>
                                </p:cTn>
                              </p:par>
                              <p:par>
                                <p:cTn id="142" presetID="1" presetClass="entr" presetSubtype="0" fill="hold" grpId="0" nodeType="withEffect">
                                  <p:stCondLst>
                                    <p:cond delay="0"/>
                                  </p:stCondLst>
                                  <p:childTnLst>
                                    <p:set>
                                      <p:cBhvr>
                                        <p:cTn id="143" dur="1" fill="hold">
                                          <p:stCondLst>
                                            <p:cond delay="0"/>
                                          </p:stCondLst>
                                        </p:cTn>
                                        <p:tgtEl>
                                          <p:spTgt spid="121"/>
                                        </p:tgtEl>
                                        <p:attrNameLst>
                                          <p:attrName>style.visibility</p:attrName>
                                        </p:attrNameLst>
                                      </p:cBhvr>
                                      <p:to>
                                        <p:strVal val="visible"/>
                                      </p:to>
                                    </p:set>
                                  </p:childTnLst>
                                </p:cTn>
                              </p:par>
                            </p:childTnLst>
                          </p:cTn>
                        </p:par>
                      </p:childTnLst>
                    </p:cTn>
                  </p:par>
                  <p:par>
                    <p:cTn id="144" fill="hold">
                      <p:stCondLst>
                        <p:cond delay="indefinite"/>
                      </p:stCondLst>
                      <p:childTnLst>
                        <p:par>
                          <p:cTn id="145" fill="hold">
                            <p:stCondLst>
                              <p:cond delay="0"/>
                            </p:stCondLst>
                            <p:childTnLst>
                              <p:par>
                                <p:cTn id="146" presetID="1" presetClass="entr" presetSubtype="0" fill="hold" grpId="0" nodeType="clickEffect">
                                  <p:stCondLst>
                                    <p:cond delay="0"/>
                                  </p:stCondLst>
                                  <p:childTnLst>
                                    <p:set>
                                      <p:cBhvr>
                                        <p:cTn id="147" dur="1" fill="hold">
                                          <p:stCondLst>
                                            <p:cond delay="0"/>
                                          </p:stCondLst>
                                        </p:cTn>
                                        <p:tgtEl>
                                          <p:spTgt spid="114"/>
                                        </p:tgtEl>
                                        <p:attrNameLst>
                                          <p:attrName>style.visibility</p:attrName>
                                        </p:attrNameLst>
                                      </p:cBhvr>
                                      <p:to>
                                        <p:strVal val="visible"/>
                                      </p:to>
                                    </p:set>
                                  </p:childTnLst>
                                </p:cTn>
                              </p:par>
                            </p:childTnLst>
                          </p:cTn>
                        </p:par>
                      </p:childTnLst>
                    </p:cTn>
                  </p:par>
                  <p:par>
                    <p:cTn id="148" fill="hold">
                      <p:stCondLst>
                        <p:cond delay="indefinite"/>
                      </p:stCondLst>
                      <p:childTnLst>
                        <p:par>
                          <p:cTn id="149" fill="hold">
                            <p:stCondLst>
                              <p:cond delay="0"/>
                            </p:stCondLst>
                            <p:childTnLst>
                              <p:par>
                                <p:cTn id="150" presetID="1" presetClass="entr" presetSubtype="0" fill="hold" nodeType="clickEffect">
                                  <p:stCondLst>
                                    <p:cond delay="0"/>
                                  </p:stCondLst>
                                  <p:childTnLst>
                                    <p:set>
                                      <p:cBhvr>
                                        <p:cTn id="151" dur="1" fill="hold">
                                          <p:stCondLst>
                                            <p:cond delay="0"/>
                                          </p:stCondLst>
                                        </p:cTn>
                                        <p:tgtEl>
                                          <p:spTgt spid="109"/>
                                        </p:tgtEl>
                                        <p:attrNameLst>
                                          <p:attrName>style.visibility</p:attrName>
                                        </p:attrNameLst>
                                      </p:cBhvr>
                                      <p:to>
                                        <p:strVal val="visible"/>
                                      </p:to>
                                    </p:set>
                                  </p:childTnLst>
                                </p:cTn>
                              </p:par>
                              <p:par>
                                <p:cTn id="152" presetID="1" presetClass="entr" presetSubtype="0" fill="hold" grpId="0" nodeType="withEffect">
                                  <p:stCondLst>
                                    <p:cond delay="0"/>
                                  </p:stCondLst>
                                  <p:childTnLst>
                                    <p:set>
                                      <p:cBhvr>
                                        <p:cTn id="153" dur="1" fill="hold">
                                          <p:stCondLst>
                                            <p:cond delay="0"/>
                                          </p:stCondLst>
                                        </p:cTn>
                                        <p:tgtEl>
                                          <p:spTgt spid="117"/>
                                        </p:tgtEl>
                                        <p:attrNameLst>
                                          <p:attrName>style.visibility</p:attrName>
                                        </p:attrNameLst>
                                      </p:cBhvr>
                                      <p:to>
                                        <p:strVal val="visible"/>
                                      </p:to>
                                    </p:set>
                                  </p:childTnLst>
                                </p:cTn>
                              </p:par>
                            </p:childTnLst>
                          </p:cTn>
                        </p:par>
                      </p:childTnLst>
                    </p:cTn>
                  </p:par>
                  <p:par>
                    <p:cTn id="154" fill="hold">
                      <p:stCondLst>
                        <p:cond delay="indefinite"/>
                      </p:stCondLst>
                      <p:childTnLst>
                        <p:par>
                          <p:cTn id="155" fill="hold">
                            <p:stCondLst>
                              <p:cond delay="0"/>
                            </p:stCondLst>
                            <p:childTnLst>
                              <p:par>
                                <p:cTn id="156" presetID="1" presetClass="entr" presetSubtype="0" fill="hold" nodeType="clickEffect">
                                  <p:stCondLst>
                                    <p:cond delay="0"/>
                                  </p:stCondLst>
                                  <p:childTnLst>
                                    <p:set>
                                      <p:cBhvr>
                                        <p:cTn id="157" dur="1" fill="hold">
                                          <p:stCondLst>
                                            <p:cond delay="0"/>
                                          </p:stCondLst>
                                        </p:cTn>
                                        <p:tgtEl>
                                          <p:spTgt spid="127"/>
                                        </p:tgtEl>
                                        <p:attrNameLst>
                                          <p:attrName>style.visibility</p:attrName>
                                        </p:attrNameLst>
                                      </p:cBhvr>
                                      <p:to>
                                        <p:strVal val="visible"/>
                                      </p:to>
                                    </p:set>
                                  </p:childTnLst>
                                </p:cTn>
                              </p:par>
                              <p:par>
                                <p:cTn id="158" presetID="1" presetClass="entr" presetSubtype="0" fill="hold" grpId="0" nodeType="withEffect">
                                  <p:stCondLst>
                                    <p:cond delay="0"/>
                                  </p:stCondLst>
                                  <p:childTnLst>
                                    <p:set>
                                      <p:cBhvr>
                                        <p:cTn id="159" dur="1" fill="hold">
                                          <p:stCondLst>
                                            <p:cond delay="0"/>
                                          </p:stCondLst>
                                        </p:cTn>
                                        <p:tgtEl>
                                          <p:spTgt spid="128"/>
                                        </p:tgtEl>
                                        <p:attrNameLst>
                                          <p:attrName>style.visibility</p:attrName>
                                        </p:attrNameLst>
                                      </p:cBhvr>
                                      <p:to>
                                        <p:strVal val="visible"/>
                                      </p:to>
                                    </p:set>
                                  </p:childTnLst>
                                </p:cTn>
                              </p:par>
                            </p:childTnLst>
                          </p:cTn>
                        </p:par>
                      </p:childTnLst>
                    </p:cTn>
                  </p:par>
                  <p:par>
                    <p:cTn id="160" fill="hold">
                      <p:stCondLst>
                        <p:cond delay="indefinite"/>
                      </p:stCondLst>
                      <p:childTnLst>
                        <p:par>
                          <p:cTn id="161" fill="hold">
                            <p:stCondLst>
                              <p:cond delay="0"/>
                            </p:stCondLst>
                            <p:childTnLst>
                              <p:par>
                                <p:cTn id="162" presetID="1" presetClass="entr" presetSubtype="0" fill="hold" grpId="0" nodeType="clickEffect">
                                  <p:stCondLst>
                                    <p:cond delay="0"/>
                                  </p:stCondLst>
                                  <p:childTnLst>
                                    <p:set>
                                      <p:cBhvr>
                                        <p:cTn id="163" dur="1" fill="hold">
                                          <p:stCondLst>
                                            <p:cond delay="0"/>
                                          </p:stCondLst>
                                        </p:cTn>
                                        <p:tgtEl>
                                          <p:spTgt spid="118"/>
                                        </p:tgtEl>
                                        <p:attrNameLst>
                                          <p:attrName>style.visibility</p:attrName>
                                        </p:attrNameLst>
                                      </p:cBhvr>
                                      <p:to>
                                        <p:strVal val="visible"/>
                                      </p:to>
                                    </p:set>
                                  </p:childTnLst>
                                </p:cTn>
                              </p:par>
                              <p:par>
                                <p:cTn id="164" presetID="1" presetClass="entr" presetSubtype="0" fill="hold" grpId="0" nodeType="withEffect">
                                  <p:stCondLst>
                                    <p:cond delay="0"/>
                                  </p:stCondLst>
                                  <p:childTnLst>
                                    <p:set>
                                      <p:cBhvr>
                                        <p:cTn id="165" dur="1" fill="hold">
                                          <p:stCondLst>
                                            <p:cond delay="0"/>
                                          </p:stCondLst>
                                        </p:cTn>
                                        <p:tgtEl>
                                          <p:spTgt spid="111"/>
                                        </p:tgtEl>
                                        <p:attrNameLst>
                                          <p:attrName>style.visibility</p:attrName>
                                        </p:attrNameLst>
                                      </p:cBhvr>
                                      <p:to>
                                        <p:strVal val="visible"/>
                                      </p:to>
                                    </p:set>
                                  </p:childTnLst>
                                </p:cTn>
                              </p:par>
                            </p:childTnLst>
                          </p:cTn>
                        </p:par>
                      </p:childTnLst>
                    </p:cTn>
                  </p:par>
                  <p:par>
                    <p:cTn id="166" fill="hold">
                      <p:stCondLst>
                        <p:cond delay="indefinite"/>
                      </p:stCondLst>
                      <p:childTnLst>
                        <p:par>
                          <p:cTn id="167" fill="hold">
                            <p:stCondLst>
                              <p:cond delay="0"/>
                            </p:stCondLst>
                            <p:childTnLst>
                              <p:par>
                                <p:cTn id="168" presetID="1" presetClass="entr" presetSubtype="0" fill="hold" nodeType="clickEffect">
                                  <p:stCondLst>
                                    <p:cond delay="0"/>
                                  </p:stCondLst>
                                  <p:childTnLst>
                                    <p:set>
                                      <p:cBhvr>
                                        <p:cTn id="169" dur="1" fill="hold">
                                          <p:stCondLst>
                                            <p:cond delay="0"/>
                                          </p:stCondLst>
                                        </p:cTn>
                                        <p:tgtEl>
                                          <p:spTgt spid="108"/>
                                        </p:tgtEl>
                                        <p:attrNameLst>
                                          <p:attrName>style.visibility</p:attrName>
                                        </p:attrNameLst>
                                      </p:cBhvr>
                                      <p:to>
                                        <p:strVal val="visible"/>
                                      </p:to>
                                    </p:set>
                                  </p:childTnLst>
                                </p:cTn>
                              </p:par>
                              <p:par>
                                <p:cTn id="170" presetID="1" presetClass="entr" presetSubtype="0" fill="hold" grpId="0" nodeType="withEffect">
                                  <p:stCondLst>
                                    <p:cond delay="0"/>
                                  </p:stCondLst>
                                  <p:childTnLst>
                                    <p:set>
                                      <p:cBhvr>
                                        <p:cTn id="171" dur="1" fill="hold">
                                          <p:stCondLst>
                                            <p:cond delay="0"/>
                                          </p:stCondLst>
                                        </p:cTn>
                                        <p:tgtEl>
                                          <p:spTgt spid="119"/>
                                        </p:tgtEl>
                                        <p:attrNameLst>
                                          <p:attrName>style.visibility</p:attrName>
                                        </p:attrNameLst>
                                      </p:cBhvr>
                                      <p:to>
                                        <p:strVal val="visible"/>
                                      </p:to>
                                    </p:set>
                                  </p:childTnLst>
                                </p:cTn>
                              </p:par>
                            </p:childTnLst>
                          </p:cTn>
                        </p:par>
                      </p:childTnLst>
                    </p:cTn>
                  </p:par>
                  <p:par>
                    <p:cTn id="172" fill="hold">
                      <p:stCondLst>
                        <p:cond delay="indefinite"/>
                      </p:stCondLst>
                      <p:childTnLst>
                        <p:par>
                          <p:cTn id="173" fill="hold">
                            <p:stCondLst>
                              <p:cond delay="0"/>
                            </p:stCondLst>
                            <p:childTnLst>
                              <p:par>
                                <p:cTn id="174" presetID="1" presetClass="entr" presetSubtype="0" fill="hold" nodeType="clickEffect">
                                  <p:stCondLst>
                                    <p:cond delay="0"/>
                                  </p:stCondLst>
                                  <p:childTnLst>
                                    <p:set>
                                      <p:cBhvr>
                                        <p:cTn id="175" dur="1" fill="hold">
                                          <p:stCondLst>
                                            <p:cond delay="0"/>
                                          </p:stCondLst>
                                        </p:cTn>
                                        <p:tgtEl>
                                          <p:spTgt spid="129"/>
                                        </p:tgtEl>
                                        <p:attrNameLst>
                                          <p:attrName>style.visibility</p:attrName>
                                        </p:attrNameLst>
                                      </p:cBhvr>
                                      <p:to>
                                        <p:strVal val="visible"/>
                                      </p:to>
                                    </p:set>
                                  </p:childTnLst>
                                </p:cTn>
                              </p:par>
                              <p:par>
                                <p:cTn id="176" presetID="1" presetClass="entr" presetSubtype="0" fill="hold" grpId="0" nodeType="withEffect">
                                  <p:stCondLst>
                                    <p:cond delay="0"/>
                                  </p:stCondLst>
                                  <p:childTnLst>
                                    <p:set>
                                      <p:cBhvr>
                                        <p:cTn id="177" dur="1" fill="hold">
                                          <p:stCondLst>
                                            <p:cond delay="0"/>
                                          </p:stCondLst>
                                        </p:cTn>
                                        <p:tgtEl>
                                          <p:spTgt spid="130"/>
                                        </p:tgtEl>
                                        <p:attrNameLst>
                                          <p:attrName>style.visibility</p:attrName>
                                        </p:attrNameLst>
                                      </p:cBhvr>
                                      <p:to>
                                        <p:strVal val="visible"/>
                                      </p:to>
                                    </p:set>
                                  </p:childTnLst>
                                </p:cTn>
                              </p:par>
                            </p:childTnLst>
                          </p:cTn>
                        </p:par>
                      </p:childTnLst>
                    </p:cTn>
                  </p:par>
                  <p:par>
                    <p:cTn id="178" fill="hold">
                      <p:stCondLst>
                        <p:cond delay="indefinite"/>
                      </p:stCondLst>
                      <p:childTnLst>
                        <p:par>
                          <p:cTn id="179" fill="hold">
                            <p:stCondLst>
                              <p:cond delay="0"/>
                            </p:stCondLst>
                            <p:childTnLst>
                              <p:par>
                                <p:cTn id="180" presetID="9" presetClass="entr" presetSubtype="0" fill="hold" grpId="0" nodeType="clickEffect">
                                  <p:stCondLst>
                                    <p:cond delay="0"/>
                                  </p:stCondLst>
                                  <p:childTnLst>
                                    <p:set>
                                      <p:cBhvr>
                                        <p:cTn id="181" dur="1" fill="hold">
                                          <p:stCondLst>
                                            <p:cond delay="0"/>
                                          </p:stCondLst>
                                        </p:cTn>
                                        <p:tgtEl>
                                          <p:spTgt spid="120"/>
                                        </p:tgtEl>
                                        <p:attrNameLst>
                                          <p:attrName>style.visibility</p:attrName>
                                        </p:attrNameLst>
                                      </p:cBhvr>
                                      <p:to>
                                        <p:strVal val="visible"/>
                                      </p:to>
                                    </p:set>
                                    <p:animEffect transition="in" filter="dissolve">
                                      <p:cBhvr>
                                        <p:cTn id="182" dur="500"/>
                                        <p:tgtEl>
                                          <p:spTgt spid="120"/>
                                        </p:tgtEl>
                                      </p:cBhvr>
                                    </p:animEffect>
                                  </p:childTnLst>
                                </p:cTn>
                              </p:par>
                              <p:par>
                                <p:cTn id="183" presetID="9" presetClass="entr" presetSubtype="0" fill="hold" grpId="0" nodeType="withEffect">
                                  <p:stCondLst>
                                    <p:cond delay="0"/>
                                  </p:stCondLst>
                                  <p:childTnLst>
                                    <p:set>
                                      <p:cBhvr>
                                        <p:cTn id="184" dur="1" fill="hold">
                                          <p:stCondLst>
                                            <p:cond delay="0"/>
                                          </p:stCondLst>
                                        </p:cTn>
                                        <p:tgtEl>
                                          <p:spTgt spid="169"/>
                                        </p:tgtEl>
                                        <p:attrNameLst>
                                          <p:attrName>style.visibility</p:attrName>
                                        </p:attrNameLst>
                                      </p:cBhvr>
                                      <p:to>
                                        <p:strVal val="visible"/>
                                      </p:to>
                                    </p:set>
                                    <p:animEffect transition="in" filter="dissolve">
                                      <p:cBhvr>
                                        <p:cTn id="185" dur="500"/>
                                        <p:tgtEl>
                                          <p:spTgt spid="169"/>
                                        </p:tgtEl>
                                      </p:cBhvr>
                                    </p:animEffect>
                                  </p:childTnLst>
                                </p:cTn>
                              </p:par>
                            </p:childTnLst>
                          </p:cTn>
                        </p:par>
                      </p:childTnLst>
                    </p:cTn>
                  </p:par>
                  <p:par>
                    <p:cTn id="186" fill="hold">
                      <p:stCondLst>
                        <p:cond delay="indefinite"/>
                      </p:stCondLst>
                      <p:childTnLst>
                        <p:par>
                          <p:cTn id="187" fill="hold">
                            <p:stCondLst>
                              <p:cond delay="0"/>
                            </p:stCondLst>
                            <p:childTnLst>
                              <p:par>
                                <p:cTn id="188" presetID="9" presetClass="exit" presetSubtype="0" fill="hold" grpId="1" nodeType="clickEffect">
                                  <p:stCondLst>
                                    <p:cond delay="0"/>
                                  </p:stCondLst>
                                  <p:childTnLst>
                                    <p:animEffect transition="out" filter="dissolve">
                                      <p:cBhvr>
                                        <p:cTn id="189" dur="500"/>
                                        <p:tgtEl>
                                          <p:spTgt spid="169"/>
                                        </p:tgtEl>
                                      </p:cBhvr>
                                    </p:animEffect>
                                    <p:set>
                                      <p:cBhvr>
                                        <p:cTn id="190" dur="1" fill="hold">
                                          <p:stCondLst>
                                            <p:cond delay="499"/>
                                          </p:stCondLst>
                                        </p:cTn>
                                        <p:tgtEl>
                                          <p:spTgt spid="169"/>
                                        </p:tgtEl>
                                        <p:attrNameLst>
                                          <p:attrName>style.visibility</p:attrName>
                                        </p:attrNameLst>
                                      </p:cBhvr>
                                      <p:to>
                                        <p:strVal val="hidden"/>
                                      </p:to>
                                    </p:set>
                                  </p:childTnLst>
                                </p:cTn>
                              </p:par>
                              <p:par>
                                <p:cTn id="191" presetID="9" presetClass="exit" presetSubtype="0" fill="hold" grpId="1" nodeType="withEffect">
                                  <p:stCondLst>
                                    <p:cond delay="0"/>
                                  </p:stCondLst>
                                  <p:childTnLst>
                                    <p:animEffect transition="out" filter="dissolve">
                                      <p:cBhvr>
                                        <p:cTn id="192" dur="500"/>
                                        <p:tgtEl>
                                          <p:spTgt spid="120"/>
                                        </p:tgtEl>
                                      </p:cBhvr>
                                    </p:animEffect>
                                    <p:set>
                                      <p:cBhvr>
                                        <p:cTn id="193" dur="1" fill="hold">
                                          <p:stCondLst>
                                            <p:cond delay="499"/>
                                          </p:stCondLst>
                                        </p:cTn>
                                        <p:tgtEl>
                                          <p:spTgt spid="120"/>
                                        </p:tgtEl>
                                        <p:attrNameLst>
                                          <p:attrName>style.visibility</p:attrName>
                                        </p:attrNameLst>
                                      </p:cBhvr>
                                      <p:to>
                                        <p:strVal val="hidden"/>
                                      </p:to>
                                    </p:set>
                                  </p:childTnLst>
                                </p:cTn>
                              </p:par>
                            </p:childTnLst>
                          </p:cTn>
                        </p:par>
                      </p:childTnLst>
                    </p:cTn>
                  </p:par>
                  <p:par>
                    <p:cTn id="194" fill="hold">
                      <p:stCondLst>
                        <p:cond delay="indefinite"/>
                      </p:stCondLst>
                      <p:childTnLst>
                        <p:par>
                          <p:cTn id="195" fill="hold">
                            <p:stCondLst>
                              <p:cond delay="0"/>
                            </p:stCondLst>
                            <p:childTnLst>
                              <p:par>
                                <p:cTn id="196" presetID="8" presetClass="entr" presetSubtype="16" fill="hold" grpId="0" nodeType="clickEffect">
                                  <p:stCondLst>
                                    <p:cond delay="0"/>
                                  </p:stCondLst>
                                  <p:childTnLst>
                                    <p:set>
                                      <p:cBhvr>
                                        <p:cTn id="197" dur="1" fill="hold">
                                          <p:stCondLst>
                                            <p:cond delay="0"/>
                                          </p:stCondLst>
                                        </p:cTn>
                                        <p:tgtEl>
                                          <p:spTgt spid="47"/>
                                        </p:tgtEl>
                                        <p:attrNameLst>
                                          <p:attrName>style.visibility</p:attrName>
                                        </p:attrNameLst>
                                      </p:cBhvr>
                                      <p:to>
                                        <p:strVal val="visible"/>
                                      </p:to>
                                    </p:set>
                                    <p:animEffect transition="in" filter="diamond(in)">
                                      <p:cBhvr>
                                        <p:cTn id="198"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 grpId="0" animBg="1"/>
      <p:bldP spid="62" grpId="0" animBg="1"/>
      <p:bldP spid="165" grpId="0" animBg="1"/>
      <p:bldP spid="41" grpId="0" animBg="1"/>
      <p:bldP spid="58" grpId="0" animBg="1"/>
      <p:bldP spid="9" grpId="0" animBg="1"/>
      <p:bldP spid="12" grpId="0" animBg="1"/>
      <p:bldP spid="99" grpId="0" animBg="1"/>
      <p:bldP spid="112" grpId="0" animBg="1"/>
      <p:bldP spid="176" grpId="0" animBg="1"/>
      <p:bldP spid="75" grpId="0" animBg="1"/>
      <p:bldP spid="97" grpId="0" animBg="1"/>
      <p:bldP spid="104" grpId="0" animBg="1"/>
      <p:bldP spid="106" grpId="0" animBg="1"/>
      <p:bldP spid="148" grpId="0" animBg="1"/>
      <p:bldP spid="47" grpId="0" animBg="1"/>
      <p:bldP spid="54" grpId="0" animBg="1"/>
      <p:bldP spid="64" grpId="0" animBg="1"/>
      <p:bldP spid="68" grpId="0" animBg="1"/>
      <p:bldP spid="81" grpId="0" animBg="1"/>
      <p:bldP spid="90" grpId="0" animBg="1"/>
      <p:bldP spid="91" grpId="0" animBg="1"/>
      <p:bldP spid="94" grpId="0" animBg="1"/>
      <p:bldP spid="111" grpId="0" animBg="1"/>
      <p:bldP spid="113" grpId="0" animBg="1"/>
      <p:bldP spid="114" grpId="0" animBg="1"/>
      <p:bldP spid="116" grpId="0" animBg="1"/>
      <p:bldP spid="117" grpId="0" animBg="1"/>
      <p:bldP spid="118" grpId="0" animBg="1"/>
      <p:bldP spid="119" grpId="0" animBg="1"/>
      <p:bldP spid="124" grpId="0" animBg="1"/>
      <p:bldP spid="126" grpId="0" animBg="1"/>
      <p:bldP spid="128" grpId="0" animBg="1"/>
      <p:bldP spid="130" grpId="0" animBg="1"/>
      <p:bldP spid="131" grpId="0" animBg="1"/>
      <p:bldP spid="89" grpId="0" animBg="1"/>
      <p:bldP spid="76" grpId="0" animBg="1"/>
      <p:bldP spid="70" grpId="0" animBg="1"/>
      <p:bldP spid="120" grpId="0" animBg="1"/>
      <p:bldP spid="120" grpId="1" animBg="1"/>
      <p:bldP spid="169" grpId="0" animBg="1"/>
      <p:bldP spid="169"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TextBox 57"/>
          <p:cNvSpPr txBox="1"/>
          <p:nvPr/>
        </p:nvSpPr>
        <p:spPr>
          <a:xfrm>
            <a:off x="2895600" y="1066800"/>
            <a:ext cx="1143000" cy="369332"/>
          </a:xfrm>
          <a:prstGeom prst="rect">
            <a:avLst/>
          </a:prstGeom>
          <a:solidFill>
            <a:schemeClr val="bg1"/>
          </a:solidFill>
        </p:spPr>
        <p:txBody>
          <a:bodyPr wrap="square" rtlCol="0">
            <a:spAutoFit/>
          </a:bodyPr>
          <a:lstStyle/>
          <a:p>
            <a:r>
              <a:rPr lang="en-US" b="1" dirty="0" err="1" smtClean="0"/>
              <a:t>rel</a:t>
            </a:r>
            <a:r>
              <a:rPr lang="en-US" b="1" dirty="0" smtClean="0"/>
              <a:t>/3.1-R</a:t>
            </a:r>
            <a:endParaRPr lang="en-US" b="1" dirty="0"/>
          </a:p>
        </p:txBody>
      </p:sp>
      <p:cxnSp>
        <p:nvCxnSpPr>
          <p:cNvPr id="170" name="Straight Arrow Connector 169"/>
          <p:cNvCxnSpPr/>
          <p:nvPr/>
        </p:nvCxnSpPr>
        <p:spPr>
          <a:xfrm rot="16200000" flipH="1">
            <a:off x="6896100" y="3314700"/>
            <a:ext cx="1143000" cy="152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65" name="Straight Arrow Connector 164"/>
          <p:cNvCxnSpPr>
            <a:endCxn id="168" idx="0"/>
          </p:cNvCxnSpPr>
          <p:nvPr/>
        </p:nvCxnSpPr>
        <p:spPr>
          <a:xfrm rot="16200000" flipH="1">
            <a:off x="6438900" y="3314700"/>
            <a:ext cx="1143000" cy="152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32" name="Straight Arrow Connector 131"/>
          <p:cNvCxnSpPr>
            <a:endCxn id="141" idx="4"/>
          </p:cNvCxnSpPr>
          <p:nvPr/>
        </p:nvCxnSpPr>
        <p:spPr>
          <a:xfrm rot="5400000" flipH="1" flipV="1">
            <a:off x="6640559" y="2198641"/>
            <a:ext cx="892082" cy="3048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47" name="Straight Arrow Connector 146"/>
          <p:cNvCxnSpPr>
            <a:endCxn id="150" idx="0"/>
          </p:cNvCxnSpPr>
          <p:nvPr/>
        </p:nvCxnSpPr>
        <p:spPr>
          <a:xfrm rot="16200000" flipH="1">
            <a:off x="6858000" y="2209800"/>
            <a:ext cx="914400" cy="152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52" name="Straight Arrow Connector 151"/>
          <p:cNvCxnSpPr>
            <a:stCxn id="102" idx="5"/>
            <a:endCxn id="155" idx="0"/>
          </p:cNvCxnSpPr>
          <p:nvPr/>
        </p:nvCxnSpPr>
        <p:spPr>
          <a:xfrm rot="16200000" flipH="1">
            <a:off x="5578382" y="2911382"/>
            <a:ext cx="1089118" cy="1012918"/>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15" name="TextBox 114"/>
          <p:cNvSpPr txBox="1"/>
          <p:nvPr/>
        </p:nvSpPr>
        <p:spPr>
          <a:xfrm>
            <a:off x="5410200" y="1447800"/>
            <a:ext cx="1143000" cy="369332"/>
          </a:xfrm>
          <a:prstGeom prst="rect">
            <a:avLst/>
          </a:prstGeom>
          <a:solidFill>
            <a:schemeClr val="bg1"/>
          </a:solidFill>
        </p:spPr>
        <p:txBody>
          <a:bodyPr wrap="square" rtlCol="0">
            <a:spAutoFit/>
          </a:bodyPr>
          <a:lstStyle/>
          <a:p>
            <a:r>
              <a:rPr lang="en-US" b="1" dirty="0" err="1" smtClean="0"/>
              <a:t>rel</a:t>
            </a:r>
            <a:r>
              <a:rPr lang="en-US" b="1" dirty="0" smtClean="0"/>
              <a:t>/3.2-R</a:t>
            </a:r>
            <a:endParaRPr lang="en-US" b="1" dirty="0"/>
          </a:p>
        </p:txBody>
      </p:sp>
      <p:cxnSp>
        <p:nvCxnSpPr>
          <p:cNvPr id="137" name="Straight Arrow Connector 136"/>
          <p:cNvCxnSpPr>
            <a:endCxn id="141" idx="1"/>
          </p:cNvCxnSpPr>
          <p:nvPr/>
        </p:nvCxnSpPr>
        <p:spPr>
          <a:xfrm>
            <a:off x="6781800" y="1447800"/>
            <a:ext cx="403318" cy="327118"/>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9" name="Straight Arrow Connector 128"/>
          <p:cNvCxnSpPr/>
          <p:nvPr/>
        </p:nvCxnSpPr>
        <p:spPr>
          <a:xfrm rot="16200000" flipH="1">
            <a:off x="6210300" y="2019300"/>
            <a:ext cx="1295400" cy="152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26" name="Rectangular Callout 125"/>
          <p:cNvSpPr/>
          <p:nvPr/>
        </p:nvSpPr>
        <p:spPr>
          <a:xfrm>
            <a:off x="6477000" y="990600"/>
            <a:ext cx="685800" cy="228600"/>
          </a:xfrm>
          <a:prstGeom prst="wedgeRectCallout">
            <a:avLst>
              <a:gd name="adj1" fmla="val -7469"/>
              <a:gd name="adj2" fmla="val 98823"/>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3.1.2</a:t>
            </a:r>
            <a:endParaRPr lang="en-US" dirty="0"/>
          </a:p>
        </p:txBody>
      </p:sp>
      <p:sp>
        <p:nvSpPr>
          <p:cNvPr id="122" name="Rectangular Callout 121"/>
          <p:cNvSpPr/>
          <p:nvPr/>
        </p:nvSpPr>
        <p:spPr>
          <a:xfrm>
            <a:off x="5334000" y="990600"/>
            <a:ext cx="685800" cy="228600"/>
          </a:xfrm>
          <a:prstGeom prst="wedgeRectCallout">
            <a:avLst>
              <a:gd name="adj1" fmla="val -39902"/>
              <a:gd name="adj2" fmla="val 9882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3.1.1</a:t>
            </a:r>
            <a:endParaRPr lang="en-US" dirty="0"/>
          </a:p>
        </p:txBody>
      </p:sp>
      <p:cxnSp>
        <p:nvCxnSpPr>
          <p:cNvPr id="116" name="Straight Arrow Connector 115"/>
          <p:cNvCxnSpPr/>
          <p:nvPr/>
        </p:nvCxnSpPr>
        <p:spPr>
          <a:xfrm>
            <a:off x="6248400" y="1828800"/>
            <a:ext cx="25146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a:endCxn id="109" idx="0"/>
          </p:cNvCxnSpPr>
          <p:nvPr/>
        </p:nvCxnSpPr>
        <p:spPr>
          <a:xfrm rot="16200000" flipH="1">
            <a:off x="5029200" y="3352800"/>
            <a:ext cx="1752600" cy="6858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06" name="Straight Arrow Connector 105"/>
          <p:cNvCxnSpPr/>
          <p:nvPr/>
        </p:nvCxnSpPr>
        <p:spPr>
          <a:xfrm rot="5400000" flipH="1" flipV="1">
            <a:off x="4914503" y="3848497"/>
            <a:ext cx="1600994"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endCxn id="44" idx="4"/>
          </p:cNvCxnSpPr>
          <p:nvPr/>
        </p:nvCxnSpPr>
        <p:spPr>
          <a:xfrm rot="5400000" flipH="1" flipV="1">
            <a:off x="3314700" y="2171700"/>
            <a:ext cx="12954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39" idx="4"/>
          </p:cNvCxnSpPr>
          <p:nvPr/>
        </p:nvCxnSpPr>
        <p:spPr>
          <a:xfrm rot="16200000" flipH="1">
            <a:off x="3810000" y="1981200"/>
            <a:ext cx="1219200" cy="3048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rot="16200000" flipH="1">
            <a:off x="4305300" y="3467100"/>
            <a:ext cx="1752600" cy="4572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2209800" y="4648200"/>
            <a:ext cx="3962400" cy="1588"/>
          </a:xfrm>
          <a:prstGeom prst="straightConnector1">
            <a:avLst/>
          </a:prstGeom>
          <a:ln w="63500">
            <a:solidFill>
              <a:srgbClr val="92D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rot="5400000">
            <a:off x="4382294" y="3390106"/>
            <a:ext cx="11430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flipV="1">
            <a:off x="4953000" y="4038600"/>
            <a:ext cx="32766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p:nvPr/>
        </p:nvCxnSpPr>
        <p:spPr>
          <a:xfrm rot="16200000" flipH="1">
            <a:off x="3314700" y="3467100"/>
            <a:ext cx="1752600" cy="4572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rot="5400000" flipH="1" flipV="1">
            <a:off x="3391694" y="3466306"/>
            <a:ext cx="1143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rot="16200000" flipH="1">
            <a:off x="2324100" y="3467100"/>
            <a:ext cx="1752600" cy="4572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stCxn id="12" idx="5"/>
            <a:endCxn id="51" idx="0"/>
          </p:cNvCxnSpPr>
          <p:nvPr/>
        </p:nvCxnSpPr>
        <p:spPr>
          <a:xfrm rot="16200000" flipH="1">
            <a:off x="1006382" y="3444782"/>
            <a:ext cx="1698718" cy="555718"/>
          </a:xfrm>
          <a:prstGeom prst="straightConnector1">
            <a:avLst/>
          </a:prstGeom>
          <a:ln w="63500">
            <a:solidFill>
              <a:srgbClr val="92D050"/>
            </a:solidFill>
            <a:tailEnd type="stealth" w="lg" len="lg"/>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57200" y="2438400"/>
            <a:ext cx="990600" cy="369332"/>
          </a:xfrm>
          <a:prstGeom prst="rect">
            <a:avLst/>
          </a:prstGeom>
          <a:solidFill>
            <a:schemeClr val="bg1"/>
          </a:solidFill>
        </p:spPr>
        <p:txBody>
          <a:bodyPr wrap="square" rtlCol="0">
            <a:spAutoFit/>
          </a:bodyPr>
          <a:lstStyle/>
          <a:p>
            <a:r>
              <a:rPr lang="en-US" b="1" dirty="0" smtClean="0"/>
              <a:t>/main</a:t>
            </a:r>
            <a:endParaRPr lang="en-US" b="1" dirty="0"/>
          </a:p>
        </p:txBody>
      </p:sp>
      <p:cxnSp>
        <p:nvCxnSpPr>
          <p:cNvPr id="60" name="Straight Arrow Connector 59"/>
          <p:cNvCxnSpPr/>
          <p:nvPr/>
        </p:nvCxnSpPr>
        <p:spPr>
          <a:xfrm rot="5400000" flipH="1" flipV="1">
            <a:off x="5753894" y="2399506"/>
            <a:ext cx="9906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endCxn id="7" idx="4"/>
          </p:cNvCxnSpPr>
          <p:nvPr/>
        </p:nvCxnSpPr>
        <p:spPr>
          <a:xfrm rot="5400000" flipH="1" flipV="1">
            <a:off x="5333603" y="3810397"/>
            <a:ext cx="1829594"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endCxn id="9" idx="4"/>
          </p:cNvCxnSpPr>
          <p:nvPr/>
        </p:nvCxnSpPr>
        <p:spPr>
          <a:xfrm rot="5400000" flipH="1" flipV="1">
            <a:off x="2401094" y="3466306"/>
            <a:ext cx="1143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endCxn id="23" idx="0"/>
          </p:cNvCxnSpPr>
          <p:nvPr/>
        </p:nvCxnSpPr>
        <p:spPr>
          <a:xfrm rot="5400000">
            <a:off x="952500" y="3390900"/>
            <a:ext cx="11430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 name="Straight Arrow Connector 1"/>
          <p:cNvCxnSpPr/>
          <p:nvPr/>
        </p:nvCxnSpPr>
        <p:spPr>
          <a:xfrm>
            <a:off x="457200" y="2819400"/>
            <a:ext cx="8382000" cy="1588"/>
          </a:xfrm>
          <a:prstGeom prst="straightConnector1">
            <a:avLst/>
          </a:prstGeom>
          <a:ln w="635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6172200" y="2743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2896394" y="2742406"/>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447800" y="2743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a:stCxn id="23" idx="2"/>
            <a:endCxn id="77" idx="2"/>
          </p:cNvCxnSpPr>
          <p:nvPr/>
        </p:nvCxnSpPr>
        <p:spPr>
          <a:xfrm rot="10800000" flipH="1">
            <a:off x="1447800" y="4038600"/>
            <a:ext cx="24384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28600" y="3657600"/>
            <a:ext cx="1295400" cy="369332"/>
          </a:xfrm>
          <a:prstGeom prst="rect">
            <a:avLst/>
          </a:prstGeom>
          <a:noFill/>
        </p:spPr>
        <p:txBody>
          <a:bodyPr wrap="square" rtlCol="0">
            <a:spAutoFit/>
          </a:bodyPr>
          <a:lstStyle/>
          <a:p>
            <a:r>
              <a:rPr lang="en-US" b="1" dirty="0" smtClean="0"/>
              <a:t>dev/3.1</a:t>
            </a:r>
            <a:endParaRPr lang="en-US" b="1" dirty="0"/>
          </a:p>
        </p:txBody>
      </p:sp>
      <p:sp>
        <p:nvSpPr>
          <p:cNvPr id="15" name="Oval 14"/>
          <p:cNvSpPr/>
          <p:nvPr/>
        </p:nvSpPr>
        <p:spPr>
          <a:xfrm>
            <a:off x="17526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22098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51054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48768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2896394" y="3961606"/>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47244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53340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14478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Arrow Connector 37"/>
          <p:cNvCxnSpPr/>
          <p:nvPr/>
        </p:nvCxnSpPr>
        <p:spPr>
          <a:xfrm>
            <a:off x="3962400" y="1447800"/>
            <a:ext cx="47244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sp>
        <p:nvSpPr>
          <p:cNvPr id="43" name="Oval 42"/>
          <p:cNvSpPr/>
          <p:nvPr/>
        </p:nvSpPr>
        <p:spPr>
          <a:xfrm>
            <a:off x="6172200" y="1752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3886200" y="1371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p:cNvSpPr txBox="1"/>
          <p:nvPr/>
        </p:nvSpPr>
        <p:spPr>
          <a:xfrm>
            <a:off x="6248400" y="2438400"/>
            <a:ext cx="990599" cy="369332"/>
          </a:xfrm>
          <a:prstGeom prst="rect">
            <a:avLst/>
          </a:prstGeom>
          <a:noFill/>
        </p:spPr>
        <p:txBody>
          <a:bodyPr wrap="square" rtlCol="0">
            <a:spAutoFit/>
          </a:bodyPr>
          <a:lstStyle/>
          <a:p>
            <a:r>
              <a:rPr lang="en-US" dirty="0" smtClean="0">
                <a:solidFill>
                  <a:srgbClr val="0070C0"/>
                </a:solidFill>
              </a:rPr>
              <a:t>QA Pass</a:t>
            </a:r>
            <a:endParaRPr lang="en-US" dirty="0">
              <a:solidFill>
                <a:srgbClr val="0070C0"/>
              </a:solidFill>
            </a:endParaRPr>
          </a:p>
        </p:txBody>
      </p:sp>
      <p:sp>
        <p:nvSpPr>
          <p:cNvPr id="61" name="Rectangle 60"/>
          <p:cNvSpPr/>
          <p:nvPr/>
        </p:nvSpPr>
        <p:spPr>
          <a:xfrm>
            <a:off x="0" y="152400"/>
            <a:ext cx="9144000" cy="769441"/>
          </a:xfrm>
          <a:prstGeom prst="rect">
            <a:avLst/>
          </a:prstGeom>
          <a:noFill/>
        </p:spPr>
        <p:txBody>
          <a:bodyPr wrap="square" lIns="91440" tIns="45720" rIns="91440" bIns="45720">
            <a:spAutoFit/>
          </a:bodyPr>
          <a:lstStyle/>
          <a:p>
            <a:pPr algn="ctr"/>
            <a:r>
              <a:rPr lang="en-US" sz="4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Basic Planned Development</a:t>
            </a:r>
            <a:endParaRPr lang="en-US" sz="4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9" name="Oval 38"/>
          <p:cNvSpPr/>
          <p:nvPr/>
        </p:nvSpPr>
        <p:spPr>
          <a:xfrm>
            <a:off x="4191000" y="1371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4495800" y="2743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7" name="Straight Arrow Connector 46"/>
          <p:cNvCxnSpPr>
            <a:stCxn id="49" idx="4"/>
            <a:endCxn id="102" idx="0"/>
          </p:cNvCxnSpPr>
          <p:nvPr/>
        </p:nvCxnSpPr>
        <p:spPr>
          <a:xfrm rot="16200000" flipH="1">
            <a:off x="4838700" y="2019300"/>
            <a:ext cx="1219200" cy="2286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5257800" y="13716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ular Callout 40"/>
          <p:cNvSpPr/>
          <p:nvPr/>
        </p:nvSpPr>
        <p:spPr>
          <a:xfrm>
            <a:off x="1371600" y="2057400"/>
            <a:ext cx="609600" cy="457200"/>
          </a:xfrm>
          <a:prstGeom prst="wedgeRectCallout">
            <a:avLst>
              <a:gd name="adj1" fmla="val -20833"/>
              <a:gd name="adj2" fmla="val 94318"/>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3.0</a:t>
            </a:r>
            <a:endParaRPr lang="en-US" dirty="0"/>
          </a:p>
        </p:txBody>
      </p:sp>
      <p:sp>
        <p:nvSpPr>
          <p:cNvPr id="51" name="Oval 50"/>
          <p:cNvSpPr/>
          <p:nvPr/>
        </p:nvSpPr>
        <p:spPr>
          <a:xfrm>
            <a:off x="20574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p:cNvSpPr txBox="1"/>
          <p:nvPr/>
        </p:nvSpPr>
        <p:spPr>
          <a:xfrm>
            <a:off x="685800" y="4495800"/>
            <a:ext cx="1447800" cy="369332"/>
          </a:xfrm>
          <a:prstGeom prst="rect">
            <a:avLst/>
          </a:prstGeom>
          <a:noFill/>
        </p:spPr>
        <p:txBody>
          <a:bodyPr wrap="square" rtlCol="0">
            <a:spAutoFit/>
          </a:bodyPr>
          <a:lstStyle/>
          <a:p>
            <a:r>
              <a:rPr lang="en-US" b="1" dirty="0" smtClean="0"/>
              <a:t>dev/3.2</a:t>
            </a:r>
            <a:endParaRPr lang="en-US" b="1" dirty="0"/>
          </a:p>
        </p:txBody>
      </p:sp>
      <p:sp>
        <p:nvSpPr>
          <p:cNvPr id="63" name="Oval 62"/>
          <p:cNvSpPr/>
          <p:nvPr/>
        </p:nvSpPr>
        <p:spPr>
          <a:xfrm>
            <a:off x="19812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22860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25146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25146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p:cNvSpPr txBox="1"/>
          <p:nvPr/>
        </p:nvSpPr>
        <p:spPr>
          <a:xfrm>
            <a:off x="2362200" y="2133600"/>
            <a:ext cx="1143000" cy="646331"/>
          </a:xfrm>
          <a:prstGeom prst="rect">
            <a:avLst/>
          </a:prstGeom>
          <a:noFill/>
        </p:spPr>
        <p:txBody>
          <a:bodyPr wrap="square" rtlCol="0">
            <a:spAutoFit/>
          </a:bodyPr>
          <a:lstStyle/>
          <a:p>
            <a:pPr algn="ctr"/>
            <a:r>
              <a:rPr lang="en-US" dirty="0" smtClean="0">
                <a:solidFill>
                  <a:srgbClr val="0070C0"/>
                </a:solidFill>
              </a:rPr>
              <a:t>“Sharable Quality”</a:t>
            </a:r>
            <a:endParaRPr lang="en-US" dirty="0">
              <a:solidFill>
                <a:srgbClr val="0070C0"/>
              </a:solidFill>
            </a:endParaRPr>
          </a:p>
        </p:txBody>
      </p:sp>
      <p:sp>
        <p:nvSpPr>
          <p:cNvPr id="72" name="Oval 71"/>
          <p:cNvSpPr/>
          <p:nvPr/>
        </p:nvSpPr>
        <p:spPr>
          <a:xfrm>
            <a:off x="28956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p:cNvSpPr/>
          <p:nvPr/>
        </p:nvSpPr>
        <p:spPr>
          <a:xfrm>
            <a:off x="33528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p:cNvSpPr/>
          <p:nvPr/>
        </p:nvSpPr>
        <p:spPr>
          <a:xfrm>
            <a:off x="33528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p:cNvSpPr/>
          <p:nvPr/>
        </p:nvSpPr>
        <p:spPr>
          <a:xfrm>
            <a:off x="35814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p:cNvSpPr/>
          <p:nvPr/>
        </p:nvSpPr>
        <p:spPr>
          <a:xfrm>
            <a:off x="38100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p:cNvSpPr/>
          <p:nvPr/>
        </p:nvSpPr>
        <p:spPr>
          <a:xfrm>
            <a:off x="38862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p:cNvSpPr/>
          <p:nvPr/>
        </p:nvSpPr>
        <p:spPr>
          <a:xfrm>
            <a:off x="3886200" y="2743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p:cNvSpPr/>
          <p:nvPr/>
        </p:nvSpPr>
        <p:spPr>
          <a:xfrm>
            <a:off x="43434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ular Callout 82"/>
          <p:cNvSpPr/>
          <p:nvPr/>
        </p:nvSpPr>
        <p:spPr>
          <a:xfrm>
            <a:off x="4572000" y="990600"/>
            <a:ext cx="685800" cy="228600"/>
          </a:xfrm>
          <a:prstGeom prst="wedgeRectCallout">
            <a:avLst>
              <a:gd name="adj1" fmla="val -30292"/>
              <a:gd name="adj2" fmla="val 91615"/>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3.1.0</a:t>
            </a:r>
            <a:endParaRPr lang="en-US" dirty="0"/>
          </a:p>
        </p:txBody>
      </p:sp>
      <p:sp>
        <p:nvSpPr>
          <p:cNvPr id="86" name="Oval 85"/>
          <p:cNvSpPr/>
          <p:nvPr/>
        </p:nvSpPr>
        <p:spPr>
          <a:xfrm>
            <a:off x="4572000" y="1371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7" name="Straight Arrow Connector 86"/>
          <p:cNvCxnSpPr>
            <a:stCxn id="86" idx="4"/>
          </p:cNvCxnSpPr>
          <p:nvPr/>
        </p:nvCxnSpPr>
        <p:spPr>
          <a:xfrm rot="16200000" flipH="1">
            <a:off x="4191000" y="1981200"/>
            <a:ext cx="1219200" cy="3048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88" name="Oval 87"/>
          <p:cNvSpPr/>
          <p:nvPr/>
        </p:nvSpPr>
        <p:spPr>
          <a:xfrm>
            <a:off x="4876800" y="2743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Box 89"/>
          <p:cNvSpPr txBox="1"/>
          <p:nvPr/>
        </p:nvSpPr>
        <p:spPr>
          <a:xfrm>
            <a:off x="7010400" y="4114800"/>
            <a:ext cx="1295400" cy="369332"/>
          </a:xfrm>
          <a:prstGeom prst="rect">
            <a:avLst/>
          </a:prstGeom>
          <a:noFill/>
        </p:spPr>
        <p:txBody>
          <a:bodyPr wrap="square" rtlCol="0">
            <a:spAutoFit/>
          </a:bodyPr>
          <a:lstStyle/>
          <a:p>
            <a:r>
              <a:rPr lang="en-US" b="1" dirty="0" smtClean="0"/>
              <a:t>dev/4.0</a:t>
            </a:r>
            <a:endParaRPr lang="en-US" b="1" dirty="0"/>
          </a:p>
        </p:txBody>
      </p:sp>
      <p:sp>
        <p:nvSpPr>
          <p:cNvPr id="94" name="Oval 93"/>
          <p:cNvSpPr/>
          <p:nvPr/>
        </p:nvSpPr>
        <p:spPr>
          <a:xfrm>
            <a:off x="54864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p:cNvSpPr/>
          <p:nvPr/>
        </p:nvSpPr>
        <p:spPr>
          <a:xfrm>
            <a:off x="56388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p:cNvSpPr/>
          <p:nvPr/>
        </p:nvSpPr>
        <p:spPr>
          <a:xfrm>
            <a:off x="5486400" y="27432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108"/>
          <p:cNvSpPr/>
          <p:nvPr/>
        </p:nvSpPr>
        <p:spPr>
          <a:xfrm>
            <a:off x="6172200" y="45720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Connector 110"/>
          <p:cNvCxnSpPr/>
          <p:nvPr/>
        </p:nvCxnSpPr>
        <p:spPr>
          <a:xfrm>
            <a:off x="5486400" y="3048000"/>
            <a:ext cx="457200" cy="158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13" name="Oval 112"/>
          <p:cNvSpPr/>
          <p:nvPr/>
        </p:nvSpPr>
        <p:spPr>
          <a:xfrm>
            <a:off x="63246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123"/>
          <p:cNvSpPr/>
          <p:nvPr/>
        </p:nvSpPr>
        <p:spPr>
          <a:xfrm>
            <a:off x="6705600" y="13716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p:cNvSpPr/>
          <p:nvPr/>
        </p:nvSpPr>
        <p:spPr>
          <a:xfrm>
            <a:off x="6477000" y="1752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p:cNvSpPr/>
          <p:nvPr/>
        </p:nvSpPr>
        <p:spPr>
          <a:xfrm>
            <a:off x="6858000" y="27432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Oval 140"/>
          <p:cNvSpPr/>
          <p:nvPr/>
        </p:nvSpPr>
        <p:spPr>
          <a:xfrm>
            <a:off x="7162800" y="17526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Oval 149"/>
          <p:cNvSpPr/>
          <p:nvPr/>
        </p:nvSpPr>
        <p:spPr>
          <a:xfrm>
            <a:off x="7315200" y="27432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TextBox 150"/>
          <p:cNvSpPr txBox="1"/>
          <p:nvPr/>
        </p:nvSpPr>
        <p:spPr>
          <a:xfrm>
            <a:off x="3048000" y="2286000"/>
            <a:ext cx="929935" cy="369332"/>
          </a:xfrm>
          <a:prstGeom prst="rect">
            <a:avLst/>
          </a:prstGeom>
          <a:noFill/>
        </p:spPr>
        <p:txBody>
          <a:bodyPr wrap="none" rtlCol="0">
            <a:spAutoFit/>
          </a:bodyPr>
          <a:lstStyle/>
          <a:p>
            <a:r>
              <a:rPr lang="en-US" dirty="0" smtClean="0">
                <a:solidFill>
                  <a:srgbClr val="0070C0"/>
                </a:solidFill>
              </a:rPr>
              <a:t>QA Pass</a:t>
            </a:r>
            <a:endParaRPr lang="en-US" dirty="0">
              <a:solidFill>
                <a:srgbClr val="0070C0"/>
              </a:solidFill>
            </a:endParaRPr>
          </a:p>
        </p:txBody>
      </p:sp>
      <p:sp>
        <p:nvSpPr>
          <p:cNvPr id="97" name="Horizontal Scroll 96"/>
          <p:cNvSpPr/>
          <p:nvPr/>
        </p:nvSpPr>
        <p:spPr>
          <a:xfrm>
            <a:off x="5105400" y="2209800"/>
            <a:ext cx="2590800" cy="1371600"/>
          </a:xfrm>
          <a:prstGeom prst="horizontalScroll">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000" b="1" dirty="0" smtClean="0"/>
              <a:t>To Do for 4.0:</a:t>
            </a:r>
            <a:endParaRPr lang="en-US" sz="1000" b="1" i="1" dirty="0" smtClean="0"/>
          </a:p>
          <a:p>
            <a:pPr>
              <a:buFont typeface="Wingdings" pitchFamily="2" charset="2"/>
              <a:buChar char="q"/>
            </a:pPr>
            <a:r>
              <a:rPr lang="en-US" sz="1000" dirty="0" smtClean="0"/>
              <a:t> Allow 1:1 and 1:n mappings in </a:t>
            </a:r>
            <a:r>
              <a:rPr lang="en-US" sz="1000" dirty="0" err="1" smtClean="0"/>
              <a:t>cfg</a:t>
            </a:r>
            <a:r>
              <a:rPr lang="en-US" sz="1000" dirty="0" smtClean="0"/>
              <a:t> files.</a:t>
            </a:r>
          </a:p>
          <a:p>
            <a:pPr>
              <a:buFont typeface="Wingdings" pitchFamily="2" charset="2"/>
              <a:buChar char="q"/>
            </a:pPr>
            <a:r>
              <a:rPr lang="en-US" sz="1000" dirty="0" smtClean="0"/>
              <a:t> Fix “Black Screen of Death” (BUG994)</a:t>
            </a:r>
          </a:p>
          <a:p>
            <a:pPr>
              <a:buFont typeface="Wingdings" pitchFamily="2" charset="2"/>
              <a:buChar char="q"/>
            </a:pPr>
            <a:r>
              <a:rPr lang="en-US" sz="1000" dirty="0" smtClean="0"/>
              <a:t> Provide Optimized/Debug options.</a:t>
            </a:r>
          </a:p>
          <a:p>
            <a:pPr>
              <a:buFont typeface="Wingdings" pitchFamily="2" charset="2"/>
              <a:buChar char="q"/>
            </a:pPr>
            <a:r>
              <a:rPr lang="en-US" sz="1000" dirty="0" smtClean="0"/>
              <a:t> Add limited SQL interface via API.</a:t>
            </a:r>
          </a:p>
          <a:p>
            <a:pPr>
              <a:buFont typeface="Wingdings" pitchFamily="2" charset="2"/>
              <a:buChar char="q"/>
            </a:pPr>
            <a:r>
              <a:rPr lang="en-US" sz="1000" dirty="0" smtClean="0"/>
              <a:t> Fix exit codes in test drivers.</a:t>
            </a:r>
          </a:p>
        </p:txBody>
      </p:sp>
      <p:sp>
        <p:nvSpPr>
          <p:cNvPr id="62" name="Horizontal Scroll 61"/>
          <p:cNvSpPr/>
          <p:nvPr/>
        </p:nvSpPr>
        <p:spPr>
          <a:xfrm>
            <a:off x="2133600" y="2209800"/>
            <a:ext cx="2590800" cy="1371600"/>
          </a:xfrm>
          <a:prstGeom prst="horizontalScroll">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000" b="1" dirty="0" smtClean="0"/>
              <a:t>To Do for 3.2:</a:t>
            </a:r>
            <a:endParaRPr lang="en-US" sz="1000" b="1" i="1" dirty="0" smtClean="0"/>
          </a:p>
          <a:p>
            <a:pPr>
              <a:buFont typeface="Wingdings" pitchFamily="2" charset="2"/>
              <a:buChar char="q"/>
            </a:pPr>
            <a:r>
              <a:rPr lang="en-US" sz="1000" dirty="0" smtClean="0"/>
              <a:t> Add support for Java/C++ Bridge.</a:t>
            </a:r>
          </a:p>
          <a:p>
            <a:pPr>
              <a:buFont typeface="Wingdings" pitchFamily="2" charset="2"/>
              <a:buChar char="q"/>
            </a:pPr>
            <a:r>
              <a:rPr lang="en-US" sz="1000" dirty="0" smtClean="0"/>
              <a:t> Correct performance issue (BUG429)</a:t>
            </a:r>
          </a:p>
          <a:p>
            <a:pPr>
              <a:buFont typeface="Wingdings" pitchFamily="2" charset="2"/>
              <a:buChar char="q"/>
            </a:pPr>
            <a:r>
              <a:rPr lang="en-US" sz="1000" dirty="0" smtClean="0"/>
              <a:t> Fix off-by-one index error.</a:t>
            </a:r>
          </a:p>
          <a:p>
            <a:pPr>
              <a:buFont typeface="Wingdings" pitchFamily="2" charset="2"/>
              <a:buChar char="q"/>
            </a:pPr>
            <a:r>
              <a:rPr lang="en-US" sz="1000" dirty="0" smtClean="0"/>
              <a:t> Add DHTML output  format.</a:t>
            </a:r>
          </a:p>
          <a:p>
            <a:pPr>
              <a:buFont typeface="Wingdings" pitchFamily="2" charset="2"/>
              <a:buChar char="q"/>
            </a:pPr>
            <a:r>
              <a:rPr lang="en-US" sz="1000" dirty="0" smtClean="0"/>
              <a:t> Fix exit codes in test drivers.</a:t>
            </a:r>
          </a:p>
        </p:txBody>
      </p:sp>
      <p:sp>
        <p:nvSpPr>
          <p:cNvPr id="54" name="Horizontal Scroll 53"/>
          <p:cNvSpPr/>
          <p:nvPr/>
        </p:nvSpPr>
        <p:spPr>
          <a:xfrm>
            <a:off x="1828800" y="2362200"/>
            <a:ext cx="2667000" cy="1600200"/>
          </a:xfrm>
          <a:prstGeom prst="horizontalScroll">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000" b="1" dirty="0" smtClean="0"/>
              <a:t>To Do for 3.1:</a:t>
            </a:r>
            <a:endParaRPr lang="en-US" sz="1000" b="1" i="1" dirty="0" smtClean="0"/>
          </a:p>
          <a:p>
            <a:pPr>
              <a:buFont typeface="Wingdings" pitchFamily="2" charset="2"/>
              <a:buChar char="q"/>
            </a:pPr>
            <a:r>
              <a:rPr lang="en-US" sz="1000" dirty="0" smtClean="0"/>
              <a:t> New Feature 304:  Add ‘Goodbye’ messages.</a:t>
            </a:r>
          </a:p>
          <a:p>
            <a:pPr>
              <a:buFont typeface="Wingdings" pitchFamily="2" charset="2"/>
              <a:buChar char="q"/>
            </a:pPr>
            <a:r>
              <a:rPr lang="en-US" sz="1000" dirty="0"/>
              <a:t> </a:t>
            </a:r>
            <a:r>
              <a:rPr lang="en-US" sz="1000" dirty="0" smtClean="0"/>
              <a:t>Deprecate Windows-specific API calls.</a:t>
            </a:r>
          </a:p>
          <a:p>
            <a:pPr>
              <a:buFont typeface="Wingdings" pitchFamily="2" charset="2"/>
              <a:buChar char="q"/>
            </a:pPr>
            <a:r>
              <a:rPr lang="en-US" sz="1000" dirty="0" smtClean="0"/>
              <a:t> Support XML-style config file input.</a:t>
            </a:r>
          </a:p>
          <a:p>
            <a:pPr>
              <a:buFont typeface="Wingdings" pitchFamily="2" charset="2"/>
              <a:buChar char="q"/>
            </a:pPr>
            <a:r>
              <a:rPr lang="en-US" sz="1000" dirty="0" smtClean="0"/>
              <a:t> Add HTML output  format.</a:t>
            </a:r>
          </a:p>
          <a:p>
            <a:pPr>
              <a:buFont typeface="Wingdings" pitchFamily="2" charset="2"/>
              <a:buChar char="q"/>
            </a:pPr>
            <a:r>
              <a:rPr lang="en-US" sz="1000" dirty="0" smtClean="0"/>
              <a:t> Add call to test driver stubs in makefile.</a:t>
            </a:r>
          </a:p>
        </p:txBody>
      </p:sp>
      <p:sp>
        <p:nvSpPr>
          <p:cNvPr id="155" name="Oval 154"/>
          <p:cNvSpPr/>
          <p:nvPr/>
        </p:nvSpPr>
        <p:spPr>
          <a:xfrm>
            <a:off x="6553200" y="39624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Oval 167"/>
          <p:cNvSpPr/>
          <p:nvPr/>
        </p:nvSpPr>
        <p:spPr>
          <a:xfrm>
            <a:off x="7010400" y="39624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Oval 170"/>
          <p:cNvSpPr/>
          <p:nvPr/>
        </p:nvSpPr>
        <p:spPr>
          <a:xfrm>
            <a:off x="7467600" y="39624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Smiley Face 95"/>
          <p:cNvSpPr/>
          <p:nvPr/>
        </p:nvSpPr>
        <p:spPr>
          <a:xfrm>
            <a:off x="8763000" y="6477000"/>
            <a:ext cx="304800" cy="304800"/>
          </a:xfrm>
          <a:prstGeom prst="smileyFace">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9" presetClass="exit" presetSubtype="0" fill="hold" grpId="1" nodeType="withEffect">
                                  <p:stCondLst>
                                    <p:cond delay="0"/>
                                  </p:stCondLst>
                                  <p:childTnLst>
                                    <p:animEffect transition="out" filter="dissolve">
                                      <p:cBhvr>
                                        <p:cTn id="30" dur="500"/>
                                        <p:tgtEl>
                                          <p:spTgt spid="54"/>
                                        </p:tgtEl>
                                      </p:cBhvr>
                                    </p:animEffect>
                                    <p:set>
                                      <p:cBhvr>
                                        <p:cTn id="31" dur="1" fill="hold">
                                          <p:stCondLst>
                                            <p:cond delay="499"/>
                                          </p:stCondLst>
                                        </p:cTn>
                                        <p:tgtEl>
                                          <p:spTgt spid="54"/>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63"/>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62"/>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52"/>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51"/>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45"/>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57"/>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9" presetClass="exit" presetSubtype="0" fill="hold" grpId="1" nodeType="clickEffect">
                                  <p:stCondLst>
                                    <p:cond delay="0"/>
                                  </p:stCondLst>
                                  <p:childTnLst>
                                    <p:animEffect transition="out" filter="dissolve">
                                      <p:cBhvr>
                                        <p:cTn id="53" dur="500"/>
                                        <p:tgtEl>
                                          <p:spTgt spid="62"/>
                                        </p:tgtEl>
                                      </p:cBhvr>
                                    </p:animEffect>
                                    <p:set>
                                      <p:cBhvr>
                                        <p:cTn id="54" dur="1" fill="hold">
                                          <p:stCondLst>
                                            <p:cond delay="499"/>
                                          </p:stCondLst>
                                        </p:cTn>
                                        <p:tgtEl>
                                          <p:spTgt spid="62"/>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6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6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6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7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32"/>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9"/>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68"/>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69"/>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73"/>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74"/>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75"/>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76"/>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77"/>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nodeType="clickEffect">
                                  <p:stCondLst>
                                    <p:cond delay="0"/>
                                  </p:stCondLst>
                                  <p:childTnLst>
                                    <p:set>
                                      <p:cBhvr>
                                        <p:cTn id="112" dur="1" fill="hold">
                                          <p:stCondLst>
                                            <p:cond delay="0"/>
                                          </p:stCondLst>
                                        </p:cTn>
                                        <p:tgtEl>
                                          <p:spTgt spid="78"/>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79"/>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151"/>
                                        </p:tgtEl>
                                        <p:attrNameLst>
                                          <p:attrName>style.visibility</p:attrName>
                                        </p:attrNameLst>
                                      </p:cBhvr>
                                      <p:to>
                                        <p:strVal val="visible"/>
                                      </p:to>
                                    </p:set>
                                  </p:childTnLst>
                                </p:cTn>
                              </p:par>
                              <p:par>
                                <p:cTn id="119" presetID="1" presetClass="exit" presetSubtype="0" fill="hold" grpId="1" nodeType="withEffect">
                                  <p:stCondLst>
                                    <p:cond delay="0"/>
                                  </p:stCondLst>
                                  <p:childTnLst>
                                    <p:set>
                                      <p:cBhvr>
                                        <p:cTn id="120" dur="1" fill="hold">
                                          <p:stCondLst>
                                            <p:cond delay="0"/>
                                          </p:stCondLst>
                                        </p:cTn>
                                        <p:tgtEl>
                                          <p:spTgt spid="68"/>
                                        </p:tgtEl>
                                        <p:attrNameLst>
                                          <p:attrName>style.visibility</p:attrName>
                                        </p:attrNameLst>
                                      </p:cBhvr>
                                      <p:to>
                                        <p:strVal val="hidden"/>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nodeType="clickEffect">
                                  <p:stCondLst>
                                    <p:cond delay="0"/>
                                  </p:stCondLst>
                                  <p:childTnLst>
                                    <p:set>
                                      <p:cBhvr>
                                        <p:cTn id="124" dur="1" fill="hold">
                                          <p:stCondLst>
                                            <p:cond delay="0"/>
                                          </p:stCondLst>
                                        </p:cTn>
                                        <p:tgtEl>
                                          <p:spTgt spid="48"/>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44"/>
                                        </p:tgtEl>
                                        <p:attrNameLst>
                                          <p:attrName>style.visibility</p:attrName>
                                        </p:attrNameLst>
                                      </p:cBhvr>
                                      <p:to>
                                        <p:strVal val="visible"/>
                                      </p:to>
                                    </p:set>
                                  </p:childTnLst>
                                </p:cTn>
                              </p:par>
                              <p:par>
                                <p:cTn id="127" presetID="1" presetClass="entr" presetSubtype="0" fill="hold" nodeType="withEffect">
                                  <p:stCondLst>
                                    <p:cond delay="0"/>
                                  </p:stCondLst>
                                  <p:childTnLst>
                                    <p:set>
                                      <p:cBhvr>
                                        <p:cTn id="128" dur="1" fill="hold">
                                          <p:stCondLst>
                                            <p:cond delay="0"/>
                                          </p:stCondLst>
                                        </p:cTn>
                                        <p:tgtEl>
                                          <p:spTgt spid="38"/>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58"/>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nodeType="clickEffect">
                                  <p:stCondLst>
                                    <p:cond delay="0"/>
                                  </p:stCondLst>
                                  <p:childTnLst>
                                    <p:set>
                                      <p:cBhvr>
                                        <p:cTn id="134" dur="1" fill="hold">
                                          <p:stCondLst>
                                            <p:cond delay="0"/>
                                          </p:stCondLst>
                                        </p:cTn>
                                        <p:tgtEl>
                                          <p:spTgt spid="80"/>
                                        </p:tgtEl>
                                        <p:attrNameLst>
                                          <p:attrName>style.visibility</p:attrName>
                                        </p:attrNameLst>
                                      </p:cBhvr>
                                      <p:to>
                                        <p:strVal val="visible"/>
                                      </p:to>
                                    </p:set>
                                  </p:childTnLst>
                                </p:cTn>
                              </p:par>
                              <p:par>
                                <p:cTn id="135" presetID="1" presetClass="entr" presetSubtype="0" fill="hold" nodeType="withEffect">
                                  <p:stCondLst>
                                    <p:cond delay="0"/>
                                  </p:stCondLst>
                                  <p:childTnLst>
                                    <p:set>
                                      <p:cBhvr>
                                        <p:cTn id="136" dur="1" fill="hold">
                                          <p:stCondLst>
                                            <p:cond delay="0"/>
                                          </p:stCondLst>
                                        </p:cTn>
                                        <p:tgtEl>
                                          <p:spTgt spid="81"/>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39"/>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nodeType="clickEffect">
                                  <p:stCondLst>
                                    <p:cond delay="0"/>
                                  </p:stCondLst>
                                  <p:childTnLst>
                                    <p:set>
                                      <p:cBhvr>
                                        <p:cTn id="144" dur="1" fill="hold">
                                          <p:stCondLst>
                                            <p:cond delay="0"/>
                                          </p:stCondLst>
                                        </p:cTn>
                                        <p:tgtEl>
                                          <p:spTgt spid="40"/>
                                        </p:tgtEl>
                                        <p:attrNameLst>
                                          <p:attrName>style.visibility</p:attrName>
                                        </p:attrNameLst>
                                      </p:cBhvr>
                                      <p:to>
                                        <p:strVal val="visible"/>
                                      </p:to>
                                    </p:set>
                                  </p:childTnLst>
                                </p:cTn>
                              </p:par>
                              <p:par>
                                <p:cTn id="145" presetID="1" presetClass="entr" presetSubtype="0" fill="hold" grpId="0" nodeType="withEffect">
                                  <p:stCondLst>
                                    <p:cond delay="0"/>
                                  </p:stCondLst>
                                  <p:childTnLst>
                                    <p:set>
                                      <p:cBhvr>
                                        <p:cTn id="146" dur="1" fill="hold">
                                          <p:stCondLst>
                                            <p:cond delay="0"/>
                                          </p:stCondLst>
                                        </p:cTn>
                                        <p:tgtEl>
                                          <p:spTgt spid="42"/>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21"/>
                                        </p:tgtEl>
                                        <p:attrNameLst>
                                          <p:attrName>style.visibility</p:attrName>
                                        </p:attrNameLst>
                                      </p:cBhvr>
                                      <p:to>
                                        <p:strVal val="visible"/>
                                      </p:to>
                                    </p:set>
                                  </p:childTnLst>
                                </p:cTn>
                              </p:par>
                            </p:childTnLst>
                          </p:cTn>
                        </p:par>
                      </p:childTnLst>
                    </p:cTn>
                  </p:par>
                  <p:par>
                    <p:cTn id="151" fill="hold">
                      <p:stCondLst>
                        <p:cond delay="indefinite"/>
                      </p:stCondLst>
                      <p:childTnLst>
                        <p:par>
                          <p:cTn id="152" fill="hold">
                            <p:stCondLst>
                              <p:cond delay="0"/>
                            </p:stCondLst>
                            <p:childTnLst>
                              <p:par>
                                <p:cTn id="153" presetID="1" presetClass="entr" presetSubtype="0" fill="hold" grpId="0" nodeType="clickEffect">
                                  <p:stCondLst>
                                    <p:cond delay="0"/>
                                  </p:stCondLst>
                                  <p:childTnLst>
                                    <p:set>
                                      <p:cBhvr>
                                        <p:cTn id="154" dur="1" fill="hold">
                                          <p:stCondLst>
                                            <p:cond delay="0"/>
                                          </p:stCondLst>
                                        </p:cTn>
                                        <p:tgtEl>
                                          <p:spTgt spid="86"/>
                                        </p:tgtEl>
                                        <p:attrNameLst>
                                          <p:attrName>style.visibility</p:attrName>
                                        </p:attrNameLst>
                                      </p:cBhvr>
                                      <p:to>
                                        <p:strVal val="visible"/>
                                      </p:to>
                                    </p:set>
                                  </p:childTnLst>
                                </p:cTn>
                              </p:par>
                            </p:childTnLst>
                          </p:cTn>
                        </p:par>
                      </p:childTnLst>
                    </p:cTn>
                  </p:par>
                  <p:par>
                    <p:cTn id="155" fill="hold">
                      <p:stCondLst>
                        <p:cond delay="indefinite"/>
                      </p:stCondLst>
                      <p:childTnLst>
                        <p:par>
                          <p:cTn id="156" fill="hold">
                            <p:stCondLst>
                              <p:cond delay="0"/>
                            </p:stCondLst>
                            <p:childTnLst>
                              <p:par>
                                <p:cTn id="157" presetID="1" presetClass="entr" presetSubtype="0" fill="hold" grpId="0" nodeType="clickEffect">
                                  <p:stCondLst>
                                    <p:cond delay="0"/>
                                  </p:stCondLst>
                                  <p:childTnLst>
                                    <p:set>
                                      <p:cBhvr>
                                        <p:cTn id="158" dur="1" fill="hold">
                                          <p:stCondLst>
                                            <p:cond delay="0"/>
                                          </p:stCondLst>
                                        </p:cTn>
                                        <p:tgtEl>
                                          <p:spTgt spid="83"/>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nodeType="clickEffect">
                                  <p:stCondLst>
                                    <p:cond delay="0"/>
                                  </p:stCondLst>
                                  <p:childTnLst>
                                    <p:set>
                                      <p:cBhvr>
                                        <p:cTn id="162" dur="1" fill="hold">
                                          <p:stCondLst>
                                            <p:cond delay="0"/>
                                          </p:stCondLst>
                                        </p:cTn>
                                        <p:tgtEl>
                                          <p:spTgt spid="87"/>
                                        </p:tgtEl>
                                        <p:attrNameLst>
                                          <p:attrName>style.visibility</p:attrName>
                                        </p:attrNameLst>
                                      </p:cBhvr>
                                      <p:to>
                                        <p:strVal val="visible"/>
                                      </p:to>
                                    </p:set>
                                  </p:childTnLst>
                                </p:cTn>
                              </p:par>
                              <p:par>
                                <p:cTn id="163" presetID="1" presetClass="entr" presetSubtype="0" fill="hold" grpId="0" nodeType="withEffect">
                                  <p:stCondLst>
                                    <p:cond delay="0"/>
                                  </p:stCondLst>
                                  <p:childTnLst>
                                    <p:set>
                                      <p:cBhvr>
                                        <p:cTn id="164" dur="1" fill="hold">
                                          <p:stCondLst>
                                            <p:cond delay="0"/>
                                          </p:stCondLst>
                                        </p:cTn>
                                        <p:tgtEl>
                                          <p:spTgt spid="88"/>
                                        </p:tgtEl>
                                        <p:attrNameLst>
                                          <p:attrName>style.visibility</p:attrName>
                                        </p:attrNameLst>
                                      </p:cBhvr>
                                      <p:to>
                                        <p:strVal val="visible"/>
                                      </p:to>
                                    </p:set>
                                  </p:childTnLst>
                                </p:cTn>
                              </p:par>
                            </p:childTnLst>
                          </p:cTn>
                        </p:par>
                      </p:childTnLst>
                    </p:cTn>
                  </p:par>
                  <p:par>
                    <p:cTn id="165" fill="hold">
                      <p:stCondLst>
                        <p:cond delay="indefinite"/>
                      </p:stCondLst>
                      <p:childTnLst>
                        <p:par>
                          <p:cTn id="166" fill="hold">
                            <p:stCondLst>
                              <p:cond delay="0"/>
                            </p:stCondLst>
                            <p:childTnLst>
                              <p:par>
                                <p:cTn id="167" presetID="1" presetClass="entr" presetSubtype="0" fill="hold" grpId="0" nodeType="clickEffect">
                                  <p:stCondLst>
                                    <p:cond delay="0"/>
                                  </p:stCondLst>
                                  <p:childTnLst>
                                    <p:set>
                                      <p:cBhvr>
                                        <p:cTn id="168" dur="1" fill="hold">
                                          <p:stCondLst>
                                            <p:cond delay="0"/>
                                          </p:stCondLst>
                                        </p:cTn>
                                        <p:tgtEl>
                                          <p:spTgt spid="97"/>
                                        </p:tgtEl>
                                        <p:attrNameLst>
                                          <p:attrName>style.visibility</p:attrName>
                                        </p:attrNameLst>
                                      </p:cBhvr>
                                      <p:to>
                                        <p:strVal val="visible"/>
                                      </p:to>
                                    </p:set>
                                  </p:childTnLst>
                                </p:cTn>
                              </p:par>
                            </p:childTnLst>
                          </p:cTn>
                        </p:par>
                      </p:childTnLst>
                    </p:cTn>
                  </p:par>
                  <p:par>
                    <p:cTn id="169" fill="hold">
                      <p:stCondLst>
                        <p:cond delay="indefinite"/>
                      </p:stCondLst>
                      <p:childTnLst>
                        <p:par>
                          <p:cTn id="170" fill="hold">
                            <p:stCondLst>
                              <p:cond delay="0"/>
                            </p:stCondLst>
                            <p:childTnLst>
                              <p:par>
                                <p:cTn id="171" presetID="1" presetClass="entr" presetSubtype="0" fill="hold" nodeType="clickEffect">
                                  <p:stCondLst>
                                    <p:cond delay="0"/>
                                  </p:stCondLst>
                                  <p:childTnLst>
                                    <p:set>
                                      <p:cBhvr>
                                        <p:cTn id="172" dur="1" fill="hold">
                                          <p:stCondLst>
                                            <p:cond delay="0"/>
                                          </p:stCondLst>
                                        </p:cTn>
                                        <p:tgtEl>
                                          <p:spTgt spid="89"/>
                                        </p:tgtEl>
                                        <p:attrNameLst>
                                          <p:attrName>style.visibility</p:attrName>
                                        </p:attrNameLst>
                                      </p:cBhvr>
                                      <p:to>
                                        <p:strVal val="visible"/>
                                      </p:to>
                                    </p:set>
                                  </p:childTnLst>
                                </p:cTn>
                              </p:par>
                              <p:par>
                                <p:cTn id="173" presetID="1" presetClass="entr" presetSubtype="0" fill="hold" grpId="0" nodeType="withEffect">
                                  <p:stCondLst>
                                    <p:cond delay="0"/>
                                  </p:stCondLst>
                                  <p:childTnLst>
                                    <p:set>
                                      <p:cBhvr>
                                        <p:cTn id="174" dur="1" fill="hold">
                                          <p:stCondLst>
                                            <p:cond delay="0"/>
                                          </p:stCondLst>
                                        </p:cTn>
                                        <p:tgtEl>
                                          <p:spTgt spid="18"/>
                                        </p:tgtEl>
                                        <p:attrNameLst>
                                          <p:attrName>style.visibility</p:attrName>
                                        </p:attrNameLst>
                                      </p:cBhvr>
                                      <p:to>
                                        <p:strVal val="visible"/>
                                      </p:to>
                                    </p:set>
                                  </p:childTnLst>
                                </p:cTn>
                              </p:par>
                              <p:par>
                                <p:cTn id="175" presetID="1" presetClass="entr" presetSubtype="0" fill="hold" grpId="0" nodeType="withEffect">
                                  <p:stCondLst>
                                    <p:cond delay="0"/>
                                  </p:stCondLst>
                                  <p:childTnLst>
                                    <p:set>
                                      <p:cBhvr>
                                        <p:cTn id="176" dur="1" fill="hold">
                                          <p:stCondLst>
                                            <p:cond delay="0"/>
                                          </p:stCondLst>
                                        </p:cTn>
                                        <p:tgtEl>
                                          <p:spTgt spid="90"/>
                                        </p:tgtEl>
                                        <p:attrNameLst>
                                          <p:attrName>style.visibility</p:attrName>
                                        </p:attrNameLst>
                                      </p:cBhvr>
                                      <p:to>
                                        <p:strVal val="visible"/>
                                      </p:to>
                                    </p:set>
                                  </p:childTnLst>
                                </p:cTn>
                              </p:par>
                              <p:par>
                                <p:cTn id="177" presetID="1" presetClass="entr" presetSubtype="0" fill="hold" nodeType="withEffect">
                                  <p:stCondLst>
                                    <p:cond delay="0"/>
                                  </p:stCondLst>
                                  <p:childTnLst>
                                    <p:set>
                                      <p:cBhvr>
                                        <p:cTn id="178" dur="1" fill="hold">
                                          <p:stCondLst>
                                            <p:cond delay="0"/>
                                          </p:stCondLst>
                                        </p:cTn>
                                        <p:tgtEl>
                                          <p:spTgt spid="91"/>
                                        </p:tgtEl>
                                        <p:attrNameLst>
                                          <p:attrName>style.visibility</p:attrName>
                                        </p:attrNameLst>
                                      </p:cBhvr>
                                      <p:to>
                                        <p:strVal val="visible"/>
                                      </p:to>
                                    </p:set>
                                  </p:childTnLst>
                                </p:cTn>
                              </p:par>
                            </p:childTnLst>
                          </p:cTn>
                        </p:par>
                      </p:childTnLst>
                    </p:cTn>
                  </p:par>
                  <p:par>
                    <p:cTn id="179" fill="hold">
                      <p:stCondLst>
                        <p:cond delay="indefinite"/>
                      </p:stCondLst>
                      <p:childTnLst>
                        <p:par>
                          <p:cTn id="180" fill="hold">
                            <p:stCondLst>
                              <p:cond delay="0"/>
                            </p:stCondLst>
                            <p:childTnLst>
                              <p:par>
                                <p:cTn id="181" presetID="1" presetClass="entr" presetSubtype="0" fill="hold" grpId="0" nodeType="clickEffect">
                                  <p:stCondLst>
                                    <p:cond delay="0"/>
                                  </p:stCondLst>
                                  <p:childTnLst>
                                    <p:set>
                                      <p:cBhvr>
                                        <p:cTn id="182" dur="1" fill="hold">
                                          <p:stCondLst>
                                            <p:cond delay="0"/>
                                          </p:stCondLst>
                                        </p:cTn>
                                        <p:tgtEl>
                                          <p:spTgt spid="17"/>
                                        </p:tgtEl>
                                        <p:attrNameLst>
                                          <p:attrName>style.visibility</p:attrName>
                                        </p:attrNameLst>
                                      </p:cBhvr>
                                      <p:to>
                                        <p:strVal val="visible"/>
                                      </p:to>
                                    </p:set>
                                  </p:childTnLst>
                                </p:cTn>
                              </p:par>
                              <p:par>
                                <p:cTn id="183" presetID="9" presetClass="exit" presetSubtype="0" fill="hold" grpId="1" nodeType="withEffect">
                                  <p:stCondLst>
                                    <p:cond delay="0"/>
                                  </p:stCondLst>
                                  <p:childTnLst>
                                    <p:animEffect transition="out" filter="dissolve">
                                      <p:cBhvr>
                                        <p:cTn id="184" dur="500"/>
                                        <p:tgtEl>
                                          <p:spTgt spid="97"/>
                                        </p:tgtEl>
                                      </p:cBhvr>
                                    </p:animEffect>
                                    <p:set>
                                      <p:cBhvr>
                                        <p:cTn id="185" dur="1" fill="hold">
                                          <p:stCondLst>
                                            <p:cond delay="499"/>
                                          </p:stCondLst>
                                        </p:cTn>
                                        <p:tgtEl>
                                          <p:spTgt spid="97"/>
                                        </p:tgtEl>
                                        <p:attrNameLst>
                                          <p:attrName>style.visibility</p:attrName>
                                        </p:attrNameLst>
                                      </p:cBhvr>
                                      <p:to>
                                        <p:strVal val="hidden"/>
                                      </p:to>
                                    </p:set>
                                  </p:childTnLst>
                                </p:cTn>
                              </p:par>
                            </p:childTnLst>
                          </p:cTn>
                        </p:par>
                      </p:childTnLst>
                    </p:cTn>
                  </p:par>
                  <p:par>
                    <p:cTn id="186" fill="hold">
                      <p:stCondLst>
                        <p:cond delay="indefinite"/>
                      </p:stCondLst>
                      <p:childTnLst>
                        <p:par>
                          <p:cTn id="187" fill="hold">
                            <p:stCondLst>
                              <p:cond delay="0"/>
                            </p:stCondLst>
                            <p:childTnLst>
                              <p:par>
                                <p:cTn id="188" presetID="1" presetClass="entr" presetSubtype="0" fill="hold" nodeType="clickEffect">
                                  <p:stCondLst>
                                    <p:cond delay="0"/>
                                  </p:stCondLst>
                                  <p:childTnLst>
                                    <p:set>
                                      <p:cBhvr>
                                        <p:cTn id="189" dur="1" fill="hold">
                                          <p:stCondLst>
                                            <p:cond delay="0"/>
                                          </p:stCondLst>
                                        </p:cTn>
                                        <p:tgtEl>
                                          <p:spTgt spid="92"/>
                                        </p:tgtEl>
                                        <p:attrNameLst>
                                          <p:attrName>style.visibility</p:attrName>
                                        </p:attrNameLst>
                                      </p:cBhvr>
                                      <p:to>
                                        <p:strVal val="visible"/>
                                      </p:to>
                                    </p:set>
                                  </p:childTnLst>
                                </p:cTn>
                              </p:par>
                              <p:par>
                                <p:cTn id="190" presetID="1" presetClass="entr" presetSubtype="0" fill="hold" grpId="0" nodeType="withEffect">
                                  <p:stCondLst>
                                    <p:cond delay="0"/>
                                  </p:stCondLst>
                                  <p:childTnLst>
                                    <p:set>
                                      <p:cBhvr>
                                        <p:cTn id="191" dur="1" fill="hold">
                                          <p:stCondLst>
                                            <p:cond delay="0"/>
                                          </p:stCondLst>
                                        </p:cTn>
                                        <p:tgtEl>
                                          <p:spTgt spid="22"/>
                                        </p:tgtEl>
                                        <p:attrNameLst>
                                          <p:attrName>style.visibility</p:attrName>
                                        </p:attrNameLst>
                                      </p:cBhvr>
                                      <p:to>
                                        <p:strVal val="visible"/>
                                      </p:to>
                                    </p:set>
                                  </p:childTnLst>
                                </p:cTn>
                              </p:par>
                            </p:childTnLst>
                          </p:cTn>
                        </p:par>
                      </p:childTnLst>
                    </p:cTn>
                  </p:par>
                  <p:par>
                    <p:cTn id="192" fill="hold">
                      <p:stCondLst>
                        <p:cond delay="indefinite"/>
                      </p:stCondLst>
                      <p:childTnLst>
                        <p:par>
                          <p:cTn id="193" fill="hold">
                            <p:stCondLst>
                              <p:cond delay="0"/>
                            </p:stCondLst>
                            <p:childTnLst>
                              <p:par>
                                <p:cTn id="194" presetID="1" presetClass="entr" presetSubtype="0" fill="hold" grpId="0" nodeType="clickEffect">
                                  <p:stCondLst>
                                    <p:cond delay="0"/>
                                  </p:stCondLst>
                                  <p:childTnLst>
                                    <p:set>
                                      <p:cBhvr>
                                        <p:cTn id="195" dur="1" fill="hold">
                                          <p:stCondLst>
                                            <p:cond delay="0"/>
                                          </p:stCondLst>
                                        </p:cTn>
                                        <p:tgtEl>
                                          <p:spTgt spid="94"/>
                                        </p:tgtEl>
                                        <p:attrNameLst>
                                          <p:attrName>style.visibility</p:attrName>
                                        </p:attrNameLst>
                                      </p:cBhvr>
                                      <p:to>
                                        <p:strVal val="visible"/>
                                      </p:to>
                                    </p:set>
                                  </p:childTnLst>
                                </p:cTn>
                              </p:par>
                            </p:childTnLst>
                          </p:cTn>
                        </p:par>
                      </p:childTnLst>
                    </p:cTn>
                  </p:par>
                  <p:par>
                    <p:cTn id="196" fill="hold">
                      <p:stCondLst>
                        <p:cond delay="indefinite"/>
                      </p:stCondLst>
                      <p:childTnLst>
                        <p:par>
                          <p:cTn id="197" fill="hold">
                            <p:stCondLst>
                              <p:cond delay="0"/>
                            </p:stCondLst>
                            <p:childTnLst>
                              <p:par>
                                <p:cTn id="198" presetID="1" presetClass="entr" presetSubtype="0" fill="hold" grpId="0" nodeType="clickEffect">
                                  <p:stCondLst>
                                    <p:cond delay="0"/>
                                  </p:stCondLst>
                                  <p:childTnLst>
                                    <p:set>
                                      <p:cBhvr>
                                        <p:cTn id="199" dur="1" fill="hold">
                                          <p:stCondLst>
                                            <p:cond delay="0"/>
                                          </p:stCondLst>
                                        </p:cTn>
                                        <p:tgtEl>
                                          <p:spTgt spid="95"/>
                                        </p:tgtEl>
                                        <p:attrNameLst>
                                          <p:attrName>style.visibility</p:attrName>
                                        </p:attrNameLst>
                                      </p:cBhvr>
                                      <p:to>
                                        <p:strVal val="visible"/>
                                      </p:to>
                                    </p:set>
                                  </p:childTnLst>
                                </p:cTn>
                              </p:par>
                            </p:childTnLst>
                          </p:cTn>
                        </p:par>
                      </p:childTnLst>
                    </p:cTn>
                  </p:par>
                  <p:par>
                    <p:cTn id="200" fill="hold">
                      <p:stCondLst>
                        <p:cond delay="indefinite"/>
                      </p:stCondLst>
                      <p:childTnLst>
                        <p:par>
                          <p:cTn id="201" fill="hold">
                            <p:stCondLst>
                              <p:cond delay="0"/>
                            </p:stCondLst>
                            <p:childTnLst>
                              <p:par>
                                <p:cTn id="202" presetID="1" presetClass="entr" presetSubtype="0" fill="hold" grpId="0" nodeType="clickEffect">
                                  <p:stCondLst>
                                    <p:cond delay="0"/>
                                  </p:stCondLst>
                                  <p:childTnLst>
                                    <p:set>
                                      <p:cBhvr>
                                        <p:cTn id="203" dur="1" fill="hold">
                                          <p:stCondLst>
                                            <p:cond delay="0"/>
                                          </p:stCondLst>
                                        </p:cTn>
                                        <p:tgtEl>
                                          <p:spTgt spid="49"/>
                                        </p:tgtEl>
                                        <p:attrNameLst>
                                          <p:attrName>style.visibility</p:attrName>
                                        </p:attrNameLst>
                                      </p:cBhvr>
                                      <p:to>
                                        <p:strVal val="visible"/>
                                      </p:to>
                                    </p:set>
                                  </p:childTnLst>
                                </p:cTn>
                              </p:par>
                            </p:childTnLst>
                          </p:cTn>
                        </p:par>
                      </p:childTnLst>
                    </p:cTn>
                  </p:par>
                  <p:par>
                    <p:cTn id="204" fill="hold">
                      <p:stCondLst>
                        <p:cond delay="indefinite"/>
                      </p:stCondLst>
                      <p:childTnLst>
                        <p:par>
                          <p:cTn id="205" fill="hold">
                            <p:stCondLst>
                              <p:cond delay="0"/>
                            </p:stCondLst>
                            <p:childTnLst>
                              <p:par>
                                <p:cTn id="206" presetID="1" presetClass="entr" presetSubtype="0" fill="hold" grpId="0" nodeType="clickEffect">
                                  <p:stCondLst>
                                    <p:cond delay="0"/>
                                  </p:stCondLst>
                                  <p:childTnLst>
                                    <p:set>
                                      <p:cBhvr>
                                        <p:cTn id="207" dur="1" fill="hold">
                                          <p:stCondLst>
                                            <p:cond delay="0"/>
                                          </p:stCondLst>
                                        </p:cTn>
                                        <p:tgtEl>
                                          <p:spTgt spid="122"/>
                                        </p:tgtEl>
                                        <p:attrNameLst>
                                          <p:attrName>style.visibility</p:attrName>
                                        </p:attrNameLst>
                                      </p:cBhvr>
                                      <p:to>
                                        <p:strVal val="visible"/>
                                      </p:to>
                                    </p:set>
                                  </p:childTnLst>
                                </p:cTn>
                              </p:par>
                            </p:childTnLst>
                          </p:cTn>
                        </p:par>
                      </p:childTnLst>
                    </p:cTn>
                  </p:par>
                  <p:par>
                    <p:cTn id="208" fill="hold">
                      <p:stCondLst>
                        <p:cond delay="indefinite"/>
                      </p:stCondLst>
                      <p:childTnLst>
                        <p:par>
                          <p:cTn id="209" fill="hold">
                            <p:stCondLst>
                              <p:cond delay="0"/>
                            </p:stCondLst>
                            <p:childTnLst>
                              <p:par>
                                <p:cTn id="210" presetID="1" presetClass="entr" presetSubtype="0" fill="hold" nodeType="clickEffect">
                                  <p:stCondLst>
                                    <p:cond delay="0"/>
                                  </p:stCondLst>
                                  <p:childTnLst>
                                    <p:set>
                                      <p:cBhvr>
                                        <p:cTn id="211" dur="1" fill="hold">
                                          <p:stCondLst>
                                            <p:cond delay="0"/>
                                          </p:stCondLst>
                                        </p:cTn>
                                        <p:tgtEl>
                                          <p:spTgt spid="47"/>
                                        </p:tgtEl>
                                        <p:attrNameLst>
                                          <p:attrName>style.visibility</p:attrName>
                                        </p:attrNameLst>
                                      </p:cBhvr>
                                      <p:to>
                                        <p:strVal val="visible"/>
                                      </p:to>
                                    </p:set>
                                  </p:childTnLst>
                                </p:cTn>
                              </p:par>
                              <p:par>
                                <p:cTn id="212" presetID="1" presetClass="entr" presetSubtype="0" fill="hold" grpId="0" nodeType="withEffect">
                                  <p:stCondLst>
                                    <p:cond delay="0"/>
                                  </p:stCondLst>
                                  <p:childTnLst>
                                    <p:set>
                                      <p:cBhvr>
                                        <p:cTn id="213" dur="1" fill="hold">
                                          <p:stCondLst>
                                            <p:cond delay="0"/>
                                          </p:stCondLst>
                                        </p:cTn>
                                        <p:tgtEl>
                                          <p:spTgt spid="102"/>
                                        </p:tgtEl>
                                        <p:attrNameLst>
                                          <p:attrName>style.visibility</p:attrName>
                                        </p:attrNameLst>
                                      </p:cBhvr>
                                      <p:to>
                                        <p:strVal val="visible"/>
                                      </p:to>
                                    </p:set>
                                  </p:childTnLst>
                                </p:cTn>
                              </p:par>
                            </p:childTnLst>
                          </p:cTn>
                        </p:par>
                      </p:childTnLst>
                    </p:cTn>
                  </p:par>
                  <p:par>
                    <p:cTn id="214" fill="hold">
                      <p:stCondLst>
                        <p:cond delay="indefinite"/>
                      </p:stCondLst>
                      <p:childTnLst>
                        <p:par>
                          <p:cTn id="215" fill="hold">
                            <p:stCondLst>
                              <p:cond delay="0"/>
                            </p:stCondLst>
                            <p:childTnLst>
                              <p:par>
                                <p:cTn id="216" presetID="1" presetClass="entr" presetSubtype="0" fill="hold" nodeType="clickEffect">
                                  <p:stCondLst>
                                    <p:cond delay="0"/>
                                  </p:stCondLst>
                                  <p:childTnLst>
                                    <p:set>
                                      <p:cBhvr>
                                        <p:cTn id="217" dur="1" fill="hold">
                                          <p:stCondLst>
                                            <p:cond delay="0"/>
                                          </p:stCondLst>
                                        </p:cTn>
                                        <p:tgtEl>
                                          <p:spTgt spid="106"/>
                                        </p:tgtEl>
                                        <p:attrNameLst>
                                          <p:attrName>style.visibility</p:attrName>
                                        </p:attrNameLst>
                                      </p:cBhvr>
                                      <p:to>
                                        <p:strVal val="visible"/>
                                      </p:to>
                                    </p:set>
                                  </p:childTnLst>
                                </p:cTn>
                              </p:par>
                              <p:par>
                                <p:cTn id="218" presetID="1" presetClass="entr" presetSubtype="0" fill="hold" nodeType="withEffect">
                                  <p:stCondLst>
                                    <p:cond delay="0"/>
                                  </p:stCondLst>
                                  <p:childTnLst>
                                    <p:set>
                                      <p:cBhvr>
                                        <p:cTn id="219" dur="1" fill="hold">
                                          <p:stCondLst>
                                            <p:cond delay="0"/>
                                          </p:stCondLst>
                                        </p:cTn>
                                        <p:tgtEl>
                                          <p:spTgt spid="111"/>
                                        </p:tgtEl>
                                        <p:attrNameLst>
                                          <p:attrName>style.visibility</p:attrName>
                                        </p:attrNameLst>
                                      </p:cBhvr>
                                      <p:to>
                                        <p:strVal val="visible"/>
                                      </p:to>
                                    </p:set>
                                  </p:childTnLst>
                                </p:cTn>
                              </p:par>
                            </p:childTnLst>
                          </p:cTn>
                        </p:par>
                      </p:childTnLst>
                    </p:cTn>
                  </p:par>
                  <p:par>
                    <p:cTn id="220" fill="hold">
                      <p:stCondLst>
                        <p:cond delay="indefinite"/>
                      </p:stCondLst>
                      <p:childTnLst>
                        <p:par>
                          <p:cTn id="221" fill="hold">
                            <p:stCondLst>
                              <p:cond delay="0"/>
                            </p:stCondLst>
                            <p:childTnLst>
                              <p:par>
                                <p:cTn id="222" presetID="2" presetClass="exit" presetSubtype="4" fill="hold" nodeType="clickEffect">
                                  <p:stCondLst>
                                    <p:cond delay="0"/>
                                  </p:stCondLst>
                                  <p:childTnLst>
                                    <p:anim calcmode="lin" valueType="num">
                                      <p:cBhvr additive="base">
                                        <p:cTn id="223" dur="500"/>
                                        <p:tgtEl>
                                          <p:spTgt spid="106"/>
                                        </p:tgtEl>
                                        <p:attrNameLst>
                                          <p:attrName>ppt_x</p:attrName>
                                        </p:attrNameLst>
                                      </p:cBhvr>
                                      <p:tavLst>
                                        <p:tav tm="0">
                                          <p:val>
                                            <p:strVal val="ppt_x"/>
                                          </p:val>
                                        </p:tav>
                                        <p:tav tm="100000">
                                          <p:val>
                                            <p:strVal val="ppt_x"/>
                                          </p:val>
                                        </p:tav>
                                      </p:tavLst>
                                    </p:anim>
                                    <p:anim calcmode="lin" valueType="num">
                                      <p:cBhvr additive="base">
                                        <p:cTn id="224" dur="500"/>
                                        <p:tgtEl>
                                          <p:spTgt spid="106"/>
                                        </p:tgtEl>
                                        <p:attrNameLst>
                                          <p:attrName>ppt_y</p:attrName>
                                        </p:attrNameLst>
                                      </p:cBhvr>
                                      <p:tavLst>
                                        <p:tav tm="0">
                                          <p:val>
                                            <p:strVal val="ppt_y"/>
                                          </p:val>
                                        </p:tav>
                                        <p:tav tm="100000">
                                          <p:val>
                                            <p:strVal val="1+ppt_h/2"/>
                                          </p:val>
                                        </p:tav>
                                      </p:tavLst>
                                    </p:anim>
                                    <p:set>
                                      <p:cBhvr>
                                        <p:cTn id="225" dur="1" fill="hold">
                                          <p:stCondLst>
                                            <p:cond delay="499"/>
                                          </p:stCondLst>
                                        </p:cTn>
                                        <p:tgtEl>
                                          <p:spTgt spid="106"/>
                                        </p:tgtEl>
                                        <p:attrNameLst>
                                          <p:attrName>style.visibility</p:attrName>
                                        </p:attrNameLst>
                                      </p:cBhvr>
                                      <p:to>
                                        <p:strVal val="hidden"/>
                                      </p:to>
                                    </p:set>
                                  </p:childTnLst>
                                </p:cTn>
                              </p:par>
                              <p:par>
                                <p:cTn id="226" presetID="2" presetClass="exit" presetSubtype="4" fill="hold" nodeType="withEffect">
                                  <p:stCondLst>
                                    <p:cond delay="0"/>
                                  </p:stCondLst>
                                  <p:childTnLst>
                                    <p:anim calcmode="lin" valueType="num">
                                      <p:cBhvr additive="base">
                                        <p:cTn id="227" dur="500"/>
                                        <p:tgtEl>
                                          <p:spTgt spid="111"/>
                                        </p:tgtEl>
                                        <p:attrNameLst>
                                          <p:attrName>ppt_x</p:attrName>
                                        </p:attrNameLst>
                                      </p:cBhvr>
                                      <p:tavLst>
                                        <p:tav tm="0">
                                          <p:val>
                                            <p:strVal val="ppt_x"/>
                                          </p:val>
                                        </p:tav>
                                        <p:tav tm="100000">
                                          <p:val>
                                            <p:strVal val="ppt_x"/>
                                          </p:val>
                                        </p:tav>
                                      </p:tavLst>
                                    </p:anim>
                                    <p:anim calcmode="lin" valueType="num">
                                      <p:cBhvr additive="base">
                                        <p:cTn id="228" dur="500"/>
                                        <p:tgtEl>
                                          <p:spTgt spid="111"/>
                                        </p:tgtEl>
                                        <p:attrNameLst>
                                          <p:attrName>ppt_y</p:attrName>
                                        </p:attrNameLst>
                                      </p:cBhvr>
                                      <p:tavLst>
                                        <p:tav tm="0">
                                          <p:val>
                                            <p:strVal val="ppt_y"/>
                                          </p:val>
                                        </p:tav>
                                        <p:tav tm="100000">
                                          <p:val>
                                            <p:strVal val="1+ppt_h/2"/>
                                          </p:val>
                                        </p:tav>
                                      </p:tavLst>
                                    </p:anim>
                                    <p:set>
                                      <p:cBhvr>
                                        <p:cTn id="229" dur="1" fill="hold">
                                          <p:stCondLst>
                                            <p:cond delay="499"/>
                                          </p:stCondLst>
                                        </p:cTn>
                                        <p:tgtEl>
                                          <p:spTgt spid="111"/>
                                        </p:tgtEl>
                                        <p:attrNameLst>
                                          <p:attrName>style.visibility</p:attrName>
                                        </p:attrNameLst>
                                      </p:cBhvr>
                                      <p:to>
                                        <p:strVal val="hidden"/>
                                      </p:to>
                                    </p:set>
                                  </p:childTnLst>
                                </p:cTn>
                              </p:par>
                            </p:childTnLst>
                          </p:cTn>
                        </p:par>
                      </p:childTnLst>
                    </p:cTn>
                  </p:par>
                  <p:par>
                    <p:cTn id="230" fill="hold">
                      <p:stCondLst>
                        <p:cond delay="indefinite"/>
                      </p:stCondLst>
                      <p:childTnLst>
                        <p:par>
                          <p:cTn id="231" fill="hold">
                            <p:stCondLst>
                              <p:cond delay="0"/>
                            </p:stCondLst>
                            <p:childTnLst>
                              <p:par>
                                <p:cTn id="232" presetID="1" presetClass="entr" presetSubtype="0" fill="hold" nodeType="clickEffect">
                                  <p:stCondLst>
                                    <p:cond delay="0"/>
                                  </p:stCondLst>
                                  <p:childTnLst>
                                    <p:set>
                                      <p:cBhvr>
                                        <p:cTn id="233" dur="1" fill="hold">
                                          <p:stCondLst>
                                            <p:cond delay="0"/>
                                          </p:stCondLst>
                                        </p:cTn>
                                        <p:tgtEl>
                                          <p:spTgt spid="108"/>
                                        </p:tgtEl>
                                        <p:attrNameLst>
                                          <p:attrName>style.visibility</p:attrName>
                                        </p:attrNameLst>
                                      </p:cBhvr>
                                      <p:to>
                                        <p:strVal val="visible"/>
                                      </p:to>
                                    </p:set>
                                  </p:childTnLst>
                                </p:cTn>
                              </p:par>
                              <p:par>
                                <p:cTn id="234" presetID="1" presetClass="entr" presetSubtype="0" fill="hold" grpId="0" nodeType="withEffect">
                                  <p:stCondLst>
                                    <p:cond delay="0"/>
                                  </p:stCondLst>
                                  <p:childTnLst>
                                    <p:set>
                                      <p:cBhvr>
                                        <p:cTn id="235" dur="1" fill="hold">
                                          <p:stCondLst>
                                            <p:cond delay="0"/>
                                          </p:stCondLst>
                                        </p:cTn>
                                        <p:tgtEl>
                                          <p:spTgt spid="109"/>
                                        </p:tgtEl>
                                        <p:attrNameLst>
                                          <p:attrName>style.visibility</p:attrName>
                                        </p:attrNameLst>
                                      </p:cBhvr>
                                      <p:to>
                                        <p:strVal val="visible"/>
                                      </p:to>
                                    </p:set>
                                  </p:childTnLst>
                                </p:cTn>
                              </p:par>
                            </p:childTnLst>
                          </p:cTn>
                        </p:par>
                      </p:childTnLst>
                    </p:cTn>
                  </p:par>
                  <p:par>
                    <p:cTn id="236" fill="hold">
                      <p:stCondLst>
                        <p:cond delay="indefinite"/>
                      </p:stCondLst>
                      <p:childTnLst>
                        <p:par>
                          <p:cTn id="237" fill="hold">
                            <p:stCondLst>
                              <p:cond delay="0"/>
                            </p:stCondLst>
                            <p:childTnLst>
                              <p:par>
                                <p:cTn id="238" presetID="1" presetClass="entr" presetSubtype="0" fill="hold" nodeType="clickEffect">
                                  <p:stCondLst>
                                    <p:cond delay="0"/>
                                  </p:stCondLst>
                                  <p:childTnLst>
                                    <p:set>
                                      <p:cBhvr>
                                        <p:cTn id="239" dur="1" fill="hold">
                                          <p:stCondLst>
                                            <p:cond delay="0"/>
                                          </p:stCondLst>
                                        </p:cTn>
                                        <p:tgtEl>
                                          <p:spTgt spid="35"/>
                                        </p:tgtEl>
                                        <p:attrNameLst>
                                          <p:attrName>style.visibility</p:attrName>
                                        </p:attrNameLst>
                                      </p:cBhvr>
                                      <p:to>
                                        <p:strVal val="visible"/>
                                      </p:to>
                                    </p:set>
                                  </p:childTnLst>
                                </p:cTn>
                              </p:par>
                              <p:par>
                                <p:cTn id="240" presetID="1" presetClass="entr" presetSubtype="0" fill="hold" grpId="0" nodeType="withEffect">
                                  <p:stCondLst>
                                    <p:cond delay="0"/>
                                  </p:stCondLst>
                                  <p:childTnLst>
                                    <p:set>
                                      <p:cBhvr>
                                        <p:cTn id="241" dur="1" fill="hold">
                                          <p:stCondLst>
                                            <p:cond delay="0"/>
                                          </p:stCondLst>
                                        </p:cTn>
                                        <p:tgtEl>
                                          <p:spTgt spid="7"/>
                                        </p:tgtEl>
                                        <p:attrNameLst>
                                          <p:attrName>style.visibility</p:attrName>
                                        </p:attrNameLst>
                                      </p:cBhvr>
                                      <p:to>
                                        <p:strVal val="visible"/>
                                      </p:to>
                                    </p:set>
                                  </p:childTnLst>
                                </p:cTn>
                              </p:par>
                            </p:childTnLst>
                          </p:cTn>
                        </p:par>
                      </p:childTnLst>
                    </p:cTn>
                  </p:par>
                  <p:par>
                    <p:cTn id="242" fill="hold">
                      <p:stCondLst>
                        <p:cond delay="indefinite"/>
                      </p:stCondLst>
                      <p:childTnLst>
                        <p:par>
                          <p:cTn id="243" fill="hold">
                            <p:stCondLst>
                              <p:cond delay="0"/>
                            </p:stCondLst>
                            <p:childTnLst>
                              <p:par>
                                <p:cTn id="244" presetID="1" presetClass="entr" presetSubtype="0" fill="hold" grpId="0" nodeType="clickEffect">
                                  <p:stCondLst>
                                    <p:cond delay="0"/>
                                  </p:stCondLst>
                                  <p:childTnLst>
                                    <p:set>
                                      <p:cBhvr>
                                        <p:cTn id="245" dur="1" fill="hold">
                                          <p:stCondLst>
                                            <p:cond delay="0"/>
                                          </p:stCondLst>
                                        </p:cTn>
                                        <p:tgtEl>
                                          <p:spTgt spid="59"/>
                                        </p:tgtEl>
                                        <p:attrNameLst>
                                          <p:attrName>style.visibility</p:attrName>
                                        </p:attrNameLst>
                                      </p:cBhvr>
                                      <p:to>
                                        <p:strVal val="visible"/>
                                      </p:to>
                                    </p:set>
                                  </p:childTnLst>
                                </p:cTn>
                              </p:par>
                            </p:childTnLst>
                          </p:cTn>
                        </p:par>
                      </p:childTnLst>
                    </p:cTn>
                  </p:par>
                  <p:par>
                    <p:cTn id="246" fill="hold">
                      <p:stCondLst>
                        <p:cond delay="indefinite"/>
                      </p:stCondLst>
                      <p:childTnLst>
                        <p:par>
                          <p:cTn id="247" fill="hold">
                            <p:stCondLst>
                              <p:cond delay="0"/>
                            </p:stCondLst>
                            <p:childTnLst>
                              <p:par>
                                <p:cTn id="248" presetID="1" presetClass="entr" presetSubtype="0" fill="hold" nodeType="clickEffect">
                                  <p:stCondLst>
                                    <p:cond delay="0"/>
                                  </p:stCondLst>
                                  <p:childTnLst>
                                    <p:set>
                                      <p:cBhvr>
                                        <p:cTn id="249" dur="1" fill="hold">
                                          <p:stCondLst>
                                            <p:cond delay="0"/>
                                          </p:stCondLst>
                                        </p:cTn>
                                        <p:tgtEl>
                                          <p:spTgt spid="60"/>
                                        </p:tgtEl>
                                        <p:attrNameLst>
                                          <p:attrName>style.visibility</p:attrName>
                                        </p:attrNameLst>
                                      </p:cBhvr>
                                      <p:to>
                                        <p:strVal val="visible"/>
                                      </p:to>
                                    </p:set>
                                  </p:childTnLst>
                                </p:cTn>
                              </p:par>
                              <p:par>
                                <p:cTn id="250" presetID="1" presetClass="entr" presetSubtype="0" fill="hold" grpId="0" nodeType="withEffect">
                                  <p:stCondLst>
                                    <p:cond delay="0"/>
                                  </p:stCondLst>
                                  <p:childTnLst>
                                    <p:set>
                                      <p:cBhvr>
                                        <p:cTn id="251" dur="1" fill="hold">
                                          <p:stCondLst>
                                            <p:cond delay="0"/>
                                          </p:stCondLst>
                                        </p:cTn>
                                        <p:tgtEl>
                                          <p:spTgt spid="43"/>
                                        </p:tgtEl>
                                        <p:attrNameLst>
                                          <p:attrName>style.visibility</p:attrName>
                                        </p:attrNameLst>
                                      </p:cBhvr>
                                      <p:to>
                                        <p:strVal val="visible"/>
                                      </p:to>
                                    </p:set>
                                  </p:childTnLst>
                                </p:cTn>
                              </p:par>
                              <p:par>
                                <p:cTn id="252" presetID="1" presetClass="entr" presetSubtype="0" fill="hold" grpId="0" nodeType="withEffect">
                                  <p:stCondLst>
                                    <p:cond delay="0"/>
                                  </p:stCondLst>
                                  <p:childTnLst>
                                    <p:set>
                                      <p:cBhvr>
                                        <p:cTn id="253" dur="1" fill="hold">
                                          <p:stCondLst>
                                            <p:cond delay="0"/>
                                          </p:stCondLst>
                                        </p:cTn>
                                        <p:tgtEl>
                                          <p:spTgt spid="115"/>
                                        </p:tgtEl>
                                        <p:attrNameLst>
                                          <p:attrName>style.visibility</p:attrName>
                                        </p:attrNameLst>
                                      </p:cBhvr>
                                      <p:to>
                                        <p:strVal val="visible"/>
                                      </p:to>
                                    </p:set>
                                  </p:childTnLst>
                                </p:cTn>
                              </p:par>
                              <p:par>
                                <p:cTn id="254" presetID="1" presetClass="entr" presetSubtype="0" fill="hold" nodeType="withEffect">
                                  <p:stCondLst>
                                    <p:cond delay="0"/>
                                  </p:stCondLst>
                                  <p:childTnLst>
                                    <p:set>
                                      <p:cBhvr>
                                        <p:cTn id="255" dur="1" fill="hold">
                                          <p:stCondLst>
                                            <p:cond delay="0"/>
                                          </p:stCondLst>
                                        </p:cTn>
                                        <p:tgtEl>
                                          <p:spTgt spid="116"/>
                                        </p:tgtEl>
                                        <p:attrNameLst>
                                          <p:attrName>style.visibility</p:attrName>
                                        </p:attrNameLst>
                                      </p:cBhvr>
                                      <p:to>
                                        <p:strVal val="visible"/>
                                      </p:to>
                                    </p:set>
                                  </p:childTnLst>
                                </p:cTn>
                              </p:par>
                              <p:par>
                                <p:cTn id="256" presetID="1" presetClass="exit" presetSubtype="0" fill="hold" grpId="1" nodeType="withEffect">
                                  <p:stCondLst>
                                    <p:cond delay="0"/>
                                  </p:stCondLst>
                                  <p:childTnLst>
                                    <p:set>
                                      <p:cBhvr>
                                        <p:cTn id="257" dur="1" fill="hold">
                                          <p:stCondLst>
                                            <p:cond delay="0"/>
                                          </p:stCondLst>
                                        </p:cTn>
                                        <p:tgtEl>
                                          <p:spTgt spid="59"/>
                                        </p:tgtEl>
                                        <p:attrNameLst>
                                          <p:attrName>style.visibility</p:attrName>
                                        </p:attrNameLst>
                                      </p:cBhvr>
                                      <p:to>
                                        <p:strVal val="hidden"/>
                                      </p:to>
                                    </p:set>
                                  </p:childTnLst>
                                </p:cTn>
                              </p:par>
                            </p:childTnLst>
                          </p:cTn>
                        </p:par>
                      </p:childTnLst>
                    </p:cTn>
                  </p:par>
                  <p:par>
                    <p:cTn id="258" fill="hold">
                      <p:stCondLst>
                        <p:cond delay="indefinite"/>
                      </p:stCondLst>
                      <p:childTnLst>
                        <p:par>
                          <p:cTn id="259" fill="hold">
                            <p:stCondLst>
                              <p:cond delay="0"/>
                            </p:stCondLst>
                            <p:childTnLst>
                              <p:par>
                                <p:cTn id="260" presetID="1" presetClass="entr" presetSubtype="0" fill="hold" grpId="0" nodeType="clickEffect">
                                  <p:stCondLst>
                                    <p:cond delay="0"/>
                                  </p:stCondLst>
                                  <p:childTnLst>
                                    <p:set>
                                      <p:cBhvr>
                                        <p:cTn id="261" dur="1" fill="hold">
                                          <p:stCondLst>
                                            <p:cond delay="0"/>
                                          </p:stCondLst>
                                        </p:cTn>
                                        <p:tgtEl>
                                          <p:spTgt spid="113"/>
                                        </p:tgtEl>
                                        <p:attrNameLst>
                                          <p:attrName>style.visibility</p:attrName>
                                        </p:attrNameLst>
                                      </p:cBhvr>
                                      <p:to>
                                        <p:strVal val="visible"/>
                                      </p:to>
                                    </p:set>
                                  </p:childTnLst>
                                </p:cTn>
                              </p:par>
                            </p:childTnLst>
                          </p:cTn>
                        </p:par>
                      </p:childTnLst>
                    </p:cTn>
                  </p:par>
                  <p:par>
                    <p:cTn id="262" fill="hold">
                      <p:stCondLst>
                        <p:cond delay="indefinite"/>
                      </p:stCondLst>
                      <p:childTnLst>
                        <p:par>
                          <p:cTn id="263" fill="hold">
                            <p:stCondLst>
                              <p:cond delay="0"/>
                            </p:stCondLst>
                            <p:childTnLst>
                              <p:par>
                                <p:cTn id="264" presetID="1" presetClass="entr" presetSubtype="0" fill="hold" nodeType="clickEffect">
                                  <p:stCondLst>
                                    <p:cond delay="0"/>
                                  </p:stCondLst>
                                  <p:childTnLst>
                                    <p:set>
                                      <p:cBhvr>
                                        <p:cTn id="265" dur="1" fill="hold">
                                          <p:stCondLst>
                                            <p:cond delay="0"/>
                                          </p:stCondLst>
                                        </p:cTn>
                                        <p:tgtEl>
                                          <p:spTgt spid="152"/>
                                        </p:tgtEl>
                                        <p:attrNameLst>
                                          <p:attrName>style.visibility</p:attrName>
                                        </p:attrNameLst>
                                      </p:cBhvr>
                                      <p:to>
                                        <p:strVal val="visible"/>
                                      </p:to>
                                    </p:set>
                                  </p:childTnLst>
                                </p:cTn>
                              </p:par>
                              <p:par>
                                <p:cTn id="266" presetID="1" presetClass="entr" presetSubtype="0" fill="hold" grpId="0" nodeType="withEffect">
                                  <p:stCondLst>
                                    <p:cond delay="0"/>
                                  </p:stCondLst>
                                  <p:childTnLst>
                                    <p:set>
                                      <p:cBhvr>
                                        <p:cTn id="267" dur="1" fill="hold">
                                          <p:stCondLst>
                                            <p:cond delay="0"/>
                                          </p:stCondLst>
                                        </p:cTn>
                                        <p:tgtEl>
                                          <p:spTgt spid="155"/>
                                        </p:tgtEl>
                                        <p:attrNameLst>
                                          <p:attrName>style.visibility</p:attrName>
                                        </p:attrNameLst>
                                      </p:cBhvr>
                                      <p:to>
                                        <p:strVal val="visible"/>
                                      </p:to>
                                    </p:set>
                                  </p:childTnLst>
                                </p:cTn>
                              </p:par>
                            </p:childTnLst>
                          </p:cTn>
                        </p:par>
                      </p:childTnLst>
                    </p:cTn>
                  </p:par>
                  <p:par>
                    <p:cTn id="268" fill="hold">
                      <p:stCondLst>
                        <p:cond delay="indefinite"/>
                      </p:stCondLst>
                      <p:childTnLst>
                        <p:par>
                          <p:cTn id="269" fill="hold">
                            <p:stCondLst>
                              <p:cond delay="0"/>
                            </p:stCondLst>
                            <p:childTnLst>
                              <p:par>
                                <p:cTn id="270" presetID="1" presetClass="entr" presetSubtype="0" fill="hold" grpId="0" nodeType="clickEffect">
                                  <p:stCondLst>
                                    <p:cond delay="0"/>
                                  </p:stCondLst>
                                  <p:childTnLst>
                                    <p:set>
                                      <p:cBhvr>
                                        <p:cTn id="271" dur="1" fill="hold">
                                          <p:stCondLst>
                                            <p:cond delay="0"/>
                                          </p:stCondLst>
                                        </p:cTn>
                                        <p:tgtEl>
                                          <p:spTgt spid="128"/>
                                        </p:tgtEl>
                                        <p:attrNameLst>
                                          <p:attrName>style.visibility</p:attrName>
                                        </p:attrNameLst>
                                      </p:cBhvr>
                                      <p:to>
                                        <p:strVal val="visible"/>
                                      </p:to>
                                    </p:set>
                                  </p:childTnLst>
                                </p:cTn>
                              </p:par>
                            </p:childTnLst>
                          </p:cTn>
                        </p:par>
                      </p:childTnLst>
                    </p:cTn>
                  </p:par>
                  <p:par>
                    <p:cTn id="272" fill="hold">
                      <p:stCondLst>
                        <p:cond delay="indefinite"/>
                      </p:stCondLst>
                      <p:childTnLst>
                        <p:par>
                          <p:cTn id="273" fill="hold">
                            <p:stCondLst>
                              <p:cond delay="0"/>
                            </p:stCondLst>
                            <p:childTnLst>
                              <p:par>
                                <p:cTn id="274" presetID="1" presetClass="entr" presetSubtype="0" fill="hold" grpId="0" nodeType="clickEffect">
                                  <p:stCondLst>
                                    <p:cond delay="0"/>
                                  </p:stCondLst>
                                  <p:childTnLst>
                                    <p:set>
                                      <p:cBhvr>
                                        <p:cTn id="275" dur="1" fill="hold">
                                          <p:stCondLst>
                                            <p:cond delay="0"/>
                                          </p:stCondLst>
                                        </p:cTn>
                                        <p:tgtEl>
                                          <p:spTgt spid="124"/>
                                        </p:tgtEl>
                                        <p:attrNameLst>
                                          <p:attrName>style.visibility</p:attrName>
                                        </p:attrNameLst>
                                      </p:cBhvr>
                                      <p:to>
                                        <p:strVal val="visible"/>
                                      </p:to>
                                    </p:set>
                                  </p:childTnLst>
                                </p:cTn>
                              </p:par>
                            </p:childTnLst>
                          </p:cTn>
                        </p:par>
                      </p:childTnLst>
                    </p:cTn>
                  </p:par>
                  <p:par>
                    <p:cTn id="276" fill="hold">
                      <p:stCondLst>
                        <p:cond delay="indefinite"/>
                      </p:stCondLst>
                      <p:childTnLst>
                        <p:par>
                          <p:cTn id="277" fill="hold">
                            <p:stCondLst>
                              <p:cond delay="0"/>
                            </p:stCondLst>
                            <p:childTnLst>
                              <p:par>
                                <p:cTn id="278" presetID="1" presetClass="entr" presetSubtype="0" fill="hold" grpId="0" nodeType="clickEffect">
                                  <p:stCondLst>
                                    <p:cond delay="0"/>
                                  </p:stCondLst>
                                  <p:childTnLst>
                                    <p:set>
                                      <p:cBhvr>
                                        <p:cTn id="279" dur="1" fill="hold">
                                          <p:stCondLst>
                                            <p:cond delay="0"/>
                                          </p:stCondLst>
                                        </p:cTn>
                                        <p:tgtEl>
                                          <p:spTgt spid="126"/>
                                        </p:tgtEl>
                                        <p:attrNameLst>
                                          <p:attrName>style.visibility</p:attrName>
                                        </p:attrNameLst>
                                      </p:cBhvr>
                                      <p:to>
                                        <p:strVal val="visible"/>
                                      </p:to>
                                    </p:set>
                                  </p:childTnLst>
                                </p:cTn>
                              </p:par>
                            </p:childTnLst>
                          </p:cTn>
                        </p:par>
                      </p:childTnLst>
                    </p:cTn>
                  </p:par>
                  <p:par>
                    <p:cTn id="280" fill="hold">
                      <p:stCondLst>
                        <p:cond delay="indefinite"/>
                      </p:stCondLst>
                      <p:childTnLst>
                        <p:par>
                          <p:cTn id="281" fill="hold">
                            <p:stCondLst>
                              <p:cond delay="0"/>
                            </p:stCondLst>
                            <p:childTnLst>
                              <p:par>
                                <p:cTn id="282" presetID="1" presetClass="entr" presetSubtype="0" fill="hold" nodeType="clickEffect">
                                  <p:stCondLst>
                                    <p:cond delay="0"/>
                                  </p:stCondLst>
                                  <p:childTnLst>
                                    <p:set>
                                      <p:cBhvr>
                                        <p:cTn id="283" dur="1" fill="hold">
                                          <p:stCondLst>
                                            <p:cond delay="0"/>
                                          </p:stCondLst>
                                        </p:cTn>
                                        <p:tgtEl>
                                          <p:spTgt spid="129"/>
                                        </p:tgtEl>
                                        <p:attrNameLst>
                                          <p:attrName>style.visibility</p:attrName>
                                        </p:attrNameLst>
                                      </p:cBhvr>
                                      <p:to>
                                        <p:strVal val="visible"/>
                                      </p:to>
                                    </p:set>
                                  </p:childTnLst>
                                </p:cTn>
                              </p:par>
                              <p:par>
                                <p:cTn id="284" presetID="1" presetClass="entr" presetSubtype="0" fill="hold" grpId="0" nodeType="withEffect">
                                  <p:stCondLst>
                                    <p:cond delay="0"/>
                                  </p:stCondLst>
                                  <p:childTnLst>
                                    <p:set>
                                      <p:cBhvr>
                                        <p:cTn id="285" dur="1" fill="hold">
                                          <p:stCondLst>
                                            <p:cond delay="0"/>
                                          </p:stCondLst>
                                        </p:cTn>
                                        <p:tgtEl>
                                          <p:spTgt spid="131"/>
                                        </p:tgtEl>
                                        <p:attrNameLst>
                                          <p:attrName>style.visibility</p:attrName>
                                        </p:attrNameLst>
                                      </p:cBhvr>
                                      <p:to>
                                        <p:strVal val="visible"/>
                                      </p:to>
                                    </p:set>
                                  </p:childTnLst>
                                </p:cTn>
                              </p:par>
                              <p:par>
                                <p:cTn id="286" presetID="1" presetClass="entr" presetSubtype="0" fill="hold" nodeType="withEffect">
                                  <p:stCondLst>
                                    <p:cond delay="0"/>
                                  </p:stCondLst>
                                  <p:childTnLst>
                                    <p:set>
                                      <p:cBhvr>
                                        <p:cTn id="287" dur="1" fill="hold">
                                          <p:stCondLst>
                                            <p:cond delay="0"/>
                                          </p:stCondLst>
                                        </p:cTn>
                                        <p:tgtEl>
                                          <p:spTgt spid="132"/>
                                        </p:tgtEl>
                                        <p:attrNameLst>
                                          <p:attrName>style.visibility</p:attrName>
                                        </p:attrNameLst>
                                      </p:cBhvr>
                                      <p:to>
                                        <p:strVal val="visible"/>
                                      </p:to>
                                    </p:set>
                                  </p:childTnLst>
                                </p:cTn>
                              </p:par>
                              <p:par>
                                <p:cTn id="288" presetID="1" presetClass="entr" presetSubtype="0" fill="hold" nodeType="withEffect">
                                  <p:stCondLst>
                                    <p:cond delay="0"/>
                                  </p:stCondLst>
                                  <p:childTnLst>
                                    <p:set>
                                      <p:cBhvr>
                                        <p:cTn id="289" dur="1" fill="hold">
                                          <p:stCondLst>
                                            <p:cond delay="0"/>
                                          </p:stCondLst>
                                        </p:cTn>
                                        <p:tgtEl>
                                          <p:spTgt spid="165"/>
                                        </p:tgtEl>
                                        <p:attrNameLst>
                                          <p:attrName>style.visibility</p:attrName>
                                        </p:attrNameLst>
                                      </p:cBhvr>
                                      <p:to>
                                        <p:strVal val="visible"/>
                                      </p:to>
                                    </p:set>
                                  </p:childTnLst>
                                </p:cTn>
                              </p:par>
                              <p:par>
                                <p:cTn id="290" presetID="1" presetClass="entr" presetSubtype="0" fill="hold" grpId="0" nodeType="withEffect">
                                  <p:stCondLst>
                                    <p:cond delay="0"/>
                                  </p:stCondLst>
                                  <p:childTnLst>
                                    <p:set>
                                      <p:cBhvr>
                                        <p:cTn id="291" dur="1" fill="hold">
                                          <p:stCondLst>
                                            <p:cond delay="0"/>
                                          </p:stCondLst>
                                        </p:cTn>
                                        <p:tgtEl>
                                          <p:spTgt spid="168"/>
                                        </p:tgtEl>
                                        <p:attrNameLst>
                                          <p:attrName>style.visibility</p:attrName>
                                        </p:attrNameLst>
                                      </p:cBhvr>
                                      <p:to>
                                        <p:strVal val="visible"/>
                                      </p:to>
                                    </p:set>
                                  </p:childTnLst>
                                </p:cTn>
                              </p:par>
                            </p:childTnLst>
                          </p:cTn>
                        </p:par>
                      </p:childTnLst>
                    </p:cTn>
                  </p:par>
                  <p:par>
                    <p:cTn id="292" fill="hold">
                      <p:stCondLst>
                        <p:cond delay="indefinite"/>
                      </p:stCondLst>
                      <p:childTnLst>
                        <p:par>
                          <p:cTn id="293" fill="hold">
                            <p:stCondLst>
                              <p:cond delay="0"/>
                            </p:stCondLst>
                            <p:childTnLst>
                              <p:par>
                                <p:cTn id="294" presetID="9" presetClass="exit" presetSubtype="0" fill="hold" nodeType="clickEffect">
                                  <p:stCondLst>
                                    <p:cond delay="0"/>
                                  </p:stCondLst>
                                  <p:childTnLst>
                                    <p:animEffect transition="out" filter="dissolve">
                                      <p:cBhvr>
                                        <p:cTn id="295" dur="500"/>
                                        <p:tgtEl>
                                          <p:spTgt spid="129"/>
                                        </p:tgtEl>
                                      </p:cBhvr>
                                    </p:animEffect>
                                    <p:set>
                                      <p:cBhvr>
                                        <p:cTn id="296" dur="1" fill="hold">
                                          <p:stCondLst>
                                            <p:cond delay="499"/>
                                          </p:stCondLst>
                                        </p:cTn>
                                        <p:tgtEl>
                                          <p:spTgt spid="129"/>
                                        </p:tgtEl>
                                        <p:attrNameLst>
                                          <p:attrName>style.visibility</p:attrName>
                                        </p:attrNameLst>
                                      </p:cBhvr>
                                      <p:to>
                                        <p:strVal val="hidden"/>
                                      </p:to>
                                    </p:set>
                                  </p:childTnLst>
                                </p:cTn>
                              </p:par>
                              <p:par>
                                <p:cTn id="297" presetID="9" presetClass="exit" presetSubtype="0" fill="hold" nodeType="withEffect">
                                  <p:stCondLst>
                                    <p:cond delay="0"/>
                                  </p:stCondLst>
                                  <p:childTnLst>
                                    <p:animEffect transition="out" filter="dissolve">
                                      <p:cBhvr>
                                        <p:cTn id="298" dur="500"/>
                                        <p:tgtEl>
                                          <p:spTgt spid="165"/>
                                        </p:tgtEl>
                                      </p:cBhvr>
                                    </p:animEffect>
                                    <p:set>
                                      <p:cBhvr>
                                        <p:cTn id="299" dur="1" fill="hold">
                                          <p:stCondLst>
                                            <p:cond delay="499"/>
                                          </p:stCondLst>
                                        </p:cTn>
                                        <p:tgtEl>
                                          <p:spTgt spid="165"/>
                                        </p:tgtEl>
                                        <p:attrNameLst>
                                          <p:attrName>style.visibility</p:attrName>
                                        </p:attrNameLst>
                                      </p:cBhvr>
                                      <p:to>
                                        <p:strVal val="hidden"/>
                                      </p:to>
                                    </p:set>
                                  </p:childTnLst>
                                </p:cTn>
                              </p:par>
                              <p:par>
                                <p:cTn id="300" presetID="9" presetClass="exit" presetSubtype="0" fill="hold" grpId="1" nodeType="withEffect">
                                  <p:stCondLst>
                                    <p:cond delay="0"/>
                                  </p:stCondLst>
                                  <p:childTnLst>
                                    <p:animEffect transition="out" filter="dissolve">
                                      <p:cBhvr>
                                        <p:cTn id="301" dur="500"/>
                                        <p:tgtEl>
                                          <p:spTgt spid="131"/>
                                        </p:tgtEl>
                                      </p:cBhvr>
                                    </p:animEffect>
                                    <p:set>
                                      <p:cBhvr>
                                        <p:cTn id="302" dur="1" fill="hold">
                                          <p:stCondLst>
                                            <p:cond delay="499"/>
                                          </p:stCondLst>
                                        </p:cTn>
                                        <p:tgtEl>
                                          <p:spTgt spid="131"/>
                                        </p:tgtEl>
                                        <p:attrNameLst>
                                          <p:attrName>style.visibility</p:attrName>
                                        </p:attrNameLst>
                                      </p:cBhvr>
                                      <p:to>
                                        <p:strVal val="hidden"/>
                                      </p:to>
                                    </p:set>
                                  </p:childTnLst>
                                </p:cTn>
                              </p:par>
                              <p:par>
                                <p:cTn id="303" presetID="9" presetClass="exit" presetSubtype="0" fill="hold" nodeType="withEffect">
                                  <p:stCondLst>
                                    <p:cond delay="0"/>
                                  </p:stCondLst>
                                  <p:childTnLst>
                                    <p:animEffect transition="out" filter="dissolve">
                                      <p:cBhvr>
                                        <p:cTn id="304" dur="500"/>
                                        <p:tgtEl>
                                          <p:spTgt spid="132"/>
                                        </p:tgtEl>
                                      </p:cBhvr>
                                    </p:animEffect>
                                    <p:set>
                                      <p:cBhvr>
                                        <p:cTn id="305" dur="1" fill="hold">
                                          <p:stCondLst>
                                            <p:cond delay="499"/>
                                          </p:stCondLst>
                                        </p:cTn>
                                        <p:tgtEl>
                                          <p:spTgt spid="132"/>
                                        </p:tgtEl>
                                        <p:attrNameLst>
                                          <p:attrName>style.visibility</p:attrName>
                                        </p:attrNameLst>
                                      </p:cBhvr>
                                      <p:to>
                                        <p:strVal val="hidden"/>
                                      </p:to>
                                    </p:set>
                                  </p:childTnLst>
                                </p:cTn>
                              </p:par>
                              <p:par>
                                <p:cTn id="306" presetID="9" presetClass="exit" presetSubtype="0" fill="hold" grpId="1" nodeType="withEffect">
                                  <p:stCondLst>
                                    <p:cond delay="0"/>
                                  </p:stCondLst>
                                  <p:childTnLst>
                                    <p:animEffect transition="out" filter="dissolve">
                                      <p:cBhvr>
                                        <p:cTn id="307" dur="500"/>
                                        <p:tgtEl>
                                          <p:spTgt spid="168"/>
                                        </p:tgtEl>
                                      </p:cBhvr>
                                    </p:animEffect>
                                    <p:set>
                                      <p:cBhvr>
                                        <p:cTn id="308" dur="1" fill="hold">
                                          <p:stCondLst>
                                            <p:cond delay="499"/>
                                          </p:stCondLst>
                                        </p:cTn>
                                        <p:tgtEl>
                                          <p:spTgt spid="168"/>
                                        </p:tgtEl>
                                        <p:attrNameLst>
                                          <p:attrName>style.visibility</p:attrName>
                                        </p:attrNameLst>
                                      </p:cBhvr>
                                      <p:to>
                                        <p:strVal val="hidden"/>
                                      </p:to>
                                    </p:set>
                                  </p:childTnLst>
                                </p:cTn>
                              </p:par>
                            </p:childTnLst>
                          </p:cTn>
                        </p:par>
                      </p:childTnLst>
                    </p:cTn>
                  </p:par>
                  <p:par>
                    <p:cTn id="309" fill="hold">
                      <p:stCondLst>
                        <p:cond delay="indefinite"/>
                      </p:stCondLst>
                      <p:childTnLst>
                        <p:par>
                          <p:cTn id="310" fill="hold">
                            <p:stCondLst>
                              <p:cond delay="0"/>
                            </p:stCondLst>
                            <p:childTnLst>
                              <p:par>
                                <p:cTn id="311" presetID="1" presetClass="entr" presetSubtype="0" fill="hold" nodeType="clickEffect">
                                  <p:stCondLst>
                                    <p:cond delay="0"/>
                                  </p:stCondLst>
                                  <p:childTnLst>
                                    <p:set>
                                      <p:cBhvr>
                                        <p:cTn id="312" dur="1" fill="hold">
                                          <p:stCondLst>
                                            <p:cond delay="0"/>
                                          </p:stCondLst>
                                        </p:cTn>
                                        <p:tgtEl>
                                          <p:spTgt spid="137"/>
                                        </p:tgtEl>
                                        <p:attrNameLst>
                                          <p:attrName>style.visibility</p:attrName>
                                        </p:attrNameLst>
                                      </p:cBhvr>
                                      <p:to>
                                        <p:strVal val="visible"/>
                                      </p:to>
                                    </p:set>
                                  </p:childTnLst>
                                </p:cTn>
                              </p:par>
                              <p:par>
                                <p:cTn id="313" presetID="1" presetClass="entr" presetSubtype="0" fill="hold" grpId="0" nodeType="withEffect">
                                  <p:stCondLst>
                                    <p:cond delay="0"/>
                                  </p:stCondLst>
                                  <p:childTnLst>
                                    <p:set>
                                      <p:cBhvr>
                                        <p:cTn id="314" dur="1" fill="hold">
                                          <p:stCondLst>
                                            <p:cond delay="0"/>
                                          </p:stCondLst>
                                        </p:cTn>
                                        <p:tgtEl>
                                          <p:spTgt spid="141"/>
                                        </p:tgtEl>
                                        <p:attrNameLst>
                                          <p:attrName>style.visibility</p:attrName>
                                        </p:attrNameLst>
                                      </p:cBhvr>
                                      <p:to>
                                        <p:strVal val="visible"/>
                                      </p:to>
                                    </p:set>
                                  </p:childTnLst>
                                </p:cTn>
                              </p:par>
                            </p:childTnLst>
                          </p:cTn>
                        </p:par>
                      </p:childTnLst>
                    </p:cTn>
                  </p:par>
                  <p:par>
                    <p:cTn id="315" fill="hold">
                      <p:stCondLst>
                        <p:cond delay="indefinite"/>
                      </p:stCondLst>
                      <p:childTnLst>
                        <p:par>
                          <p:cTn id="316" fill="hold">
                            <p:stCondLst>
                              <p:cond delay="0"/>
                            </p:stCondLst>
                            <p:childTnLst>
                              <p:par>
                                <p:cTn id="317" presetID="1" presetClass="entr" presetSubtype="0" fill="hold" nodeType="clickEffect">
                                  <p:stCondLst>
                                    <p:cond delay="0"/>
                                  </p:stCondLst>
                                  <p:childTnLst>
                                    <p:set>
                                      <p:cBhvr>
                                        <p:cTn id="318" dur="1" fill="hold">
                                          <p:stCondLst>
                                            <p:cond delay="0"/>
                                          </p:stCondLst>
                                        </p:cTn>
                                        <p:tgtEl>
                                          <p:spTgt spid="147"/>
                                        </p:tgtEl>
                                        <p:attrNameLst>
                                          <p:attrName>style.visibility</p:attrName>
                                        </p:attrNameLst>
                                      </p:cBhvr>
                                      <p:to>
                                        <p:strVal val="visible"/>
                                      </p:to>
                                    </p:set>
                                  </p:childTnLst>
                                </p:cTn>
                              </p:par>
                              <p:par>
                                <p:cTn id="319" presetID="1" presetClass="entr" presetSubtype="0" fill="hold" grpId="0" nodeType="withEffect">
                                  <p:stCondLst>
                                    <p:cond delay="0"/>
                                  </p:stCondLst>
                                  <p:childTnLst>
                                    <p:set>
                                      <p:cBhvr>
                                        <p:cTn id="320" dur="1" fill="hold">
                                          <p:stCondLst>
                                            <p:cond delay="0"/>
                                          </p:stCondLst>
                                        </p:cTn>
                                        <p:tgtEl>
                                          <p:spTgt spid="150"/>
                                        </p:tgtEl>
                                        <p:attrNameLst>
                                          <p:attrName>style.visibility</p:attrName>
                                        </p:attrNameLst>
                                      </p:cBhvr>
                                      <p:to>
                                        <p:strVal val="visible"/>
                                      </p:to>
                                    </p:set>
                                  </p:childTnLst>
                                </p:cTn>
                              </p:par>
                              <p:par>
                                <p:cTn id="321" presetID="1" presetClass="entr" presetSubtype="0" fill="hold" nodeType="withEffect">
                                  <p:stCondLst>
                                    <p:cond delay="0"/>
                                  </p:stCondLst>
                                  <p:childTnLst>
                                    <p:set>
                                      <p:cBhvr>
                                        <p:cTn id="322" dur="1" fill="hold">
                                          <p:stCondLst>
                                            <p:cond delay="0"/>
                                          </p:stCondLst>
                                        </p:cTn>
                                        <p:tgtEl>
                                          <p:spTgt spid="170"/>
                                        </p:tgtEl>
                                        <p:attrNameLst>
                                          <p:attrName>style.visibility</p:attrName>
                                        </p:attrNameLst>
                                      </p:cBhvr>
                                      <p:to>
                                        <p:strVal val="visible"/>
                                      </p:to>
                                    </p:set>
                                  </p:childTnLst>
                                </p:cTn>
                              </p:par>
                              <p:par>
                                <p:cTn id="323" presetID="1" presetClass="entr" presetSubtype="0" fill="hold" grpId="0" nodeType="withEffect">
                                  <p:stCondLst>
                                    <p:cond delay="0"/>
                                  </p:stCondLst>
                                  <p:childTnLst>
                                    <p:set>
                                      <p:cBhvr>
                                        <p:cTn id="324" dur="1" fill="hold">
                                          <p:stCondLst>
                                            <p:cond delay="0"/>
                                          </p:stCondLst>
                                        </p:cTn>
                                        <p:tgtEl>
                                          <p:spTgt spid="171"/>
                                        </p:tgtEl>
                                        <p:attrNameLst>
                                          <p:attrName>style.visibility</p:attrName>
                                        </p:attrNameLst>
                                      </p:cBhvr>
                                      <p:to>
                                        <p:strVal val="visible"/>
                                      </p:to>
                                    </p:set>
                                  </p:childTnLst>
                                </p:cTn>
                              </p:par>
                            </p:childTnLst>
                          </p:cTn>
                        </p:par>
                      </p:childTnLst>
                    </p:cTn>
                  </p:par>
                  <p:par>
                    <p:cTn id="325" fill="hold">
                      <p:stCondLst>
                        <p:cond delay="indefinite"/>
                      </p:stCondLst>
                      <p:childTnLst>
                        <p:par>
                          <p:cTn id="326" fill="hold">
                            <p:stCondLst>
                              <p:cond delay="0"/>
                            </p:stCondLst>
                            <p:childTnLst>
                              <p:par>
                                <p:cTn id="327" presetID="8" presetClass="entr" presetSubtype="16" fill="hold" grpId="1" nodeType="clickEffect">
                                  <p:stCondLst>
                                    <p:cond delay="0"/>
                                  </p:stCondLst>
                                  <p:childTnLst>
                                    <p:set>
                                      <p:cBhvr>
                                        <p:cTn id="328" dur="1" fill="hold">
                                          <p:stCondLst>
                                            <p:cond delay="0"/>
                                          </p:stCondLst>
                                        </p:cTn>
                                        <p:tgtEl>
                                          <p:spTgt spid="96"/>
                                        </p:tgtEl>
                                        <p:attrNameLst>
                                          <p:attrName>style.visibility</p:attrName>
                                        </p:attrNameLst>
                                      </p:cBhvr>
                                      <p:to>
                                        <p:strVal val="visible"/>
                                      </p:to>
                                    </p:set>
                                    <p:animEffect transition="in" filter="diamond(in)">
                                      <p:cBhvr>
                                        <p:cTn id="329" dur="500"/>
                                        <p:tgtEl>
                                          <p:spTgt spid="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15" grpId="0" animBg="1"/>
      <p:bldP spid="126" grpId="0" animBg="1"/>
      <p:bldP spid="122" grpId="0" animBg="1"/>
      <p:bldP spid="7" grpId="0" animBg="1"/>
      <p:bldP spid="9" grpId="0" animBg="1"/>
      <p:bldP spid="12" grpId="0" animBg="1"/>
      <p:bldP spid="14" grpId="0"/>
      <p:bldP spid="15" grpId="0" animBg="1"/>
      <p:bldP spid="16" grpId="0" animBg="1"/>
      <p:bldP spid="17" grpId="0" animBg="1"/>
      <p:bldP spid="18" grpId="0" animBg="1"/>
      <p:bldP spid="20" grpId="0" animBg="1"/>
      <p:bldP spid="21" grpId="0" animBg="1"/>
      <p:bldP spid="22" grpId="0" animBg="1"/>
      <p:bldP spid="23" grpId="0" animBg="1"/>
      <p:bldP spid="43" grpId="0" animBg="1"/>
      <p:bldP spid="44" grpId="0" animBg="1"/>
      <p:bldP spid="59" grpId="0"/>
      <p:bldP spid="59" grpId="1"/>
      <p:bldP spid="39" grpId="0" animBg="1"/>
      <p:bldP spid="42" grpId="0" animBg="1"/>
      <p:bldP spid="49" grpId="0" animBg="1"/>
      <p:bldP spid="41" grpId="0" animBg="1"/>
      <p:bldP spid="51" grpId="0" animBg="1"/>
      <p:bldP spid="57" grpId="0"/>
      <p:bldP spid="63" grpId="0" animBg="1"/>
      <p:bldP spid="65" grpId="0" animBg="1"/>
      <p:bldP spid="66" grpId="0" animBg="1"/>
      <p:bldP spid="67" grpId="0" animBg="1"/>
      <p:bldP spid="68" grpId="0"/>
      <p:bldP spid="68" grpId="1"/>
      <p:bldP spid="72" grpId="0" animBg="1"/>
      <p:bldP spid="73" grpId="0" animBg="1"/>
      <p:bldP spid="74" grpId="0" animBg="1"/>
      <p:bldP spid="75" grpId="0" animBg="1"/>
      <p:bldP spid="76" grpId="0" animBg="1"/>
      <p:bldP spid="77" grpId="0" animBg="1"/>
      <p:bldP spid="79" grpId="0" animBg="1"/>
      <p:bldP spid="83" grpId="0" animBg="1"/>
      <p:bldP spid="86" grpId="0" animBg="1"/>
      <p:bldP spid="88" grpId="0" animBg="1"/>
      <p:bldP spid="90" grpId="0"/>
      <p:bldP spid="94" grpId="0" animBg="1"/>
      <p:bldP spid="95" grpId="0" animBg="1"/>
      <p:bldP spid="102" grpId="0" animBg="1"/>
      <p:bldP spid="109" grpId="0" animBg="1"/>
      <p:bldP spid="113" grpId="0" animBg="1"/>
      <p:bldP spid="124" grpId="0" animBg="1"/>
      <p:bldP spid="128" grpId="0" animBg="1"/>
      <p:bldP spid="131" grpId="0" animBg="1"/>
      <p:bldP spid="131" grpId="1" animBg="1"/>
      <p:bldP spid="141" grpId="0" animBg="1"/>
      <p:bldP spid="150" grpId="0" animBg="1"/>
      <p:bldP spid="151" grpId="0"/>
      <p:bldP spid="97" grpId="0" animBg="1"/>
      <p:bldP spid="97" grpId="1" animBg="1"/>
      <p:bldP spid="62" grpId="0" animBg="1"/>
      <p:bldP spid="62" grpId="1" animBg="1"/>
      <p:bldP spid="54" grpId="0" animBg="1"/>
      <p:bldP spid="54" grpId="1" animBg="1"/>
      <p:bldP spid="155" grpId="0" animBg="1"/>
      <p:bldP spid="168" grpId="0" animBg="1"/>
      <p:bldP spid="168" grpId="1" animBg="1"/>
      <p:bldP spid="171" grpId="0" animBg="1"/>
      <p:bldP spid="96"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0" y="304800"/>
            <a:ext cx="9144000" cy="1477328"/>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Merge Down, Copy Up</a:t>
            </a:r>
            <a:endPar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a:p>
            <a:pPr algn="ctr"/>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Part 1: Merge Down</a:t>
            </a:r>
            <a:endParaRPr lang="en-US" sz="3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0" name="TextBox 29"/>
          <p:cNvSpPr txBox="1"/>
          <p:nvPr/>
        </p:nvSpPr>
        <p:spPr>
          <a:xfrm>
            <a:off x="381000" y="1981199"/>
            <a:ext cx="8382000" cy="3970318"/>
          </a:xfrm>
          <a:prstGeom prst="rect">
            <a:avLst/>
          </a:prstGeom>
          <a:noFill/>
        </p:spPr>
        <p:txBody>
          <a:bodyPr wrap="square" rtlCol="0">
            <a:spAutoFit/>
          </a:bodyPr>
          <a:lstStyle/>
          <a:p>
            <a:pPr marL="457200" lvl="0" indent="-457200">
              <a:buFont typeface="Arial" panose="020B0604020202020204" pitchFamily="34" charset="0"/>
              <a:buChar char="•"/>
            </a:pPr>
            <a:r>
              <a:rPr lang="en-US" sz="2800" dirty="0" smtClean="0"/>
              <a:t>Merge files changed in one branch with corresponding files in other branches.</a:t>
            </a:r>
          </a:p>
          <a:p>
            <a:pPr marL="457200" lvl="0" indent="-457200">
              <a:buFont typeface="Arial" panose="020B0604020202020204" pitchFamily="34" charset="0"/>
              <a:buChar char="•"/>
            </a:pPr>
            <a:r>
              <a:rPr lang="en-US" sz="2800" dirty="0" smtClean="0"/>
              <a:t>Moves changes “down,” from more </a:t>
            </a:r>
            <a:r>
              <a:rPr lang="en-US" sz="2800" dirty="0"/>
              <a:t>firm to </a:t>
            </a:r>
            <a:r>
              <a:rPr lang="en-US" sz="2800" dirty="0" smtClean="0"/>
              <a:t>less </a:t>
            </a:r>
            <a:r>
              <a:rPr lang="en-US" sz="2800" dirty="0"/>
              <a:t>firm </a:t>
            </a:r>
            <a:r>
              <a:rPr lang="en-US" sz="2800" dirty="0" smtClean="0"/>
              <a:t>branch.</a:t>
            </a:r>
            <a:endParaRPr lang="en-US" sz="2800" dirty="0"/>
          </a:p>
          <a:p>
            <a:pPr marL="457200" lvl="0" indent="-457200">
              <a:buFont typeface="Arial" panose="020B0604020202020204" pitchFamily="34" charset="0"/>
              <a:buChar char="•"/>
            </a:pPr>
            <a:r>
              <a:rPr lang="en-US" sz="2800" dirty="0" smtClean="0"/>
              <a:t>Uses 'p4 </a:t>
            </a:r>
            <a:r>
              <a:rPr lang="en-US" sz="2800" dirty="0"/>
              <a:t>merge' </a:t>
            </a:r>
            <a:r>
              <a:rPr lang="en-US" sz="2800" dirty="0" smtClean="0"/>
              <a:t>and </a:t>
            </a:r>
            <a:r>
              <a:rPr lang="en-US" sz="2800" dirty="0"/>
              <a:t>'p4 merge'</a:t>
            </a:r>
            <a:r>
              <a:rPr lang="en-US" sz="2800" dirty="0" smtClean="0"/>
              <a:t> commands.</a:t>
            </a:r>
          </a:p>
          <a:p>
            <a:pPr marL="457200" lvl="0" indent="-457200">
              <a:buFont typeface="Arial" panose="020B0604020202020204" pitchFamily="34" charset="0"/>
              <a:buChar char="•"/>
            </a:pPr>
            <a:r>
              <a:rPr lang="en-US" sz="2800" dirty="0" smtClean="0"/>
              <a:t>Requires </a:t>
            </a:r>
            <a:r>
              <a:rPr lang="en-US" sz="2800" dirty="0"/>
              <a:t>potentially complex </a:t>
            </a:r>
            <a:r>
              <a:rPr lang="en-US" sz="2800" dirty="0" smtClean="0"/>
              <a:t>merge work, and sometimes manual conflict resolution.</a:t>
            </a:r>
          </a:p>
          <a:p>
            <a:pPr marL="457200" lvl="0" indent="-457200">
              <a:buFont typeface="Arial" panose="020B0604020202020204" pitchFamily="34" charset="0"/>
              <a:buChar char="•"/>
            </a:pPr>
            <a:r>
              <a:rPr lang="en-US" sz="2800" dirty="0" smtClean="0"/>
              <a:t>Perforce helps greatly to simplify this complex process.</a:t>
            </a:r>
            <a:endParaRPr lang="en-US" sz="2800" dirty="0"/>
          </a:p>
        </p:txBody>
      </p:sp>
    </p:spTree>
    <p:extLst>
      <p:ext uri="{BB962C8B-B14F-4D97-AF65-F5344CB8AC3E}">
        <p14:creationId xmlns:p14="http://schemas.microsoft.com/office/powerpoint/2010/main" val="3519410640"/>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0" y="304800"/>
            <a:ext cx="9144000" cy="1477328"/>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Merge Down, Copy Up</a:t>
            </a:r>
            <a:endPar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a:p>
            <a:pPr algn="ctr"/>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Part 1: Merge Down (Continued)</a:t>
            </a:r>
            <a:endParaRPr lang="en-US" sz="3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0" name="TextBox 29"/>
          <p:cNvSpPr txBox="1"/>
          <p:nvPr/>
        </p:nvSpPr>
        <p:spPr>
          <a:xfrm>
            <a:off x="381000" y="1981199"/>
            <a:ext cx="8382000" cy="4401205"/>
          </a:xfrm>
          <a:prstGeom prst="rect">
            <a:avLst/>
          </a:prstGeom>
          <a:noFill/>
        </p:spPr>
        <p:txBody>
          <a:bodyPr wrap="square" rtlCol="0">
            <a:spAutoFit/>
          </a:bodyPr>
          <a:lstStyle/>
          <a:p>
            <a:pPr marL="457200" lvl="0" indent="-457200">
              <a:buFont typeface="Arial" panose="020B0604020202020204" pitchFamily="34" charset="0"/>
              <a:buChar char="•"/>
            </a:pPr>
            <a:r>
              <a:rPr lang="en-US" sz="2800" dirty="0" smtClean="0"/>
              <a:t>Can </a:t>
            </a:r>
            <a:r>
              <a:rPr lang="en-US" sz="2800" dirty="0"/>
              <a:t>introduce instability in the </a:t>
            </a:r>
            <a:r>
              <a:rPr lang="en-US" sz="2800" dirty="0" smtClean="0"/>
              <a:t>target, less.</a:t>
            </a:r>
          </a:p>
          <a:p>
            <a:pPr marL="457200" lvl="0" indent="-457200">
              <a:buFont typeface="Arial" panose="020B0604020202020204" pitchFamily="34" charset="0"/>
              <a:buChar char="•"/>
            </a:pPr>
            <a:r>
              <a:rPr lang="en-US" sz="2800" dirty="0" smtClean="0"/>
              <a:t>Best done </a:t>
            </a:r>
            <a:r>
              <a:rPr lang="en-US" sz="2800" dirty="0"/>
              <a:t>by </a:t>
            </a:r>
            <a:r>
              <a:rPr lang="en-US" sz="2800" dirty="0" smtClean="0"/>
              <a:t>someone intimately familiar with:</a:t>
            </a:r>
          </a:p>
          <a:p>
            <a:pPr marL="914400" lvl="1" indent="-457200">
              <a:buFont typeface="Arial" panose="020B0604020202020204" pitchFamily="34" charset="0"/>
              <a:buChar char="•"/>
            </a:pPr>
            <a:r>
              <a:rPr lang="en-US" sz="2800" dirty="0" smtClean="0"/>
              <a:t>The software and coding language,</a:t>
            </a:r>
          </a:p>
          <a:p>
            <a:pPr marL="914400" lvl="1" indent="-457200">
              <a:buFont typeface="Arial" panose="020B0604020202020204" pitchFamily="34" charset="0"/>
              <a:buChar char="•"/>
            </a:pPr>
            <a:r>
              <a:rPr lang="en-US" sz="2800" dirty="0" smtClean="0"/>
              <a:t>Requirements for the change,</a:t>
            </a:r>
          </a:p>
          <a:p>
            <a:pPr marL="914400" lvl="1" indent="-457200">
              <a:buFont typeface="Arial" panose="020B0604020202020204" pitchFamily="34" charset="0"/>
              <a:buChar char="•"/>
            </a:pPr>
            <a:r>
              <a:rPr lang="en-US" sz="2800" dirty="0" smtClean="0"/>
              <a:t>Insight </a:t>
            </a:r>
            <a:r>
              <a:rPr lang="en-US" sz="2800" dirty="0"/>
              <a:t>to the history of </a:t>
            </a:r>
            <a:r>
              <a:rPr lang="en-US" sz="2800" dirty="0" smtClean="0"/>
              <a:t>changes, and</a:t>
            </a:r>
          </a:p>
          <a:p>
            <a:pPr marL="914400" lvl="1" indent="-457200">
              <a:buFont typeface="Arial" panose="020B0604020202020204" pitchFamily="34" charset="0"/>
              <a:buChar char="•"/>
            </a:pPr>
            <a:r>
              <a:rPr lang="en-US" sz="2800" dirty="0" smtClean="0"/>
              <a:t>Awareness of business </a:t>
            </a:r>
            <a:r>
              <a:rPr lang="en-US" sz="2800" dirty="0"/>
              <a:t>and technical drivers for those </a:t>
            </a:r>
            <a:r>
              <a:rPr lang="en-US" sz="2800" dirty="0" smtClean="0"/>
              <a:t>changes.</a:t>
            </a:r>
          </a:p>
          <a:p>
            <a:pPr marL="457200" lvl="0" indent="-457200">
              <a:buFont typeface="Arial" panose="020B0604020202020204" pitchFamily="34" charset="0"/>
              <a:buChar char="•"/>
            </a:pPr>
            <a:r>
              <a:rPr lang="en-US" sz="2800" dirty="0" smtClean="0"/>
              <a:t>Is </a:t>
            </a:r>
            <a:r>
              <a:rPr lang="en-US" sz="2800" dirty="0"/>
              <a:t>often done as a piecemeal operation, e.g. by subsystem or areas of subject matter </a:t>
            </a:r>
            <a:r>
              <a:rPr lang="en-US" sz="2800" dirty="0" smtClean="0"/>
              <a:t>expertise, </a:t>
            </a:r>
            <a:r>
              <a:rPr lang="en-US" sz="2800" dirty="0"/>
              <a:t>or areas of code ownership/responsibility.</a:t>
            </a:r>
          </a:p>
        </p:txBody>
      </p:sp>
    </p:spTree>
    <p:extLst>
      <p:ext uri="{BB962C8B-B14F-4D97-AF65-F5344CB8AC3E}">
        <p14:creationId xmlns:p14="http://schemas.microsoft.com/office/powerpoint/2010/main" val="2473931299"/>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0" y="304800"/>
            <a:ext cx="9144000" cy="1477328"/>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Merge Down, Copy Up</a:t>
            </a:r>
            <a:endPar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a:p>
            <a:pPr algn="ctr"/>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Part 2: Copy Up (aka “Promotion”)</a:t>
            </a:r>
            <a:endParaRPr lang="en-US" sz="3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TextBox 4"/>
          <p:cNvSpPr txBox="1"/>
          <p:nvPr/>
        </p:nvSpPr>
        <p:spPr>
          <a:xfrm>
            <a:off x="381000" y="1981199"/>
            <a:ext cx="8382000" cy="4247317"/>
          </a:xfrm>
          <a:prstGeom prst="rect">
            <a:avLst/>
          </a:prstGeom>
          <a:noFill/>
        </p:spPr>
        <p:txBody>
          <a:bodyPr wrap="square" rtlCol="0">
            <a:spAutoFit/>
          </a:bodyPr>
          <a:lstStyle/>
          <a:p>
            <a:pPr lvl="0"/>
            <a:endParaRPr lang="en-US" dirty="0"/>
          </a:p>
          <a:p>
            <a:pPr marL="457200" lvl="0" indent="-457200">
              <a:buFont typeface="Arial" panose="020B0604020202020204" pitchFamily="34" charset="0"/>
              <a:buChar char="•"/>
            </a:pPr>
            <a:r>
              <a:rPr lang="en-US" sz="2800" dirty="0" smtClean="0"/>
              <a:t>Promotes exact </a:t>
            </a:r>
            <a:r>
              <a:rPr lang="en-US" sz="2800" dirty="0"/>
              <a:t>copies of tested, trusted files to the next </a:t>
            </a:r>
            <a:r>
              <a:rPr lang="en-US" sz="2800" dirty="0" smtClean="0"/>
              <a:t>higher level.</a:t>
            </a:r>
          </a:p>
          <a:p>
            <a:pPr marL="457200" lvl="0" indent="-457200">
              <a:buFont typeface="Arial" panose="020B0604020202020204" pitchFamily="34" charset="0"/>
              <a:buChar char="•"/>
            </a:pPr>
            <a:r>
              <a:rPr lang="en-US" sz="2800" dirty="0" smtClean="0"/>
              <a:t>Is </a:t>
            </a:r>
            <a:r>
              <a:rPr lang="en-US" sz="2800" dirty="0"/>
              <a:t>an integration from a less stable to a more stable </a:t>
            </a:r>
            <a:r>
              <a:rPr lang="en-US" sz="2800" dirty="0" smtClean="0"/>
              <a:t>branch.</a:t>
            </a:r>
          </a:p>
          <a:p>
            <a:pPr marL="457200" lvl="0" indent="-457200">
              <a:buFont typeface="Arial" panose="020B0604020202020204" pitchFamily="34" charset="0"/>
              <a:buChar char="•"/>
            </a:pPr>
            <a:r>
              <a:rPr lang="en-US" sz="2800" dirty="0" smtClean="0"/>
              <a:t>Requires no resolve (as it is a simple copy).</a:t>
            </a:r>
          </a:p>
          <a:p>
            <a:pPr marL="457200" lvl="0" indent="-457200">
              <a:buFont typeface="Arial" panose="020B0604020202020204" pitchFamily="34" charset="0"/>
              <a:buChar char="•"/>
            </a:pPr>
            <a:r>
              <a:rPr lang="en-US" sz="2800" dirty="0" smtClean="0"/>
              <a:t>Uses </a:t>
            </a:r>
            <a:r>
              <a:rPr lang="en-US" sz="2800" dirty="0"/>
              <a:t>the 'p4 copy' </a:t>
            </a:r>
            <a:r>
              <a:rPr lang="en-US" sz="2800" dirty="0" smtClean="0"/>
              <a:t>command.</a:t>
            </a:r>
          </a:p>
          <a:p>
            <a:pPr marL="457200" lvl="0" indent="-457200">
              <a:buFont typeface="Arial" panose="020B0604020202020204" pitchFamily="34" charset="0"/>
              <a:buChar char="•"/>
            </a:pPr>
            <a:r>
              <a:rPr lang="en-US" sz="2800" dirty="0" smtClean="0"/>
              <a:t>Can </a:t>
            </a:r>
            <a:r>
              <a:rPr lang="en-US" sz="2800" dirty="0"/>
              <a:t>be performed as a wholesale operation by a centralized Configuration Management or Release Engineering </a:t>
            </a:r>
            <a:r>
              <a:rPr lang="en-US" sz="2800" dirty="0" smtClean="0"/>
              <a:t>team.</a:t>
            </a:r>
            <a:endParaRPr lang="en-US" sz="2800" dirty="0"/>
          </a:p>
        </p:txBody>
      </p:sp>
    </p:spTree>
    <p:extLst>
      <p:ext uri="{BB962C8B-B14F-4D97-AF65-F5344CB8AC3E}">
        <p14:creationId xmlns:p14="http://schemas.microsoft.com/office/powerpoint/2010/main" val="70735253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endParaRPr lang="en-US" dirty="0" smtClean="0"/>
          </a:p>
          <a:p>
            <a:r>
              <a:rPr lang="en-US" dirty="0" smtClean="0"/>
              <a:t>Shared Global namespace within the enterprise</a:t>
            </a:r>
          </a:p>
          <a:p>
            <a:r>
              <a:rPr lang="en-US" dirty="0" smtClean="0"/>
              <a:t>Common </a:t>
            </a:r>
            <a:r>
              <a:rPr lang="en-US" dirty="0"/>
              <a:t>elements conveyed by directory structure </a:t>
            </a:r>
            <a:r>
              <a:rPr lang="en-US" dirty="0" smtClean="0"/>
              <a:t>(non-streams) or stream model:</a:t>
            </a:r>
          </a:p>
          <a:p>
            <a:pPr lvl="1"/>
            <a:r>
              <a:rPr lang="en-US" dirty="0" smtClean="0"/>
              <a:t>Product Family or Business Unit Name</a:t>
            </a:r>
          </a:p>
          <a:p>
            <a:pPr lvl="1"/>
            <a:r>
              <a:rPr lang="en-US" dirty="0" smtClean="0"/>
              <a:t>Product Name</a:t>
            </a:r>
          </a:p>
          <a:p>
            <a:pPr lvl="1"/>
            <a:r>
              <a:rPr lang="en-US" dirty="0" smtClean="0"/>
              <a:t>Streams, conveying lifecycle info</a:t>
            </a:r>
          </a:p>
          <a:p>
            <a:pPr lvl="1"/>
            <a:r>
              <a:rPr lang="en-US" dirty="0" smtClean="0"/>
              <a:t>Branch Container Directories</a:t>
            </a:r>
          </a:p>
          <a:p>
            <a:r>
              <a:rPr lang="en-US" dirty="0" smtClean="0"/>
              <a:t>Even if Perforce deployment is initially small, presume it will permeate the enterprise when defining a PDS.</a:t>
            </a:r>
          </a:p>
        </p:txBody>
      </p:sp>
      <p:sp>
        <p:nvSpPr>
          <p:cNvPr id="4" name="Rectangle 3"/>
          <p:cNvSpPr/>
          <p:nvPr/>
        </p:nvSpPr>
        <p:spPr>
          <a:xfrm>
            <a:off x="0" y="304800"/>
            <a:ext cx="9144000" cy="923330"/>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PDS Characteristics</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0" y="304800"/>
            <a:ext cx="9144000" cy="1477328"/>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Merge Down, Copy Up</a:t>
            </a:r>
            <a:endPar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a:p>
            <a:pPr algn="ctr"/>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Merge Down before Copy Up</a:t>
            </a:r>
            <a:endParaRPr lang="en-US" sz="3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0" name="TextBox 29"/>
          <p:cNvSpPr txBox="1"/>
          <p:nvPr/>
        </p:nvSpPr>
        <p:spPr>
          <a:xfrm>
            <a:off x="381000" y="1981199"/>
            <a:ext cx="8382000" cy="1569660"/>
          </a:xfrm>
          <a:prstGeom prst="rect">
            <a:avLst/>
          </a:prstGeom>
          <a:noFill/>
        </p:spPr>
        <p:txBody>
          <a:bodyPr wrap="square" rtlCol="0">
            <a:spAutoFit/>
          </a:bodyPr>
          <a:lstStyle/>
          <a:p>
            <a:endParaRPr lang="en-US" sz="3200" dirty="0" smtClean="0"/>
          </a:p>
          <a:p>
            <a:r>
              <a:rPr lang="en-US" sz="3200" dirty="0" smtClean="0"/>
              <a:t>Or, Pull before Push</a:t>
            </a:r>
            <a:endParaRPr lang="en-US" sz="3200" dirty="0"/>
          </a:p>
          <a:p>
            <a:endParaRPr lang="en-US" sz="3200" dirty="0" smtClean="0"/>
          </a:p>
        </p:txBody>
      </p:sp>
    </p:spTree>
    <p:extLst>
      <p:ext uri="{BB962C8B-B14F-4D97-AF65-F5344CB8AC3E}">
        <p14:creationId xmlns:p14="http://schemas.microsoft.com/office/powerpoint/2010/main" val="185382587"/>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0" y="304800"/>
            <a:ext cx="9144000" cy="2308324"/>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Selective </a:t>
            </a: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Promotion</a:t>
            </a:r>
          </a:p>
          <a:p>
            <a:pPr algn="ctr"/>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Plan A: Strict Merge Down/Copy Up</a:t>
            </a:r>
            <a:endPar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a:p>
            <a:pPr algn="ctr"/>
            <a:endPar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0" name="TextBox 29"/>
          <p:cNvSpPr txBox="1"/>
          <p:nvPr/>
        </p:nvSpPr>
        <p:spPr>
          <a:xfrm>
            <a:off x="381000" y="1981199"/>
            <a:ext cx="8382000" cy="1569660"/>
          </a:xfrm>
          <a:prstGeom prst="rect">
            <a:avLst/>
          </a:prstGeom>
          <a:noFill/>
        </p:spPr>
        <p:txBody>
          <a:bodyPr wrap="square" rtlCol="0">
            <a:spAutoFit/>
          </a:bodyPr>
          <a:lstStyle/>
          <a:p>
            <a:endParaRPr lang="en-US" sz="3200" dirty="0" smtClean="0"/>
          </a:p>
          <a:p>
            <a:endParaRPr lang="en-US" sz="3200" dirty="0" smtClean="0"/>
          </a:p>
          <a:p>
            <a:endParaRPr lang="en-US" sz="3200" dirty="0" smtClean="0"/>
          </a:p>
        </p:txBody>
      </p:sp>
      <p:sp>
        <p:nvSpPr>
          <p:cNvPr id="4" name="TextBox 3"/>
          <p:cNvSpPr txBox="1"/>
          <p:nvPr/>
        </p:nvSpPr>
        <p:spPr>
          <a:xfrm>
            <a:off x="381000" y="1993391"/>
            <a:ext cx="8382000" cy="5016758"/>
          </a:xfrm>
          <a:prstGeom prst="rect">
            <a:avLst/>
          </a:prstGeom>
          <a:noFill/>
        </p:spPr>
        <p:txBody>
          <a:bodyPr wrap="square" rtlCol="0">
            <a:spAutoFit/>
          </a:bodyPr>
          <a:lstStyle/>
          <a:p>
            <a:pPr marL="514350" indent="-514350">
              <a:buFont typeface="Arial" panose="020B0604020202020204" pitchFamily="34" charset="0"/>
              <a:buChar char="•"/>
            </a:pPr>
            <a:r>
              <a:rPr lang="en-US" sz="3200" dirty="0" smtClean="0"/>
              <a:t>Doesn’t rely on or trust human dependency knowledge.</a:t>
            </a:r>
          </a:p>
          <a:p>
            <a:pPr marL="514350" indent="-514350">
              <a:buFont typeface="Arial" panose="020B0604020202020204" pitchFamily="34" charset="0"/>
              <a:buChar char="•"/>
            </a:pPr>
            <a:r>
              <a:rPr lang="en-US" sz="3200" b="1" dirty="0" smtClean="0"/>
              <a:t>Safe</a:t>
            </a:r>
            <a:r>
              <a:rPr lang="en-US" sz="3200" dirty="0" smtClean="0"/>
              <a:t>:  Only fully tested configurations of files, </a:t>
            </a:r>
            <a:r>
              <a:rPr lang="en-US" sz="3200" b="1" dirty="0" smtClean="0"/>
              <a:t>latest </a:t>
            </a:r>
            <a:r>
              <a:rPr lang="en-US" sz="3200" dirty="0" smtClean="0"/>
              <a:t>or up to a point in time, are promoted.</a:t>
            </a:r>
          </a:p>
          <a:p>
            <a:pPr marL="514350" indent="-514350">
              <a:buFont typeface="Arial" panose="020B0604020202020204" pitchFamily="34" charset="0"/>
              <a:buChar char="•"/>
            </a:pPr>
            <a:r>
              <a:rPr lang="en-US" sz="3200" dirty="0" smtClean="0"/>
              <a:t>Enforces a degree of process </a:t>
            </a:r>
            <a:r>
              <a:rPr lang="en-US" sz="3200" b="1" dirty="0" smtClean="0"/>
              <a:t>simplicity</a:t>
            </a:r>
            <a:r>
              <a:rPr lang="en-US" sz="3200" dirty="0" smtClean="0"/>
              <a:t> that can have collateral benefit.</a:t>
            </a:r>
          </a:p>
          <a:p>
            <a:pPr marL="514350" indent="-514350">
              <a:buFont typeface="Arial" panose="020B0604020202020204" pitchFamily="34" charset="0"/>
              <a:buChar char="•"/>
            </a:pPr>
            <a:r>
              <a:rPr lang="en-US" sz="3200" dirty="0" smtClean="0"/>
              <a:t>Optimal when the used with narrow, modular architectures, and/or if human dependency awareness is low.</a:t>
            </a:r>
            <a:endParaRPr lang="en-US" sz="3200" dirty="0" smtClean="0"/>
          </a:p>
          <a:p>
            <a:endParaRPr lang="en-US" sz="3200" dirty="0" smtClean="0"/>
          </a:p>
        </p:txBody>
      </p:sp>
    </p:spTree>
    <p:extLst>
      <p:ext uri="{BB962C8B-B14F-4D97-AF65-F5344CB8AC3E}">
        <p14:creationId xmlns:p14="http://schemas.microsoft.com/office/powerpoint/2010/main" val="3377090138"/>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0" y="304800"/>
            <a:ext cx="9144000" cy="2308324"/>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Selective Promotion</a:t>
            </a:r>
          </a:p>
          <a:p>
            <a:pPr algn="ctr"/>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Plan B: Selective Promotion</a:t>
            </a:r>
            <a:endPar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a:p>
            <a:pPr algn="ctr"/>
            <a:endPar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0" name="TextBox 29"/>
          <p:cNvSpPr txBox="1"/>
          <p:nvPr/>
        </p:nvSpPr>
        <p:spPr>
          <a:xfrm>
            <a:off x="381000" y="1981199"/>
            <a:ext cx="8382000" cy="1569660"/>
          </a:xfrm>
          <a:prstGeom prst="rect">
            <a:avLst/>
          </a:prstGeom>
          <a:noFill/>
        </p:spPr>
        <p:txBody>
          <a:bodyPr wrap="square" rtlCol="0">
            <a:spAutoFit/>
          </a:bodyPr>
          <a:lstStyle/>
          <a:p>
            <a:endParaRPr lang="en-US" sz="3200" dirty="0" smtClean="0"/>
          </a:p>
          <a:p>
            <a:endParaRPr lang="en-US" sz="3200" dirty="0" smtClean="0"/>
          </a:p>
          <a:p>
            <a:endParaRPr lang="en-US" sz="3200" dirty="0" smtClean="0"/>
          </a:p>
        </p:txBody>
      </p:sp>
      <p:sp>
        <p:nvSpPr>
          <p:cNvPr id="4" name="TextBox 3"/>
          <p:cNvSpPr txBox="1"/>
          <p:nvPr/>
        </p:nvSpPr>
        <p:spPr>
          <a:xfrm>
            <a:off x="381000" y="1993391"/>
            <a:ext cx="8382000" cy="4031873"/>
          </a:xfrm>
          <a:prstGeom prst="rect">
            <a:avLst/>
          </a:prstGeom>
          <a:noFill/>
        </p:spPr>
        <p:txBody>
          <a:bodyPr wrap="square" rtlCol="0">
            <a:spAutoFit/>
          </a:bodyPr>
          <a:lstStyle/>
          <a:p>
            <a:pPr marL="514350" indent="-514350">
              <a:buFont typeface="Arial" panose="020B0604020202020204" pitchFamily="34" charset="0"/>
              <a:buChar char="•"/>
            </a:pPr>
            <a:r>
              <a:rPr lang="en-US" sz="3200" dirty="0" smtClean="0"/>
              <a:t>Relies on and trusts human dependency knowledge.</a:t>
            </a:r>
          </a:p>
          <a:p>
            <a:pPr marL="514350" indent="-514350">
              <a:buFont typeface="Arial" panose="020B0604020202020204" pitchFamily="34" charset="0"/>
              <a:buChar char="•"/>
            </a:pPr>
            <a:r>
              <a:rPr lang="en-US" sz="3200" dirty="0" smtClean="0"/>
              <a:t>Allows promotion of configurations of files that never existed together at the same time.</a:t>
            </a:r>
            <a:endParaRPr lang="en-US" sz="3200" dirty="0" smtClean="0"/>
          </a:p>
          <a:p>
            <a:pPr marL="514350" indent="-514350">
              <a:buFont typeface="Arial" panose="020B0604020202020204" pitchFamily="34" charset="0"/>
              <a:buChar char="•"/>
            </a:pPr>
            <a:r>
              <a:rPr lang="en-US" sz="3200" dirty="0" smtClean="0"/>
              <a:t>Best used when human awareness of technical dependencies is high.</a:t>
            </a:r>
          </a:p>
          <a:p>
            <a:pPr marL="514350" indent="-514350">
              <a:buFont typeface="Arial" panose="020B0604020202020204" pitchFamily="34" charset="0"/>
              <a:buChar char="•"/>
            </a:pPr>
            <a:r>
              <a:rPr lang="en-US" sz="3200" dirty="0"/>
              <a:t>Sometimes </a:t>
            </a:r>
            <a:r>
              <a:rPr lang="en-US" sz="3200" dirty="0" smtClean="0"/>
              <a:t>necessary, albeit risky, </a:t>
            </a:r>
            <a:r>
              <a:rPr lang="en-US" sz="3200" dirty="0"/>
              <a:t>with monolithic code bases</a:t>
            </a:r>
            <a:r>
              <a:rPr lang="en-US" sz="3200" dirty="0" smtClean="0"/>
              <a:t>.</a:t>
            </a:r>
            <a:endParaRPr lang="en-US" sz="3200" dirty="0" smtClean="0"/>
          </a:p>
        </p:txBody>
      </p:sp>
    </p:spTree>
    <p:extLst>
      <p:ext uri="{BB962C8B-B14F-4D97-AF65-F5344CB8AC3E}">
        <p14:creationId xmlns:p14="http://schemas.microsoft.com/office/powerpoint/2010/main" val="454337334"/>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0" y="304800"/>
            <a:ext cx="9144000" cy="2308324"/>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Selective Promotion</a:t>
            </a:r>
          </a:p>
          <a:p>
            <a:pPr algn="ctr"/>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Anti-Patterns to Avoid!</a:t>
            </a:r>
            <a:endPar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a:p>
            <a:pPr algn="ctr"/>
            <a:endPar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0" name="TextBox 29"/>
          <p:cNvSpPr txBox="1"/>
          <p:nvPr/>
        </p:nvSpPr>
        <p:spPr>
          <a:xfrm>
            <a:off x="381000" y="1981199"/>
            <a:ext cx="8382000" cy="1569660"/>
          </a:xfrm>
          <a:prstGeom prst="rect">
            <a:avLst/>
          </a:prstGeom>
          <a:noFill/>
        </p:spPr>
        <p:txBody>
          <a:bodyPr wrap="square" rtlCol="0">
            <a:spAutoFit/>
          </a:bodyPr>
          <a:lstStyle/>
          <a:p>
            <a:endParaRPr lang="en-US" sz="3200" dirty="0" smtClean="0"/>
          </a:p>
          <a:p>
            <a:endParaRPr lang="en-US" sz="3200" dirty="0" smtClean="0"/>
          </a:p>
          <a:p>
            <a:endParaRPr lang="en-US" sz="3200" dirty="0" smtClean="0"/>
          </a:p>
        </p:txBody>
      </p:sp>
      <p:sp>
        <p:nvSpPr>
          <p:cNvPr id="4" name="TextBox 3"/>
          <p:cNvSpPr txBox="1"/>
          <p:nvPr/>
        </p:nvSpPr>
        <p:spPr>
          <a:xfrm>
            <a:off x="381000" y="1993391"/>
            <a:ext cx="8382000" cy="4524315"/>
          </a:xfrm>
          <a:prstGeom prst="rect">
            <a:avLst/>
          </a:prstGeom>
          <a:noFill/>
        </p:spPr>
        <p:txBody>
          <a:bodyPr wrap="square" rtlCol="0">
            <a:spAutoFit/>
          </a:bodyPr>
          <a:lstStyle/>
          <a:p>
            <a:pPr marL="514350" indent="-514350">
              <a:buFont typeface="Arial" panose="020B0604020202020204" pitchFamily="34" charset="0"/>
              <a:buChar char="•"/>
            </a:pPr>
            <a:r>
              <a:rPr lang="en-US" sz="3200" dirty="0" smtClean="0"/>
              <a:t>Avoid selective promotion with overlapping files.</a:t>
            </a:r>
          </a:p>
          <a:p>
            <a:pPr marL="514350" indent="-514350">
              <a:buFont typeface="Arial" panose="020B0604020202020204" pitchFamily="34" charset="0"/>
              <a:buChar char="•"/>
            </a:pPr>
            <a:r>
              <a:rPr lang="en-US" sz="3200" dirty="0" smtClean="0"/>
              <a:t>Avoid “Promote by Activity Status.”</a:t>
            </a:r>
          </a:p>
          <a:p>
            <a:pPr marL="971550" lvl="1" indent="-514350">
              <a:buFont typeface="Arial" panose="020B0604020202020204" pitchFamily="34" charset="0"/>
              <a:buChar char="•"/>
            </a:pPr>
            <a:r>
              <a:rPr lang="en-US" sz="3200" dirty="0" smtClean="0"/>
              <a:t>Distilling detailed code change </a:t>
            </a:r>
            <a:r>
              <a:rPr lang="en-US" sz="3200" i="1" dirty="0" smtClean="0"/>
              <a:t>data</a:t>
            </a:r>
            <a:r>
              <a:rPr lang="en-US" sz="3200" dirty="0" smtClean="0"/>
              <a:t> into activity status </a:t>
            </a:r>
            <a:r>
              <a:rPr lang="en-US" sz="3200" i="1" dirty="0" smtClean="0"/>
              <a:t>information</a:t>
            </a:r>
            <a:r>
              <a:rPr lang="en-US" sz="3200" dirty="0" smtClean="0"/>
              <a:t> is </a:t>
            </a:r>
            <a:r>
              <a:rPr lang="en-US" sz="3200" b="1" dirty="0" smtClean="0"/>
              <a:t>Good</a:t>
            </a:r>
            <a:r>
              <a:rPr lang="en-US" sz="3200" dirty="0" smtClean="0"/>
              <a:t>.</a:t>
            </a:r>
          </a:p>
          <a:p>
            <a:pPr marL="971550" lvl="1" indent="-514350">
              <a:buFont typeface="Arial" panose="020B0604020202020204" pitchFamily="34" charset="0"/>
              <a:buChar char="•"/>
            </a:pPr>
            <a:r>
              <a:rPr lang="en-US" sz="3200" dirty="0" smtClean="0"/>
              <a:t>Driving code promotion based on activity status sounds Good, but rarely works or scales well.</a:t>
            </a:r>
          </a:p>
          <a:p>
            <a:endParaRPr lang="en-US" sz="3200" dirty="0" smtClean="0"/>
          </a:p>
        </p:txBody>
      </p:sp>
    </p:spTree>
    <p:extLst>
      <p:ext uri="{BB962C8B-B14F-4D97-AF65-F5344CB8AC3E}">
        <p14:creationId xmlns:p14="http://schemas.microsoft.com/office/powerpoint/2010/main" val="46830825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4" name="Straight Arrow Connector 133"/>
          <p:cNvCxnSpPr>
            <a:endCxn id="135" idx="1"/>
          </p:cNvCxnSpPr>
          <p:nvPr/>
        </p:nvCxnSpPr>
        <p:spPr>
          <a:xfrm rot="16200000" flipH="1">
            <a:off x="6896100" y="1943100"/>
            <a:ext cx="1317718" cy="327118"/>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39" idx="4"/>
          </p:cNvCxnSpPr>
          <p:nvPr/>
        </p:nvCxnSpPr>
        <p:spPr>
          <a:xfrm rot="16200000" flipH="1">
            <a:off x="3810000" y="1981200"/>
            <a:ext cx="1219200" cy="3048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endCxn id="99" idx="0"/>
          </p:cNvCxnSpPr>
          <p:nvPr/>
        </p:nvCxnSpPr>
        <p:spPr>
          <a:xfrm rot="16200000" flipH="1">
            <a:off x="4876800" y="1981200"/>
            <a:ext cx="1219200" cy="3048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a:stCxn id="86" idx="4"/>
          </p:cNvCxnSpPr>
          <p:nvPr/>
        </p:nvCxnSpPr>
        <p:spPr>
          <a:xfrm rot="16200000" flipH="1">
            <a:off x="4191000" y="1981200"/>
            <a:ext cx="1219200" cy="3048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5943600" y="1143000"/>
            <a:ext cx="1143000" cy="369332"/>
          </a:xfrm>
          <a:prstGeom prst="rect">
            <a:avLst/>
          </a:prstGeom>
          <a:solidFill>
            <a:schemeClr val="bg1"/>
          </a:solidFill>
        </p:spPr>
        <p:txBody>
          <a:bodyPr wrap="square" rtlCol="0">
            <a:spAutoFit/>
          </a:bodyPr>
          <a:lstStyle/>
          <a:p>
            <a:r>
              <a:rPr lang="en-US" b="1" dirty="0" err="1" smtClean="0"/>
              <a:t>rel</a:t>
            </a:r>
            <a:r>
              <a:rPr lang="en-US" b="1" dirty="0" smtClean="0"/>
              <a:t>/3.1-R</a:t>
            </a:r>
            <a:endParaRPr lang="en-US" b="1" dirty="0"/>
          </a:p>
        </p:txBody>
      </p:sp>
      <p:cxnSp>
        <p:nvCxnSpPr>
          <p:cNvPr id="48" name="Straight Arrow Connector 47"/>
          <p:cNvCxnSpPr>
            <a:endCxn id="44" idx="4"/>
          </p:cNvCxnSpPr>
          <p:nvPr/>
        </p:nvCxnSpPr>
        <p:spPr>
          <a:xfrm rot="5400000" flipH="1" flipV="1">
            <a:off x="3314700" y="2171700"/>
            <a:ext cx="12954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rot="5400000" flipH="1" flipV="1">
            <a:off x="3391694" y="3466306"/>
            <a:ext cx="1143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57200" y="2438400"/>
            <a:ext cx="990600" cy="369332"/>
          </a:xfrm>
          <a:prstGeom prst="rect">
            <a:avLst/>
          </a:prstGeom>
          <a:solidFill>
            <a:schemeClr val="bg1"/>
          </a:solidFill>
        </p:spPr>
        <p:txBody>
          <a:bodyPr wrap="square" rtlCol="0">
            <a:spAutoFit/>
          </a:bodyPr>
          <a:lstStyle/>
          <a:p>
            <a:r>
              <a:rPr lang="en-US" b="1" dirty="0" smtClean="0"/>
              <a:t>/main</a:t>
            </a:r>
            <a:endParaRPr lang="en-US" b="1" dirty="0"/>
          </a:p>
        </p:txBody>
      </p:sp>
      <p:cxnSp>
        <p:nvCxnSpPr>
          <p:cNvPr id="32" name="Straight Arrow Connector 31"/>
          <p:cNvCxnSpPr>
            <a:endCxn id="9" idx="4"/>
          </p:cNvCxnSpPr>
          <p:nvPr/>
        </p:nvCxnSpPr>
        <p:spPr>
          <a:xfrm rot="5400000" flipH="1" flipV="1">
            <a:off x="2401094" y="3466306"/>
            <a:ext cx="1143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endCxn id="23" idx="0"/>
          </p:cNvCxnSpPr>
          <p:nvPr/>
        </p:nvCxnSpPr>
        <p:spPr>
          <a:xfrm rot="5400000">
            <a:off x="952500" y="3390900"/>
            <a:ext cx="11430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 name="Straight Arrow Connector 1"/>
          <p:cNvCxnSpPr/>
          <p:nvPr/>
        </p:nvCxnSpPr>
        <p:spPr>
          <a:xfrm>
            <a:off x="457200" y="2819400"/>
            <a:ext cx="8382000" cy="1588"/>
          </a:xfrm>
          <a:prstGeom prst="straightConnector1">
            <a:avLst/>
          </a:prstGeom>
          <a:ln w="635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2896394" y="2742406"/>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447800" y="2743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a:stCxn id="23" idx="2"/>
            <a:endCxn id="77" idx="2"/>
          </p:cNvCxnSpPr>
          <p:nvPr/>
        </p:nvCxnSpPr>
        <p:spPr>
          <a:xfrm rot="10800000" flipH="1">
            <a:off x="1447800" y="4038600"/>
            <a:ext cx="24384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28600" y="3657600"/>
            <a:ext cx="1219200" cy="369332"/>
          </a:xfrm>
          <a:prstGeom prst="rect">
            <a:avLst/>
          </a:prstGeom>
          <a:noFill/>
        </p:spPr>
        <p:txBody>
          <a:bodyPr wrap="square" rtlCol="0">
            <a:spAutoFit/>
          </a:bodyPr>
          <a:lstStyle/>
          <a:p>
            <a:r>
              <a:rPr lang="en-US" b="1" dirty="0" smtClean="0"/>
              <a:t>dev/FGS34</a:t>
            </a:r>
            <a:endParaRPr lang="en-US" b="1" dirty="0"/>
          </a:p>
        </p:txBody>
      </p:sp>
      <p:sp>
        <p:nvSpPr>
          <p:cNvPr id="15" name="Oval 14"/>
          <p:cNvSpPr/>
          <p:nvPr/>
        </p:nvSpPr>
        <p:spPr>
          <a:xfrm>
            <a:off x="17526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22098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2896394" y="3961606"/>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14478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Arrow Connector 37"/>
          <p:cNvCxnSpPr/>
          <p:nvPr/>
        </p:nvCxnSpPr>
        <p:spPr>
          <a:xfrm>
            <a:off x="3962400" y="1447800"/>
            <a:ext cx="47244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sp>
        <p:nvSpPr>
          <p:cNvPr id="44" name="Oval 43"/>
          <p:cNvSpPr/>
          <p:nvPr/>
        </p:nvSpPr>
        <p:spPr>
          <a:xfrm>
            <a:off x="3886200" y="1371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0" y="152400"/>
            <a:ext cx="9144000" cy="769441"/>
          </a:xfrm>
          <a:prstGeom prst="rect">
            <a:avLst/>
          </a:prstGeom>
          <a:noFill/>
        </p:spPr>
        <p:txBody>
          <a:bodyPr wrap="square" lIns="91440" tIns="45720" rIns="91440" bIns="45720">
            <a:spAutoFit/>
          </a:bodyPr>
          <a:lstStyle/>
          <a:p>
            <a:pPr algn="ctr"/>
            <a:r>
              <a:rPr lang="en-US" sz="4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Dev -&gt; Stabilization -&gt; Maintenance</a:t>
            </a:r>
            <a:endParaRPr lang="en-US" sz="4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9" name="Oval 38"/>
          <p:cNvSpPr/>
          <p:nvPr/>
        </p:nvSpPr>
        <p:spPr>
          <a:xfrm>
            <a:off x="4191000" y="1371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4495800" y="2743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ular Callout 40"/>
          <p:cNvSpPr/>
          <p:nvPr/>
        </p:nvSpPr>
        <p:spPr>
          <a:xfrm>
            <a:off x="1371600" y="2057400"/>
            <a:ext cx="609600" cy="457200"/>
          </a:xfrm>
          <a:prstGeom prst="wedgeRectCallout">
            <a:avLst>
              <a:gd name="adj1" fmla="val -20833"/>
              <a:gd name="adj2" fmla="val 94318"/>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3.0</a:t>
            </a:r>
            <a:endParaRPr lang="en-US" dirty="0"/>
          </a:p>
        </p:txBody>
      </p:sp>
      <p:sp>
        <p:nvSpPr>
          <p:cNvPr id="63" name="Oval 62"/>
          <p:cNvSpPr/>
          <p:nvPr/>
        </p:nvSpPr>
        <p:spPr>
          <a:xfrm>
            <a:off x="19812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25146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p:cNvSpPr txBox="1"/>
          <p:nvPr/>
        </p:nvSpPr>
        <p:spPr>
          <a:xfrm>
            <a:off x="2362200" y="2133600"/>
            <a:ext cx="1143000" cy="646331"/>
          </a:xfrm>
          <a:prstGeom prst="rect">
            <a:avLst/>
          </a:prstGeom>
          <a:noFill/>
        </p:spPr>
        <p:txBody>
          <a:bodyPr wrap="square" rtlCol="0">
            <a:spAutoFit/>
          </a:bodyPr>
          <a:lstStyle/>
          <a:p>
            <a:pPr algn="ctr"/>
            <a:r>
              <a:rPr lang="en-US" dirty="0" smtClean="0">
                <a:solidFill>
                  <a:srgbClr val="0070C0"/>
                </a:solidFill>
              </a:rPr>
              <a:t>“Sharable Quality”</a:t>
            </a:r>
            <a:endParaRPr lang="en-US" dirty="0">
              <a:solidFill>
                <a:srgbClr val="0070C0"/>
              </a:solidFill>
            </a:endParaRPr>
          </a:p>
        </p:txBody>
      </p:sp>
      <p:sp>
        <p:nvSpPr>
          <p:cNvPr id="74" name="Oval 73"/>
          <p:cNvSpPr/>
          <p:nvPr/>
        </p:nvSpPr>
        <p:spPr>
          <a:xfrm>
            <a:off x="33528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p:cNvSpPr/>
          <p:nvPr/>
        </p:nvSpPr>
        <p:spPr>
          <a:xfrm>
            <a:off x="38862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p:cNvSpPr/>
          <p:nvPr/>
        </p:nvSpPr>
        <p:spPr>
          <a:xfrm>
            <a:off x="3886200" y="2743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ular Callout 82"/>
          <p:cNvSpPr/>
          <p:nvPr/>
        </p:nvSpPr>
        <p:spPr>
          <a:xfrm>
            <a:off x="5257800" y="838200"/>
            <a:ext cx="1295400" cy="304800"/>
          </a:xfrm>
          <a:prstGeom prst="wedgeRectCallout">
            <a:avLst>
              <a:gd name="adj1" fmla="val -39647"/>
              <a:gd name="adj2" fmla="val 131374"/>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3.1.0 (GA)</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86" name="Oval 85"/>
          <p:cNvSpPr/>
          <p:nvPr/>
        </p:nvSpPr>
        <p:spPr>
          <a:xfrm>
            <a:off x="4572000" y="1371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Smiley Face 95"/>
          <p:cNvSpPr/>
          <p:nvPr/>
        </p:nvSpPr>
        <p:spPr>
          <a:xfrm>
            <a:off x="8763000" y="6477000"/>
            <a:ext cx="304800" cy="304800"/>
          </a:xfrm>
          <a:prstGeom prst="smileyFace">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97"/>
          <p:cNvSpPr/>
          <p:nvPr/>
        </p:nvSpPr>
        <p:spPr>
          <a:xfrm>
            <a:off x="4876800" y="2743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5562600" y="2743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Pentagon 100"/>
          <p:cNvSpPr/>
          <p:nvPr/>
        </p:nvSpPr>
        <p:spPr>
          <a:xfrm>
            <a:off x="1066800" y="4267200"/>
            <a:ext cx="1295400" cy="484632"/>
          </a:xfrm>
          <a:prstGeom prst="homePlat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Early Dev</a:t>
            </a:r>
            <a:endParaRPr lang="en-US" dirty="0"/>
          </a:p>
        </p:txBody>
      </p:sp>
      <p:sp>
        <p:nvSpPr>
          <p:cNvPr id="107" name="Pentagon 106"/>
          <p:cNvSpPr/>
          <p:nvPr/>
        </p:nvSpPr>
        <p:spPr>
          <a:xfrm>
            <a:off x="2514600" y="4267200"/>
            <a:ext cx="1752600" cy="484632"/>
          </a:xfrm>
          <a:prstGeom prst="homePlat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Dev</a:t>
            </a:r>
            <a:endParaRPr lang="en-US" dirty="0"/>
          </a:p>
        </p:txBody>
      </p:sp>
      <p:sp>
        <p:nvSpPr>
          <p:cNvPr id="110" name="Pentagon 109"/>
          <p:cNvSpPr/>
          <p:nvPr/>
        </p:nvSpPr>
        <p:spPr>
          <a:xfrm>
            <a:off x="4038600" y="1600200"/>
            <a:ext cx="1524000" cy="484632"/>
          </a:xfrm>
          <a:prstGeom prst="homePlat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Stabilization</a:t>
            </a:r>
            <a:endParaRPr lang="en-US" dirty="0"/>
          </a:p>
        </p:txBody>
      </p:sp>
      <p:sp>
        <p:nvSpPr>
          <p:cNvPr id="112" name="Rectangular Callout 111"/>
          <p:cNvSpPr/>
          <p:nvPr/>
        </p:nvSpPr>
        <p:spPr>
          <a:xfrm>
            <a:off x="3657600" y="990600"/>
            <a:ext cx="609600" cy="304800"/>
          </a:xfrm>
          <a:prstGeom prst="wedgeRectCallout">
            <a:avLst>
              <a:gd name="adj1" fmla="val 99510"/>
              <a:gd name="adj2" fmla="val 84386"/>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RC1</a:t>
            </a:r>
            <a:endParaRPr lang="en-US" dirty="0"/>
          </a:p>
        </p:txBody>
      </p:sp>
      <p:sp>
        <p:nvSpPr>
          <p:cNvPr id="114" name="Oval 113"/>
          <p:cNvSpPr/>
          <p:nvPr/>
        </p:nvSpPr>
        <p:spPr>
          <a:xfrm>
            <a:off x="5257800" y="1371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ular Callout 116"/>
          <p:cNvSpPr/>
          <p:nvPr/>
        </p:nvSpPr>
        <p:spPr>
          <a:xfrm>
            <a:off x="3200400" y="3276600"/>
            <a:ext cx="609600" cy="457200"/>
          </a:xfrm>
          <a:prstGeom prst="wedgeRectCallout">
            <a:avLst>
              <a:gd name="adj1" fmla="val 64107"/>
              <a:gd name="adj2" fmla="val -149056"/>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3.1</a:t>
            </a:r>
            <a:endParaRPr lang="en-US" dirty="0"/>
          </a:p>
        </p:txBody>
      </p:sp>
      <p:sp>
        <p:nvSpPr>
          <p:cNvPr id="118" name="Rectangular Callout 117"/>
          <p:cNvSpPr/>
          <p:nvPr/>
        </p:nvSpPr>
        <p:spPr>
          <a:xfrm>
            <a:off x="4419600" y="838200"/>
            <a:ext cx="609600" cy="304800"/>
          </a:xfrm>
          <a:prstGeom prst="wedgeRectCallout">
            <a:avLst>
              <a:gd name="adj1" fmla="val 76016"/>
              <a:gd name="adj2" fmla="val 116916"/>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RC2</a:t>
            </a:r>
            <a:endParaRPr lang="en-US" dirty="0"/>
          </a:p>
        </p:txBody>
      </p:sp>
      <p:sp>
        <p:nvSpPr>
          <p:cNvPr id="119" name="Oval 118"/>
          <p:cNvSpPr/>
          <p:nvPr/>
        </p:nvSpPr>
        <p:spPr>
          <a:xfrm>
            <a:off x="7315200" y="1371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tangular Callout 119"/>
          <p:cNvSpPr/>
          <p:nvPr/>
        </p:nvSpPr>
        <p:spPr>
          <a:xfrm>
            <a:off x="7315200" y="838200"/>
            <a:ext cx="1524000" cy="304800"/>
          </a:xfrm>
          <a:prstGeom prst="wedgeRectCallout">
            <a:avLst>
              <a:gd name="adj1" fmla="val -39647"/>
              <a:gd name="adj2" fmla="val 131374"/>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3.1.1 (Patch)</a:t>
            </a:r>
            <a:endParaRPr lang="en-US" dirty="0"/>
          </a:p>
        </p:txBody>
      </p:sp>
      <p:sp>
        <p:nvSpPr>
          <p:cNvPr id="121" name="Pentagon 120"/>
          <p:cNvSpPr/>
          <p:nvPr/>
        </p:nvSpPr>
        <p:spPr>
          <a:xfrm>
            <a:off x="5791200" y="1600200"/>
            <a:ext cx="2971800" cy="484632"/>
          </a:xfrm>
          <a:prstGeom prst="homePlat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Maintenance</a:t>
            </a:r>
            <a:endParaRPr lang="en-US" dirty="0"/>
          </a:p>
        </p:txBody>
      </p:sp>
      <p:sp>
        <p:nvSpPr>
          <p:cNvPr id="123" name="TextBox 122"/>
          <p:cNvSpPr txBox="1"/>
          <p:nvPr/>
        </p:nvSpPr>
        <p:spPr>
          <a:xfrm>
            <a:off x="4495800" y="3048000"/>
            <a:ext cx="4419600" cy="1754326"/>
          </a:xfrm>
          <a:prstGeom prst="rect">
            <a:avLst/>
          </a:prstGeom>
          <a:solidFill>
            <a:schemeClr val="bg1"/>
          </a:solidFill>
          <a:ln>
            <a:solidFill>
              <a:srgbClr val="002060"/>
            </a:solidFill>
          </a:ln>
        </p:spPr>
        <p:txBody>
          <a:bodyPr wrap="square" rtlCol="0">
            <a:spAutoFit/>
          </a:bodyPr>
          <a:lstStyle/>
          <a:p>
            <a:r>
              <a:rPr lang="en-US" dirty="0" smtClean="0"/>
              <a:t>Sample process and typical lifecycle phase transitions are illustrated here.  While PDS is intended to promote best practices and good processes, it is </a:t>
            </a:r>
            <a:r>
              <a:rPr lang="en-US" b="1" dirty="0" smtClean="0"/>
              <a:t>not</a:t>
            </a:r>
            <a:r>
              <a:rPr lang="en-US" dirty="0" smtClean="0"/>
              <a:t> a Process Standard.  Examples here are for illustration only.</a:t>
            </a:r>
          </a:p>
          <a:p>
            <a:endParaRPr lang="en-US" dirty="0"/>
          </a:p>
        </p:txBody>
      </p:sp>
      <p:sp>
        <p:nvSpPr>
          <p:cNvPr id="127" name="TextBox 126"/>
          <p:cNvSpPr txBox="1"/>
          <p:nvPr/>
        </p:nvSpPr>
        <p:spPr>
          <a:xfrm>
            <a:off x="304800" y="4876800"/>
            <a:ext cx="5943600" cy="1815882"/>
          </a:xfrm>
          <a:prstGeom prst="rect">
            <a:avLst/>
          </a:prstGeom>
          <a:solidFill>
            <a:schemeClr val="bg1"/>
          </a:solidFill>
          <a:ln>
            <a:solidFill>
              <a:srgbClr val="002060"/>
            </a:solidFill>
          </a:ln>
        </p:spPr>
        <p:txBody>
          <a:bodyPr wrap="square" rtlCol="0">
            <a:spAutoFit/>
          </a:bodyPr>
          <a:lstStyle/>
          <a:p>
            <a:pPr algn="ctr"/>
            <a:r>
              <a:rPr lang="en-US" sz="1600" b="1" dirty="0" smtClean="0"/>
              <a:t>Phases</a:t>
            </a:r>
          </a:p>
          <a:p>
            <a:r>
              <a:rPr lang="en-US" sz="1600" dirty="0" smtClean="0"/>
              <a:t>Early Dev:  Requirements in flux.</a:t>
            </a:r>
          </a:p>
          <a:p>
            <a:r>
              <a:rPr lang="en-US" sz="1600" dirty="0" smtClean="0"/>
              <a:t>Dev: Requirements locked.  Normal development.</a:t>
            </a:r>
          </a:p>
          <a:p>
            <a:r>
              <a:rPr lang="en-US" sz="1600" dirty="0" smtClean="0"/>
              <a:t>Stabilization:  Code complete, test coverage 85%, &lt; 3 critical bugs, &lt; 20 major.</a:t>
            </a:r>
          </a:p>
          <a:p>
            <a:r>
              <a:rPr lang="en-US" sz="1600" dirty="0" smtClean="0"/>
              <a:t>GA:  Code complete.  Test coverage 100%. No known critical or major bugs.  &lt; 20 minor bugs.</a:t>
            </a:r>
            <a:endParaRPr lang="en-US" sz="1600" dirty="0"/>
          </a:p>
        </p:txBody>
      </p:sp>
      <p:sp>
        <p:nvSpPr>
          <p:cNvPr id="135" name="Oval 134"/>
          <p:cNvSpPr/>
          <p:nvPr/>
        </p:nvSpPr>
        <p:spPr>
          <a:xfrm>
            <a:off x="7696200" y="2743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9" presetClass="entr" presetSubtype="0" fill="hold" grpId="0" nodeType="withEffect">
                                  <p:stCondLst>
                                    <p:cond delay="0"/>
                                  </p:stCondLst>
                                  <p:childTnLst>
                                    <p:set>
                                      <p:cBhvr>
                                        <p:cTn id="26" dur="1" fill="hold">
                                          <p:stCondLst>
                                            <p:cond delay="0"/>
                                          </p:stCondLst>
                                        </p:cTn>
                                        <p:tgtEl>
                                          <p:spTgt spid="101"/>
                                        </p:tgtEl>
                                        <p:attrNameLst>
                                          <p:attrName>style.visibility</p:attrName>
                                        </p:attrNameLst>
                                      </p:cBhvr>
                                      <p:to>
                                        <p:strVal val="visible"/>
                                      </p:to>
                                    </p:set>
                                    <p:animEffect transition="in" filter="dissolve">
                                      <p:cBhvr>
                                        <p:cTn id="27" dur="500"/>
                                        <p:tgtEl>
                                          <p:spTgt spid="101"/>
                                        </p:tgtEl>
                                      </p:cBhvr>
                                    </p:animEffect>
                                  </p:childTnLst>
                                </p:cTn>
                              </p:par>
                              <p:par>
                                <p:cTn id="28" presetID="5" presetClass="emph" presetSubtype="1" nodeType="withEffect">
                                  <p:stCondLst>
                                    <p:cond delay="0"/>
                                  </p:stCondLst>
                                  <p:childTnLst>
                                    <p:set>
                                      <p:cBhvr override="childStyle">
                                        <p:cTn id="29" dur="indefinite"/>
                                        <p:tgtEl>
                                          <p:spTgt spid="127">
                                            <p:txEl>
                                              <p:pRg st="1" end="1"/>
                                            </p:txEl>
                                          </p:spTgt>
                                        </p:tgtEl>
                                        <p:attrNameLst>
                                          <p:attrName>style.fontStyle</p:attrName>
                                        </p:attrNameLst>
                                      </p:cBhvr>
                                      <p:to>
                                        <p:strVal val="normal"/>
                                      </p:to>
                                    </p:set>
                                    <p:set>
                                      <p:cBhvr override="childStyle">
                                        <p:cTn id="30" dur="indefinite"/>
                                        <p:tgtEl>
                                          <p:spTgt spid="127">
                                            <p:txEl>
                                              <p:pRg st="1" end="1"/>
                                            </p:txEl>
                                          </p:spTgt>
                                        </p:tgtEl>
                                        <p:attrNameLst>
                                          <p:attrName>style.fontWeight</p:attrName>
                                        </p:attrNameLst>
                                      </p:cBhvr>
                                      <p:to>
                                        <p:strVal val="bold"/>
                                      </p:to>
                                    </p:set>
                                    <p:set>
                                      <p:cBhvr override="childStyle">
                                        <p:cTn id="31" dur="indefinite"/>
                                        <p:tgtEl>
                                          <p:spTgt spid="127">
                                            <p:txEl>
                                              <p:pRg st="1" end="1"/>
                                            </p:txEl>
                                          </p:spTgt>
                                        </p:tgtEl>
                                        <p:attrNameLst>
                                          <p:attrName>style.textDecorationUnderline</p:attrName>
                                        </p:attrNameLst>
                                      </p:cBhvr>
                                      <p:to>
                                        <p:strVal val="fals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63"/>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6"/>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67"/>
                                        </p:tgtEl>
                                        <p:attrNameLst>
                                          <p:attrName>style.visibility</p:attrName>
                                        </p:attrNameLst>
                                      </p:cBhvr>
                                      <p:to>
                                        <p:strVal val="visible"/>
                                      </p:to>
                                    </p:set>
                                  </p:childTnLst>
                                </p:cTn>
                              </p:par>
                              <p:par>
                                <p:cTn id="44" presetID="9" presetClass="entr" presetSubtype="0" fill="hold" grpId="0" nodeType="withEffect">
                                  <p:stCondLst>
                                    <p:cond delay="0"/>
                                  </p:stCondLst>
                                  <p:childTnLst>
                                    <p:set>
                                      <p:cBhvr>
                                        <p:cTn id="45" dur="1" fill="hold">
                                          <p:stCondLst>
                                            <p:cond delay="0"/>
                                          </p:stCondLst>
                                        </p:cTn>
                                        <p:tgtEl>
                                          <p:spTgt spid="107"/>
                                        </p:tgtEl>
                                        <p:attrNameLst>
                                          <p:attrName>style.visibility</p:attrName>
                                        </p:attrNameLst>
                                      </p:cBhvr>
                                      <p:to>
                                        <p:strVal val="visible"/>
                                      </p:to>
                                    </p:set>
                                    <p:animEffect transition="in" filter="dissolve">
                                      <p:cBhvr>
                                        <p:cTn id="46" dur="500"/>
                                        <p:tgtEl>
                                          <p:spTgt spid="107"/>
                                        </p:tgtEl>
                                      </p:cBhvr>
                                    </p:animEffect>
                                  </p:childTnLst>
                                </p:cTn>
                              </p:par>
                              <p:par>
                                <p:cTn id="47" presetID="5" presetClass="emph" presetSubtype="1" nodeType="withEffect">
                                  <p:stCondLst>
                                    <p:cond delay="0"/>
                                  </p:stCondLst>
                                  <p:childTnLst>
                                    <p:set>
                                      <p:cBhvr override="childStyle">
                                        <p:cTn id="48" dur="indefinite"/>
                                        <p:tgtEl>
                                          <p:spTgt spid="127">
                                            <p:txEl>
                                              <p:pRg st="2" end="2"/>
                                            </p:txEl>
                                          </p:spTgt>
                                        </p:tgtEl>
                                        <p:attrNameLst>
                                          <p:attrName>style.fontStyle</p:attrName>
                                        </p:attrNameLst>
                                      </p:cBhvr>
                                      <p:to>
                                        <p:strVal val="normal"/>
                                      </p:to>
                                    </p:set>
                                    <p:set>
                                      <p:cBhvr override="childStyle">
                                        <p:cTn id="49" dur="indefinite"/>
                                        <p:tgtEl>
                                          <p:spTgt spid="127">
                                            <p:txEl>
                                              <p:pRg st="2" end="2"/>
                                            </p:txEl>
                                          </p:spTgt>
                                        </p:tgtEl>
                                        <p:attrNameLst>
                                          <p:attrName>style.fontWeight</p:attrName>
                                        </p:attrNameLst>
                                      </p:cBhvr>
                                      <p:to>
                                        <p:strVal val="bold"/>
                                      </p:to>
                                    </p:set>
                                    <p:set>
                                      <p:cBhvr override="childStyle">
                                        <p:cTn id="50" dur="indefinite"/>
                                        <p:tgtEl>
                                          <p:spTgt spid="127">
                                            <p:txEl>
                                              <p:pRg st="2" end="2"/>
                                            </p:txEl>
                                          </p:spTgt>
                                        </p:tgtEl>
                                        <p:attrNameLst>
                                          <p:attrName>style.textDecorationUnderline</p:attrName>
                                        </p:attrNameLst>
                                      </p:cBhvr>
                                      <p:to>
                                        <p:strVal val="fals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6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74"/>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7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78"/>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79"/>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17"/>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48"/>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44"/>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58"/>
                                        </p:tgtEl>
                                        <p:attrNameLst>
                                          <p:attrName>style.visibility</p:attrName>
                                        </p:attrNameLst>
                                      </p:cBhvr>
                                      <p:to>
                                        <p:strVal val="visible"/>
                                      </p:to>
                                    </p:set>
                                  </p:childTnLst>
                                </p:cTn>
                              </p:par>
                              <p:par>
                                <p:cTn id="87" presetID="9" presetClass="entr" presetSubtype="0" fill="hold" grpId="0" nodeType="withEffect">
                                  <p:stCondLst>
                                    <p:cond delay="0"/>
                                  </p:stCondLst>
                                  <p:childTnLst>
                                    <p:set>
                                      <p:cBhvr>
                                        <p:cTn id="88" dur="1" fill="hold">
                                          <p:stCondLst>
                                            <p:cond delay="0"/>
                                          </p:stCondLst>
                                        </p:cTn>
                                        <p:tgtEl>
                                          <p:spTgt spid="110"/>
                                        </p:tgtEl>
                                        <p:attrNameLst>
                                          <p:attrName>style.visibility</p:attrName>
                                        </p:attrNameLst>
                                      </p:cBhvr>
                                      <p:to>
                                        <p:strVal val="visible"/>
                                      </p:to>
                                    </p:set>
                                    <p:animEffect transition="in" filter="dissolve">
                                      <p:cBhvr>
                                        <p:cTn id="89" dur="500"/>
                                        <p:tgtEl>
                                          <p:spTgt spid="110"/>
                                        </p:tgtEl>
                                      </p:cBhvr>
                                    </p:animEffect>
                                  </p:childTnLst>
                                </p:cTn>
                              </p:par>
                              <p:par>
                                <p:cTn id="90" presetID="1" presetClass="entr" presetSubtype="0" fill="hold" nodeType="withEffect">
                                  <p:stCondLst>
                                    <p:cond delay="0"/>
                                  </p:stCondLst>
                                  <p:childTnLst>
                                    <p:set>
                                      <p:cBhvr>
                                        <p:cTn id="91" dur="1" fill="hold">
                                          <p:stCondLst>
                                            <p:cond delay="0"/>
                                          </p:stCondLst>
                                        </p:cTn>
                                        <p:tgtEl>
                                          <p:spTgt spid="38"/>
                                        </p:tgtEl>
                                        <p:attrNameLst>
                                          <p:attrName>style.visibility</p:attrName>
                                        </p:attrNameLst>
                                      </p:cBhvr>
                                      <p:to>
                                        <p:strVal val="visible"/>
                                      </p:to>
                                    </p:set>
                                  </p:childTnLst>
                                </p:cTn>
                              </p:par>
                              <p:par>
                                <p:cTn id="92" presetID="5" presetClass="emph" presetSubtype="1" nodeType="withEffect">
                                  <p:stCondLst>
                                    <p:cond delay="0"/>
                                  </p:stCondLst>
                                  <p:childTnLst>
                                    <p:set>
                                      <p:cBhvr override="childStyle">
                                        <p:cTn id="93" dur="indefinite"/>
                                        <p:tgtEl>
                                          <p:spTgt spid="127">
                                            <p:txEl>
                                              <p:pRg st="3" end="3"/>
                                            </p:txEl>
                                          </p:spTgt>
                                        </p:tgtEl>
                                        <p:attrNameLst>
                                          <p:attrName>style.fontStyle</p:attrName>
                                        </p:attrNameLst>
                                      </p:cBhvr>
                                      <p:to>
                                        <p:strVal val="normal"/>
                                      </p:to>
                                    </p:set>
                                    <p:set>
                                      <p:cBhvr override="childStyle">
                                        <p:cTn id="94" dur="indefinite"/>
                                        <p:tgtEl>
                                          <p:spTgt spid="127">
                                            <p:txEl>
                                              <p:pRg st="3" end="3"/>
                                            </p:txEl>
                                          </p:spTgt>
                                        </p:tgtEl>
                                        <p:attrNameLst>
                                          <p:attrName>style.fontWeight</p:attrName>
                                        </p:attrNameLst>
                                      </p:cBhvr>
                                      <p:to>
                                        <p:strVal val="bold"/>
                                      </p:to>
                                    </p:set>
                                    <p:set>
                                      <p:cBhvr override="childStyle">
                                        <p:cTn id="95" dur="indefinite"/>
                                        <p:tgtEl>
                                          <p:spTgt spid="127">
                                            <p:txEl>
                                              <p:pRg st="3" end="3"/>
                                            </p:txEl>
                                          </p:spTgt>
                                        </p:tgtEl>
                                        <p:attrNameLst>
                                          <p:attrName>style.textDecorationUnderline</p:attrName>
                                        </p:attrNameLst>
                                      </p:cBhvr>
                                      <p:to>
                                        <p:strVal val="false"/>
                                      </p:to>
                                    </p:set>
                                  </p:childTnLst>
                                </p:cTn>
                              </p:par>
                            </p:childTnLst>
                          </p:cTn>
                        </p:par>
                      </p:childTnLst>
                    </p:cTn>
                  </p:par>
                  <p:par>
                    <p:cTn id="96" fill="hold">
                      <p:stCondLst>
                        <p:cond delay="indefinite"/>
                      </p:stCondLst>
                      <p:childTnLst>
                        <p:par>
                          <p:cTn id="97" fill="hold">
                            <p:stCondLst>
                              <p:cond delay="0"/>
                            </p:stCondLst>
                            <p:childTnLst>
                              <p:par>
                                <p:cTn id="98" presetID="1" presetClass="entr" presetSubtype="0" fill="hold" grpId="0" nodeType="clickEffect">
                                  <p:stCondLst>
                                    <p:cond delay="0"/>
                                  </p:stCondLst>
                                  <p:childTnLst>
                                    <p:set>
                                      <p:cBhvr>
                                        <p:cTn id="99" dur="1" fill="hold">
                                          <p:stCondLst>
                                            <p:cond delay="0"/>
                                          </p:stCondLst>
                                        </p:cTn>
                                        <p:tgtEl>
                                          <p:spTgt spid="39"/>
                                        </p:tgtEl>
                                        <p:attrNameLst>
                                          <p:attrName>style.visibility</p:attrName>
                                        </p:attrNameLst>
                                      </p:cBhvr>
                                      <p:to>
                                        <p:strVal val="visible"/>
                                      </p:to>
                                    </p:set>
                                  </p:childTnLst>
                                </p:cTn>
                              </p:par>
                            </p:childTnLst>
                          </p:cTn>
                        </p:par>
                      </p:childTnLst>
                    </p:cTn>
                  </p:par>
                  <p:par>
                    <p:cTn id="100" fill="hold">
                      <p:stCondLst>
                        <p:cond delay="indefinite"/>
                      </p:stCondLst>
                      <p:childTnLst>
                        <p:par>
                          <p:cTn id="101" fill="hold">
                            <p:stCondLst>
                              <p:cond delay="0"/>
                            </p:stCondLst>
                            <p:childTnLst>
                              <p:par>
                                <p:cTn id="102" presetID="1" presetClass="entr" presetSubtype="0" fill="hold" nodeType="clickEffect">
                                  <p:stCondLst>
                                    <p:cond delay="0"/>
                                  </p:stCondLst>
                                  <p:childTnLst>
                                    <p:set>
                                      <p:cBhvr>
                                        <p:cTn id="103" dur="1" fill="hold">
                                          <p:stCondLst>
                                            <p:cond delay="0"/>
                                          </p:stCondLst>
                                        </p:cTn>
                                        <p:tgtEl>
                                          <p:spTgt spid="40"/>
                                        </p:tgtEl>
                                        <p:attrNameLst>
                                          <p:attrName>style.visibility</p:attrName>
                                        </p:attrNameLst>
                                      </p:cBhvr>
                                      <p:to>
                                        <p:strVal val="visible"/>
                                      </p:to>
                                    </p:set>
                                  </p:childTnLst>
                                </p:cTn>
                              </p:par>
                              <p:par>
                                <p:cTn id="104" presetID="1" presetClass="entr" presetSubtype="0" fill="hold" grpId="0" nodeType="withEffect">
                                  <p:stCondLst>
                                    <p:cond delay="0"/>
                                  </p:stCondLst>
                                  <p:childTnLst>
                                    <p:set>
                                      <p:cBhvr>
                                        <p:cTn id="105" dur="1" fill="hold">
                                          <p:stCondLst>
                                            <p:cond delay="0"/>
                                          </p:stCondLst>
                                        </p:cTn>
                                        <p:tgtEl>
                                          <p:spTgt spid="42"/>
                                        </p:tgtEl>
                                        <p:attrNameLst>
                                          <p:attrName>style.visibility</p:attrName>
                                        </p:attrNameLst>
                                      </p:cBhvr>
                                      <p:to>
                                        <p:strVal val="visible"/>
                                      </p:to>
                                    </p:set>
                                  </p:childTnLst>
                                </p:cTn>
                              </p:par>
                            </p:childTnLst>
                          </p:cTn>
                        </p:par>
                      </p:childTnLst>
                    </p:cTn>
                  </p:par>
                  <p:par>
                    <p:cTn id="106" fill="hold">
                      <p:stCondLst>
                        <p:cond delay="indefinite"/>
                      </p:stCondLst>
                      <p:childTnLst>
                        <p:par>
                          <p:cTn id="107" fill="hold">
                            <p:stCondLst>
                              <p:cond delay="0"/>
                            </p:stCondLst>
                            <p:childTnLst>
                              <p:par>
                                <p:cTn id="108" presetID="1" presetClass="entr" presetSubtype="0" fill="hold" grpId="0" nodeType="clickEffect">
                                  <p:stCondLst>
                                    <p:cond delay="0"/>
                                  </p:stCondLst>
                                  <p:childTnLst>
                                    <p:set>
                                      <p:cBhvr>
                                        <p:cTn id="109" dur="1" fill="hold">
                                          <p:stCondLst>
                                            <p:cond delay="0"/>
                                          </p:stCondLst>
                                        </p:cTn>
                                        <p:tgtEl>
                                          <p:spTgt spid="86"/>
                                        </p:tgtEl>
                                        <p:attrNameLst>
                                          <p:attrName>style.visibility</p:attrName>
                                        </p:attrNameLst>
                                      </p:cBhvr>
                                      <p:to>
                                        <p:strVal val="visible"/>
                                      </p:to>
                                    </p:set>
                                  </p:childTnLst>
                                </p:cTn>
                              </p:par>
                            </p:childTnLst>
                          </p:cTn>
                        </p:par>
                      </p:childTnLst>
                    </p:cTn>
                  </p:par>
                  <p:par>
                    <p:cTn id="110" fill="hold">
                      <p:stCondLst>
                        <p:cond delay="indefinite"/>
                      </p:stCondLst>
                      <p:childTnLst>
                        <p:par>
                          <p:cTn id="111" fill="hold">
                            <p:stCondLst>
                              <p:cond delay="0"/>
                            </p:stCondLst>
                            <p:childTnLst>
                              <p:par>
                                <p:cTn id="112" presetID="1" presetClass="entr" presetSubtype="0" fill="hold" nodeType="clickEffect">
                                  <p:stCondLst>
                                    <p:cond delay="0"/>
                                  </p:stCondLst>
                                  <p:childTnLst>
                                    <p:set>
                                      <p:cBhvr>
                                        <p:cTn id="113" dur="1" fill="hold">
                                          <p:stCondLst>
                                            <p:cond delay="0"/>
                                          </p:stCondLst>
                                        </p:cTn>
                                        <p:tgtEl>
                                          <p:spTgt spid="87"/>
                                        </p:tgtEl>
                                        <p:attrNameLst>
                                          <p:attrName>style.visibility</p:attrName>
                                        </p:attrNameLst>
                                      </p:cBhvr>
                                      <p:to>
                                        <p:strVal val="visible"/>
                                      </p:to>
                                    </p:set>
                                  </p:childTnLst>
                                </p:cTn>
                              </p:par>
                              <p:par>
                                <p:cTn id="114" presetID="1" presetClass="entr" presetSubtype="0" fill="hold" grpId="0" nodeType="withEffect">
                                  <p:stCondLst>
                                    <p:cond delay="0"/>
                                  </p:stCondLst>
                                  <p:childTnLst>
                                    <p:set>
                                      <p:cBhvr>
                                        <p:cTn id="115" dur="1" fill="hold">
                                          <p:stCondLst>
                                            <p:cond delay="0"/>
                                          </p:stCondLst>
                                        </p:cTn>
                                        <p:tgtEl>
                                          <p:spTgt spid="98"/>
                                        </p:tgtEl>
                                        <p:attrNameLst>
                                          <p:attrName>style.visibility</p:attrName>
                                        </p:attrNameLst>
                                      </p:cBhvr>
                                      <p:to>
                                        <p:strVal val="visible"/>
                                      </p:to>
                                    </p:set>
                                  </p:childTnLst>
                                </p:cTn>
                              </p:par>
                              <p:par>
                                <p:cTn id="116" presetID="1" presetClass="entr" presetSubtype="0" fill="hold" grpId="0" nodeType="withEffect">
                                  <p:stCondLst>
                                    <p:cond delay="0"/>
                                  </p:stCondLst>
                                  <p:childTnLst>
                                    <p:set>
                                      <p:cBhvr>
                                        <p:cTn id="117" dur="1" fill="hold">
                                          <p:stCondLst>
                                            <p:cond delay="0"/>
                                          </p:stCondLst>
                                        </p:cTn>
                                        <p:tgtEl>
                                          <p:spTgt spid="112"/>
                                        </p:tgtEl>
                                        <p:attrNameLst>
                                          <p:attrName>style.visibility</p:attrName>
                                        </p:attrNameLst>
                                      </p:cBhvr>
                                      <p:to>
                                        <p:strVal val="visible"/>
                                      </p:to>
                                    </p:set>
                                  </p:childTnLst>
                                </p:cTn>
                              </p:par>
                            </p:childTnLst>
                          </p:cTn>
                        </p:par>
                      </p:childTnLst>
                    </p:cTn>
                  </p:par>
                  <p:par>
                    <p:cTn id="118" fill="hold">
                      <p:stCondLst>
                        <p:cond delay="indefinite"/>
                      </p:stCondLst>
                      <p:childTnLst>
                        <p:par>
                          <p:cTn id="119" fill="hold">
                            <p:stCondLst>
                              <p:cond delay="0"/>
                            </p:stCondLst>
                            <p:childTnLst>
                              <p:par>
                                <p:cTn id="120" presetID="1" presetClass="entr" presetSubtype="0" fill="hold" grpId="0" nodeType="clickEffect">
                                  <p:stCondLst>
                                    <p:cond delay="0"/>
                                  </p:stCondLst>
                                  <p:childTnLst>
                                    <p:set>
                                      <p:cBhvr>
                                        <p:cTn id="121" dur="1" fill="hold">
                                          <p:stCondLst>
                                            <p:cond delay="0"/>
                                          </p:stCondLst>
                                        </p:cTn>
                                        <p:tgtEl>
                                          <p:spTgt spid="114"/>
                                        </p:tgtEl>
                                        <p:attrNameLst>
                                          <p:attrName>style.visibility</p:attrName>
                                        </p:attrNameLst>
                                      </p:cBhvr>
                                      <p:to>
                                        <p:strVal val="visible"/>
                                      </p:to>
                                    </p:set>
                                  </p:childTnLst>
                                </p:cTn>
                              </p:par>
                            </p:childTnLst>
                          </p:cTn>
                        </p:par>
                      </p:childTnLst>
                    </p:cTn>
                  </p:par>
                  <p:par>
                    <p:cTn id="122" fill="hold">
                      <p:stCondLst>
                        <p:cond delay="indefinite"/>
                      </p:stCondLst>
                      <p:childTnLst>
                        <p:par>
                          <p:cTn id="123" fill="hold">
                            <p:stCondLst>
                              <p:cond delay="0"/>
                            </p:stCondLst>
                            <p:childTnLst>
                              <p:par>
                                <p:cTn id="124" presetID="1" presetClass="entr" presetSubtype="0" fill="hold" nodeType="clickEffect">
                                  <p:stCondLst>
                                    <p:cond delay="0"/>
                                  </p:stCondLst>
                                  <p:childTnLst>
                                    <p:set>
                                      <p:cBhvr>
                                        <p:cTn id="125" dur="1" fill="hold">
                                          <p:stCondLst>
                                            <p:cond delay="0"/>
                                          </p:stCondLst>
                                        </p:cTn>
                                        <p:tgtEl>
                                          <p:spTgt spid="47"/>
                                        </p:tgtEl>
                                        <p:attrNameLst>
                                          <p:attrName>style.visibility</p:attrName>
                                        </p:attrNameLst>
                                      </p:cBhvr>
                                      <p:to>
                                        <p:strVal val="visible"/>
                                      </p:to>
                                    </p:set>
                                  </p:childTnLst>
                                </p:cTn>
                              </p:par>
                              <p:par>
                                <p:cTn id="126" presetID="1" presetClass="entr" presetSubtype="0" fill="hold" grpId="0" nodeType="withEffect">
                                  <p:stCondLst>
                                    <p:cond delay="0"/>
                                  </p:stCondLst>
                                  <p:childTnLst>
                                    <p:set>
                                      <p:cBhvr>
                                        <p:cTn id="127" dur="1" fill="hold">
                                          <p:stCondLst>
                                            <p:cond delay="0"/>
                                          </p:stCondLst>
                                        </p:cTn>
                                        <p:tgtEl>
                                          <p:spTgt spid="99"/>
                                        </p:tgtEl>
                                        <p:attrNameLst>
                                          <p:attrName>style.visibility</p:attrName>
                                        </p:attrNameLst>
                                      </p:cBhvr>
                                      <p:to>
                                        <p:strVal val="visible"/>
                                      </p:to>
                                    </p:set>
                                  </p:childTnLst>
                                </p:cTn>
                              </p:par>
                              <p:par>
                                <p:cTn id="128" presetID="1" presetClass="entr" presetSubtype="0" fill="hold" grpId="0" nodeType="withEffect">
                                  <p:stCondLst>
                                    <p:cond delay="0"/>
                                  </p:stCondLst>
                                  <p:childTnLst>
                                    <p:set>
                                      <p:cBhvr>
                                        <p:cTn id="129" dur="1" fill="hold">
                                          <p:stCondLst>
                                            <p:cond delay="0"/>
                                          </p:stCondLst>
                                        </p:cTn>
                                        <p:tgtEl>
                                          <p:spTgt spid="118"/>
                                        </p:tgtEl>
                                        <p:attrNameLst>
                                          <p:attrName>style.visibility</p:attrName>
                                        </p:attrNameLst>
                                      </p:cBhvr>
                                      <p:to>
                                        <p:strVal val="visible"/>
                                      </p:to>
                                    </p:set>
                                  </p:childTnLst>
                                </p:cTn>
                              </p:par>
                            </p:childTnLst>
                          </p:cTn>
                        </p:par>
                      </p:childTnLst>
                    </p:cTn>
                  </p:par>
                  <p:par>
                    <p:cTn id="130" fill="hold">
                      <p:stCondLst>
                        <p:cond delay="indefinite"/>
                      </p:stCondLst>
                      <p:childTnLst>
                        <p:par>
                          <p:cTn id="131" fill="hold">
                            <p:stCondLst>
                              <p:cond delay="0"/>
                            </p:stCondLst>
                            <p:childTnLst>
                              <p:par>
                                <p:cTn id="132" presetID="53" presetClass="entr" presetSubtype="0" fill="hold" grpId="0" nodeType="clickEffect">
                                  <p:stCondLst>
                                    <p:cond delay="0"/>
                                  </p:stCondLst>
                                  <p:childTnLst>
                                    <p:set>
                                      <p:cBhvr>
                                        <p:cTn id="133" dur="1" fill="hold">
                                          <p:stCondLst>
                                            <p:cond delay="0"/>
                                          </p:stCondLst>
                                        </p:cTn>
                                        <p:tgtEl>
                                          <p:spTgt spid="83"/>
                                        </p:tgtEl>
                                        <p:attrNameLst>
                                          <p:attrName>style.visibility</p:attrName>
                                        </p:attrNameLst>
                                      </p:cBhvr>
                                      <p:to>
                                        <p:strVal val="visible"/>
                                      </p:to>
                                    </p:set>
                                    <p:anim calcmode="lin" valueType="num">
                                      <p:cBhvr>
                                        <p:cTn id="134" dur="1000" fill="hold"/>
                                        <p:tgtEl>
                                          <p:spTgt spid="83"/>
                                        </p:tgtEl>
                                        <p:attrNameLst>
                                          <p:attrName>ppt_w</p:attrName>
                                        </p:attrNameLst>
                                      </p:cBhvr>
                                      <p:tavLst>
                                        <p:tav tm="0">
                                          <p:val>
                                            <p:fltVal val="0"/>
                                          </p:val>
                                        </p:tav>
                                        <p:tav tm="100000">
                                          <p:val>
                                            <p:strVal val="#ppt_w"/>
                                          </p:val>
                                        </p:tav>
                                      </p:tavLst>
                                    </p:anim>
                                    <p:anim calcmode="lin" valueType="num">
                                      <p:cBhvr>
                                        <p:cTn id="135" dur="1000" fill="hold"/>
                                        <p:tgtEl>
                                          <p:spTgt spid="83"/>
                                        </p:tgtEl>
                                        <p:attrNameLst>
                                          <p:attrName>ppt_h</p:attrName>
                                        </p:attrNameLst>
                                      </p:cBhvr>
                                      <p:tavLst>
                                        <p:tav tm="0">
                                          <p:val>
                                            <p:fltVal val="0"/>
                                          </p:val>
                                        </p:tav>
                                        <p:tav tm="100000">
                                          <p:val>
                                            <p:strVal val="#ppt_h"/>
                                          </p:val>
                                        </p:tav>
                                      </p:tavLst>
                                    </p:anim>
                                    <p:animEffect transition="in" filter="fade">
                                      <p:cBhvr>
                                        <p:cTn id="136" dur="1000"/>
                                        <p:tgtEl>
                                          <p:spTgt spid="83"/>
                                        </p:tgtEl>
                                      </p:cBhvr>
                                    </p:animEffect>
                                  </p:childTnLst>
                                </p:cTn>
                              </p:par>
                              <p:par>
                                <p:cTn id="137" presetID="6" presetClass="emph" presetSubtype="0" fill="hold" grpId="1" nodeType="withEffect">
                                  <p:stCondLst>
                                    <p:cond delay="0"/>
                                  </p:stCondLst>
                                  <p:childTnLst>
                                    <p:animScale>
                                      <p:cBhvr>
                                        <p:cTn id="138" dur="500" fill="hold"/>
                                        <p:tgtEl>
                                          <p:spTgt spid="83"/>
                                        </p:tgtEl>
                                      </p:cBhvr>
                                      <p:by x="115000" y="115000"/>
                                    </p:animScale>
                                  </p:childTnLst>
                                </p:cTn>
                              </p:par>
                              <p:par>
                                <p:cTn id="139" presetID="5" presetClass="emph" presetSubtype="1" nodeType="withEffect">
                                  <p:stCondLst>
                                    <p:cond delay="0"/>
                                  </p:stCondLst>
                                  <p:childTnLst>
                                    <p:set>
                                      <p:cBhvr override="childStyle">
                                        <p:cTn id="140" dur="indefinite"/>
                                        <p:tgtEl>
                                          <p:spTgt spid="127">
                                            <p:txEl>
                                              <p:pRg st="4" end="4"/>
                                            </p:txEl>
                                          </p:spTgt>
                                        </p:tgtEl>
                                        <p:attrNameLst>
                                          <p:attrName>style.fontStyle</p:attrName>
                                        </p:attrNameLst>
                                      </p:cBhvr>
                                      <p:to>
                                        <p:strVal val="normal"/>
                                      </p:to>
                                    </p:set>
                                    <p:set>
                                      <p:cBhvr override="childStyle">
                                        <p:cTn id="141" dur="indefinite"/>
                                        <p:tgtEl>
                                          <p:spTgt spid="127">
                                            <p:txEl>
                                              <p:pRg st="4" end="4"/>
                                            </p:txEl>
                                          </p:spTgt>
                                        </p:tgtEl>
                                        <p:attrNameLst>
                                          <p:attrName>style.fontWeight</p:attrName>
                                        </p:attrNameLst>
                                      </p:cBhvr>
                                      <p:to>
                                        <p:strVal val="bold"/>
                                      </p:to>
                                    </p:set>
                                    <p:set>
                                      <p:cBhvr override="childStyle">
                                        <p:cTn id="142" dur="indefinite"/>
                                        <p:tgtEl>
                                          <p:spTgt spid="127">
                                            <p:txEl>
                                              <p:pRg st="4" end="4"/>
                                            </p:txEl>
                                          </p:spTgt>
                                        </p:tgtEl>
                                        <p:attrNameLst>
                                          <p:attrName>style.textDecorationUnderline</p:attrName>
                                        </p:attrNameLst>
                                      </p:cBhvr>
                                      <p:to>
                                        <p:strVal val="false"/>
                                      </p:to>
                                    </p:set>
                                  </p:childTnLst>
                                </p:cTn>
                              </p:par>
                            </p:childTnLst>
                          </p:cTn>
                        </p:par>
                      </p:childTnLst>
                    </p:cTn>
                  </p:par>
                  <p:par>
                    <p:cTn id="143" fill="hold">
                      <p:stCondLst>
                        <p:cond delay="indefinite"/>
                      </p:stCondLst>
                      <p:childTnLst>
                        <p:par>
                          <p:cTn id="144" fill="hold">
                            <p:stCondLst>
                              <p:cond delay="0"/>
                            </p:stCondLst>
                            <p:childTnLst>
                              <p:par>
                                <p:cTn id="145" presetID="9" presetClass="entr" presetSubtype="0" fill="hold" grpId="0" nodeType="clickEffect">
                                  <p:stCondLst>
                                    <p:cond delay="0"/>
                                  </p:stCondLst>
                                  <p:childTnLst>
                                    <p:set>
                                      <p:cBhvr>
                                        <p:cTn id="146" dur="1" fill="hold">
                                          <p:stCondLst>
                                            <p:cond delay="0"/>
                                          </p:stCondLst>
                                        </p:cTn>
                                        <p:tgtEl>
                                          <p:spTgt spid="121"/>
                                        </p:tgtEl>
                                        <p:attrNameLst>
                                          <p:attrName>style.visibility</p:attrName>
                                        </p:attrNameLst>
                                      </p:cBhvr>
                                      <p:to>
                                        <p:strVal val="visible"/>
                                      </p:to>
                                    </p:set>
                                    <p:animEffect transition="in" filter="dissolve">
                                      <p:cBhvr>
                                        <p:cTn id="147" dur="500"/>
                                        <p:tgtEl>
                                          <p:spTgt spid="121"/>
                                        </p:tgtEl>
                                      </p:cBhvr>
                                    </p:animEffect>
                                  </p:childTnLst>
                                </p:cTn>
                              </p:par>
                            </p:childTnLst>
                          </p:cTn>
                        </p:par>
                      </p:childTnLst>
                    </p:cTn>
                  </p:par>
                  <p:par>
                    <p:cTn id="148" fill="hold">
                      <p:stCondLst>
                        <p:cond delay="indefinite"/>
                      </p:stCondLst>
                      <p:childTnLst>
                        <p:par>
                          <p:cTn id="149" fill="hold">
                            <p:stCondLst>
                              <p:cond delay="0"/>
                            </p:stCondLst>
                            <p:childTnLst>
                              <p:par>
                                <p:cTn id="150" presetID="1" presetClass="entr" presetSubtype="0" fill="hold" grpId="0" nodeType="clickEffect">
                                  <p:stCondLst>
                                    <p:cond delay="0"/>
                                  </p:stCondLst>
                                  <p:childTnLst>
                                    <p:set>
                                      <p:cBhvr>
                                        <p:cTn id="151" dur="1" fill="hold">
                                          <p:stCondLst>
                                            <p:cond delay="0"/>
                                          </p:stCondLst>
                                        </p:cTn>
                                        <p:tgtEl>
                                          <p:spTgt spid="119"/>
                                        </p:tgtEl>
                                        <p:attrNameLst>
                                          <p:attrName>style.visibility</p:attrName>
                                        </p:attrNameLst>
                                      </p:cBhvr>
                                      <p:to>
                                        <p:strVal val="visible"/>
                                      </p:to>
                                    </p:set>
                                  </p:childTnLst>
                                </p:cTn>
                              </p:par>
                              <p:par>
                                <p:cTn id="152" presetID="1" presetClass="entr" presetSubtype="0" fill="hold" grpId="0" nodeType="withEffect">
                                  <p:stCondLst>
                                    <p:cond delay="0"/>
                                  </p:stCondLst>
                                  <p:childTnLst>
                                    <p:set>
                                      <p:cBhvr>
                                        <p:cTn id="153" dur="1" fill="hold">
                                          <p:stCondLst>
                                            <p:cond delay="0"/>
                                          </p:stCondLst>
                                        </p:cTn>
                                        <p:tgtEl>
                                          <p:spTgt spid="120"/>
                                        </p:tgtEl>
                                        <p:attrNameLst>
                                          <p:attrName>style.visibility</p:attrName>
                                        </p:attrNameLst>
                                      </p:cBhvr>
                                      <p:to>
                                        <p:strVal val="visible"/>
                                      </p:to>
                                    </p:set>
                                  </p:childTnLst>
                                </p:cTn>
                              </p:par>
                            </p:childTnLst>
                          </p:cTn>
                        </p:par>
                      </p:childTnLst>
                    </p:cTn>
                  </p:par>
                  <p:par>
                    <p:cTn id="154" fill="hold">
                      <p:stCondLst>
                        <p:cond delay="indefinite"/>
                      </p:stCondLst>
                      <p:childTnLst>
                        <p:par>
                          <p:cTn id="155" fill="hold">
                            <p:stCondLst>
                              <p:cond delay="0"/>
                            </p:stCondLst>
                            <p:childTnLst>
                              <p:par>
                                <p:cTn id="156" presetID="1" presetClass="entr" presetSubtype="0" fill="hold" nodeType="clickEffect">
                                  <p:stCondLst>
                                    <p:cond delay="0"/>
                                  </p:stCondLst>
                                  <p:childTnLst>
                                    <p:set>
                                      <p:cBhvr>
                                        <p:cTn id="157" dur="1" fill="hold">
                                          <p:stCondLst>
                                            <p:cond delay="0"/>
                                          </p:stCondLst>
                                        </p:cTn>
                                        <p:tgtEl>
                                          <p:spTgt spid="134"/>
                                        </p:tgtEl>
                                        <p:attrNameLst>
                                          <p:attrName>style.visibility</p:attrName>
                                        </p:attrNameLst>
                                      </p:cBhvr>
                                      <p:to>
                                        <p:strVal val="visible"/>
                                      </p:to>
                                    </p:set>
                                  </p:childTnLst>
                                </p:cTn>
                              </p:par>
                              <p:par>
                                <p:cTn id="158" presetID="1" presetClass="entr" presetSubtype="0" fill="hold" grpId="0" nodeType="withEffect">
                                  <p:stCondLst>
                                    <p:cond delay="0"/>
                                  </p:stCondLst>
                                  <p:childTnLst>
                                    <p:set>
                                      <p:cBhvr>
                                        <p:cTn id="159" dur="1" fill="hold">
                                          <p:stCondLst>
                                            <p:cond delay="0"/>
                                          </p:stCondLst>
                                        </p:cTn>
                                        <p:tgtEl>
                                          <p:spTgt spid="135"/>
                                        </p:tgtEl>
                                        <p:attrNameLst>
                                          <p:attrName>style.visibility</p:attrName>
                                        </p:attrNameLst>
                                      </p:cBhvr>
                                      <p:to>
                                        <p:strVal val="visible"/>
                                      </p:to>
                                    </p:set>
                                  </p:childTnLst>
                                </p:cTn>
                              </p:par>
                            </p:childTnLst>
                          </p:cTn>
                        </p:par>
                      </p:childTnLst>
                    </p:cTn>
                  </p:par>
                  <p:par>
                    <p:cTn id="160" fill="hold">
                      <p:stCondLst>
                        <p:cond delay="indefinite"/>
                      </p:stCondLst>
                      <p:childTnLst>
                        <p:par>
                          <p:cTn id="161" fill="hold">
                            <p:stCondLst>
                              <p:cond delay="0"/>
                            </p:stCondLst>
                            <p:childTnLst>
                              <p:par>
                                <p:cTn id="162" presetID="8" presetClass="entr" presetSubtype="16" fill="hold" grpId="0" nodeType="clickEffect">
                                  <p:stCondLst>
                                    <p:cond delay="0"/>
                                  </p:stCondLst>
                                  <p:childTnLst>
                                    <p:set>
                                      <p:cBhvr>
                                        <p:cTn id="163" dur="1" fill="hold">
                                          <p:stCondLst>
                                            <p:cond delay="0"/>
                                          </p:stCondLst>
                                        </p:cTn>
                                        <p:tgtEl>
                                          <p:spTgt spid="96"/>
                                        </p:tgtEl>
                                        <p:attrNameLst>
                                          <p:attrName>style.visibility</p:attrName>
                                        </p:attrNameLst>
                                      </p:cBhvr>
                                      <p:to>
                                        <p:strVal val="visible"/>
                                      </p:to>
                                    </p:set>
                                    <p:animEffect transition="in" filter="diamond(in)">
                                      <p:cBhvr>
                                        <p:cTn id="164" dur="500"/>
                                        <p:tgtEl>
                                          <p:spTgt spid="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9" grpId="0" animBg="1"/>
      <p:bldP spid="12" grpId="0" animBg="1"/>
      <p:bldP spid="14" grpId="0"/>
      <p:bldP spid="15" grpId="0" animBg="1"/>
      <p:bldP spid="16" grpId="0" animBg="1"/>
      <p:bldP spid="20" grpId="0" animBg="1"/>
      <p:bldP spid="23" grpId="0" animBg="1"/>
      <p:bldP spid="44" grpId="0" animBg="1"/>
      <p:bldP spid="39" grpId="0" animBg="1"/>
      <p:bldP spid="42" grpId="0" animBg="1"/>
      <p:bldP spid="41" grpId="0" animBg="1"/>
      <p:bldP spid="63" grpId="0" animBg="1"/>
      <p:bldP spid="67" grpId="0" animBg="1"/>
      <p:bldP spid="68" grpId="0"/>
      <p:bldP spid="74" grpId="0" animBg="1"/>
      <p:bldP spid="77" grpId="0" animBg="1"/>
      <p:bldP spid="79" grpId="0" animBg="1"/>
      <p:bldP spid="83" grpId="0" animBg="1"/>
      <p:bldP spid="83" grpId="1" animBg="1"/>
      <p:bldP spid="86" grpId="0" animBg="1"/>
      <p:bldP spid="96" grpId="0" animBg="1"/>
      <p:bldP spid="98" grpId="0" animBg="1"/>
      <p:bldP spid="99" grpId="0" animBg="1"/>
      <p:bldP spid="101" grpId="0" animBg="1"/>
      <p:bldP spid="107" grpId="0" animBg="1"/>
      <p:bldP spid="110" grpId="0" animBg="1"/>
      <p:bldP spid="112" grpId="0" animBg="1"/>
      <p:bldP spid="114" grpId="0" animBg="1"/>
      <p:bldP spid="117" grpId="0" animBg="1"/>
      <p:bldP spid="118" grpId="0" animBg="1"/>
      <p:bldP spid="119" grpId="0" animBg="1"/>
      <p:bldP spid="120" grpId="0" animBg="1"/>
      <p:bldP spid="121" grpId="0" animBg="1"/>
      <p:bldP spid="13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TextBox 77"/>
          <p:cNvSpPr txBox="1"/>
          <p:nvPr/>
        </p:nvSpPr>
        <p:spPr>
          <a:xfrm>
            <a:off x="2286000" y="5867400"/>
            <a:ext cx="2362200" cy="307777"/>
          </a:xfrm>
          <a:prstGeom prst="rect">
            <a:avLst/>
          </a:prstGeom>
          <a:solidFill>
            <a:schemeClr val="bg1"/>
          </a:solidFill>
          <a:ln>
            <a:solidFill>
              <a:schemeClr val="accent1"/>
            </a:solidFill>
          </a:ln>
        </p:spPr>
        <p:txBody>
          <a:bodyPr wrap="square" rtlCol="0">
            <a:spAutoFit/>
          </a:bodyPr>
          <a:lstStyle/>
          <a:p>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fgs</a:t>
            </a:r>
            <a:r>
              <a:rPr lang="en-US" sz="1400" dirty="0" smtClean="0">
                <a:latin typeface="Courier New" pitchFamily="49" charset="0"/>
                <a:cs typeface="Courier New" pitchFamily="49" charset="0"/>
              </a:rPr>
              <a:t>/dev/9.x-Perf/…</a:t>
            </a:r>
            <a:endParaRPr lang="en-US" sz="1400" dirty="0">
              <a:latin typeface="Courier New" pitchFamily="49" charset="0"/>
              <a:cs typeface="Courier New" pitchFamily="49" charset="0"/>
            </a:endParaRPr>
          </a:p>
        </p:txBody>
      </p:sp>
      <p:sp>
        <p:nvSpPr>
          <p:cNvPr id="77" name="TextBox 76"/>
          <p:cNvSpPr txBox="1"/>
          <p:nvPr/>
        </p:nvSpPr>
        <p:spPr>
          <a:xfrm>
            <a:off x="2743200" y="2895600"/>
            <a:ext cx="2362200" cy="307777"/>
          </a:xfrm>
          <a:prstGeom prst="rect">
            <a:avLst/>
          </a:prstGeom>
          <a:solidFill>
            <a:schemeClr val="bg1"/>
          </a:solidFill>
          <a:ln>
            <a:solidFill>
              <a:schemeClr val="accent1"/>
            </a:solidFill>
          </a:ln>
        </p:spPr>
        <p:txBody>
          <a:bodyPr wrap="square" rtlCol="0">
            <a:spAutoFit/>
          </a:bodyPr>
          <a:lstStyle/>
          <a:p>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fgs</a:t>
            </a:r>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int</a:t>
            </a:r>
            <a:r>
              <a:rPr lang="en-US" sz="1400" dirty="0" smtClean="0">
                <a:latin typeface="Courier New" pitchFamily="49" charset="0"/>
                <a:cs typeface="Courier New" pitchFamily="49" charset="0"/>
              </a:rPr>
              <a:t>/9.x-I/…</a:t>
            </a:r>
            <a:endParaRPr lang="en-US" sz="1400" dirty="0">
              <a:latin typeface="Courier New" pitchFamily="49" charset="0"/>
              <a:cs typeface="Courier New" pitchFamily="49" charset="0"/>
            </a:endParaRPr>
          </a:p>
        </p:txBody>
      </p:sp>
      <p:sp>
        <p:nvSpPr>
          <p:cNvPr id="132" name="Rectangular Callout 131"/>
          <p:cNvSpPr/>
          <p:nvPr/>
        </p:nvSpPr>
        <p:spPr>
          <a:xfrm>
            <a:off x="7848600" y="1371600"/>
            <a:ext cx="609600" cy="457200"/>
          </a:xfrm>
          <a:prstGeom prst="wedgeRectCallout">
            <a:avLst>
              <a:gd name="adj1" fmla="val 27816"/>
              <a:gd name="adj2" fmla="val 105129"/>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9.2</a:t>
            </a:r>
            <a:endParaRPr lang="en-US" dirty="0"/>
          </a:p>
        </p:txBody>
      </p:sp>
      <p:sp>
        <p:nvSpPr>
          <p:cNvPr id="72" name="TextBox 71"/>
          <p:cNvSpPr txBox="1"/>
          <p:nvPr/>
        </p:nvSpPr>
        <p:spPr>
          <a:xfrm>
            <a:off x="1981200" y="1752600"/>
            <a:ext cx="1676400" cy="307777"/>
          </a:xfrm>
          <a:prstGeom prst="rect">
            <a:avLst/>
          </a:prstGeom>
          <a:solidFill>
            <a:schemeClr val="bg1"/>
          </a:solidFill>
          <a:ln>
            <a:solidFill>
              <a:schemeClr val="accent1"/>
            </a:solidFill>
          </a:ln>
        </p:spPr>
        <p:txBody>
          <a:bodyPr wrap="square" rtlCol="0">
            <a:spAutoFit/>
          </a:bodyPr>
          <a:lstStyle/>
          <a:p>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fgs</a:t>
            </a:r>
            <a:r>
              <a:rPr lang="en-US" sz="1400" dirty="0" smtClean="0">
                <a:latin typeface="Courier New" pitchFamily="49" charset="0"/>
                <a:cs typeface="Courier New" pitchFamily="49" charset="0"/>
              </a:rPr>
              <a:t>/main/…</a:t>
            </a:r>
            <a:endParaRPr lang="en-US" sz="1400" dirty="0">
              <a:latin typeface="Courier New" pitchFamily="49" charset="0"/>
              <a:cs typeface="Courier New" pitchFamily="49" charset="0"/>
            </a:endParaRPr>
          </a:p>
        </p:txBody>
      </p:sp>
      <p:cxnSp>
        <p:nvCxnSpPr>
          <p:cNvPr id="129" name="Straight Arrow Connector 128"/>
          <p:cNvCxnSpPr/>
          <p:nvPr/>
        </p:nvCxnSpPr>
        <p:spPr>
          <a:xfrm rot="5400000" flipH="1" flipV="1">
            <a:off x="7696200" y="2819400"/>
            <a:ext cx="12192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a:endCxn id="126" idx="4"/>
          </p:cNvCxnSpPr>
          <p:nvPr/>
        </p:nvCxnSpPr>
        <p:spPr>
          <a:xfrm rot="5400000" flipH="1" flipV="1">
            <a:off x="7162800" y="4572000"/>
            <a:ext cx="2286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115" name="Rectangular Callout 114"/>
          <p:cNvSpPr/>
          <p:nvPr/>
        </p:nvSpPr>
        <p:spPr>
          <a:xfrm>
            <a:off x="6553200" y="1371600"/>
            <a:ext cx="609600" cy="457200"/>
          </a:xfrm>
          <a:prstGeom prst="wedgeRectCallout">
            <a:avLst>
              <a:gd name="adj1" fmla="val 27816"/>
              <a:gd name="adj2" fmla="val 105129"/>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9.1</a:t>
            </a:r>
            <a:endParaRPr lang="en-US" dirty="0"/>
          </a:p>
        </p:txBody>
      </p:sp>
      <p:cxnSp>
        <p:nvCxnSpPr>
          <p:cNvPr id="105" name="Straight Arrow Connector 104"/>
          <p:cNvCxnSpPr>
            <a:stCxn id="85" idx="7"/>
            <a:endCxn id="107" idx="4"/>
          </p:cNvCxnSpPr>
          <p:nvPr/>
        </p:nvCxnSpPr>
        <p:spPr>
          <a:xfrm rot="5400000" flipH="1" flipV="1">
            <a:off x="6264976" y="2552700"/>
            <a:ext cx="1088324" cy="402524"/>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1905000" y="4267200"/>
            <a:ext cx="1447800" cy="369332"/>
          </a:xfrm>
          <a:prstGeom prst="rect">
            <a:avLst/>
          </a:prstGeom>
          <a:solidFill>
            <a:schemeClr val="bg1"/>
          </a:solidFill>
        </p:spPr>
        <p:txBody>
          <a:bodyPr wrap="square" rtlCol="0">
            <a:spAutoFit/>
          </a:bodyPr>
          <a:lstStyle/>
          <a:p>
            <a:r>
              <a:rPr lang="en-US" b="1" dirty="0" smtClean="0"/>
              <a:t>dev/9.x-FSA</a:t>
            </a:r>
            <a:endParaRPr lang="en-US" b="1" dirty="0"/>
          </a:p>
        </p:txBody>
      </p:sp>
      <p:cxnSp>
        <p:nvCxnSpPr>
          <p:cNvPr id="102" name="Straight Arrow Connector 101"/>
          <p:cNvCxnSpPr>
            <a:endCxn id="103" idx="0"/>
          </p:cNvCxnSpPr>
          <p:nvPr/>
        </p:nvCxnSpPr>
        <p:spPr>
          <a:xfrm rot="16200000" flipH="1">
            <a:off x="5715000" y="4191000"/>
            <a:ext cx="2286000" cy="6096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a:stCxn id="89" idx="4"/>
            <a:endCxn id="93" idx="0"/>
          </p:cNvCxnSpPr>
          <p:nvPr/>
        </p:nvCxnSpPr>
        <p:spPr>
          <a:xfrm rot="16200000" flipH="1">
            <a:off x="5143500" y="4229100"/>
            <a:ext cx="2209800" cy="6096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p:nvPr/>
        </p:nvCxnSpPr>
        <p:spPr>
          <a:xfrm rot="5400000" flipH="1" flipV="1">
            <a:off x="5334794" y="4037806"/>
            <a:ext cx="12192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a:endCxn id="85" idx="4"/>
          </p:cNvCxnSpPr>
          <p:nvPr/>
        </p:nvCxnSpPr>
        <p:spPr>
          <a:xfrm rot="5400000" flipH="1" flipV="1">
            <a:off x="5944394" y="4037806"/>
            <a:ext cx="12192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18" idx="6"/>
            <a:endCxn id="69" idx="2"/>
          </p:cNvCxnSpPr>
          <p:nvPr/>
        </p:nvCxnSpPr>
        <p:spPr>
          <a:xfrm flipV="1">
            <a:off x="1524000" y="4647406"/>
            <a:ext cx="4953794" cy="794"/>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a:endCxn id="68" idx="0"/>
          </p:cNvCxnSpPr>
          <p:nvPr/>
        </p:nvCxnSpPr>
        <p:spPr>
          <a:xfrm rot="16200000" flipH="1">
            <a:off x="4229100" y="4076700"/>
            <a:ext cx="2286000" cy="8382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rot="16200000" flipH="1">
            <a:off x="4495800" y="3810000"/>
            <a:ext cx="1219200" cy="3048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rot="5400000" flipH="1" flipV="1">
            <a:off x="4077494" y="4304506"/>
            <a:ext cx="17526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14" idx="5"/>
            <a:endCxn id="42" idx="0"/>
          </p:cNvCxnSpPr>
          <p:nvPr/>
        </p:nvCxnSpPr>
        <p:spPr>
          <a:xfrm rot="16200000" flipH="1">
            <a:off x="701582" y="4206782"/>
            <a:ext cx="2232118" cy="63191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2209800" y="5410200"/>
            <a:ext cx="1447800" cy="369332"/>
          </a:xfrm>
          <a:prstGeom prst="rect">
            <a:avLst/>
          </a:prstGeom>
          <a:solidFill>
            <a:schemeClr val="bg1"/>
          </a:solidFill>
        </p:spPr>
        <p:txBody>
          <a:bodyPr wrap="square" rtlCol="0">
            <a:spAutoFit/>
          </a:bodyPr>
          <a:lstStyle/>
          <a:p>
            <a:r>
              <a:rPr lang="en-US" b="1" dirty="0" smtClean="0"/>
              <a:t>dev/9.x-Perf</a:t>
            </a:r>
            <a:endParaRPr lang="en-US" b="1" dirty="0"/>
          </a:p>
        </p:txBody>
      </p:sp>
      <p:cxnSp>
        <p:nvCxnSpPr>
          <p:cNvPr id="44" name="Straight Arrow Connector 43"/>
          <p:cNvCxnSpPr/>
          <p:nvPr/>
        </p:nvCxnSpPr>
        <p:spPr>
          <a:xfrm flipV="1">
            <a:off x="2133600" y="5715000"/>
            <a:ext cx="60960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2057400" y="4876800"/>
            <a:ext cx="1447800" cy="369332"/>
          </a:xfrm>
          <a:prstGeom prst="rect">
            <a:avLst/>
          </a:prstGeom>
          <a:solidFill>
            <a:schemeClr val="bg1"/>
          </a:solidFill>
        </p:spPr>
        <p:txBody>
          <a:bodyPr wrap="square" rtlCol="0">
            <a:spAutoFit/>
          </a:bodyPr>
          <a:lstStyle/>
          <a:p>
            <a:r>
              <a:rPr lang="en-US" b="1" dirty="0" smtClean="0"/>
              <a:t>dev/9.x-Bld</a:t>
            </a:r>
            <a:endParaRPr lang="en-US" b="1" dirty="0"/>
          </a:p>
        </p:txBody>
      </p:sp>
      <p:cxnSp>
        <p:nvCxnSpPr>
          <p:cNvPr id="37" name="Straight Arrow Connector 36"/>
          <p:cNvCxnSpPr>
            <a:endCxn id="64" idx="2"/>
          </p:cNvCxnSpPr>
          <p:nvPr/>
        </p:nvCxnSpPr>
        <p:spPr>
          <a:xfrm flipV="1">
            <a:off x="1828800" y="5181600"/>
            <a:ext cx="30480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4" idx="4"/>
          </p:cNvCxnSpPr>
          <p:nvPr/>
        </p:nvCxnSpPr>
        <p:spPr>
          <a:xfrm rot="16200000" flipH="1">
            <a:off x="800100" y="4076700"/>
            <a:ext cx="1676400" cy="381000"/>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600200" y="2971800"/>
            <a:ext cx="1143000" cy="369332"/>
          </a:xfrm>
          <a:prstGeom prst="rect">
            <a:avLst/>
          </a:prstGeom>
          <a:solidFill>
            <a:schemeClr val="bg1"/>
          </a:solidFill>
        </p:spPr>
        <p:txBody>
          <a:bodyPr wrap="square" rtlCol="0">
            <a:spAutoFit/>
          </a:bodyPr>
          <a:lstStyle/>
          <a:p>
            <a:r>
              <a:rPr lang="en-US" b="1" dirty="0" err="1" smtClean="0"/>
              <a:t>int</a:t>
            </a:r>
            <a:r>
              <a:rPr lang="en-US" b="1" dirty="0" smtClean="0"/>
              <a:t>/9.x-I</a:t>
            </a:r>
            <a:endParaRPr lang="en-US" b="1" dirty="0"/>
          </a:p>
        </p:txBody>
      </p:sp>
      <p:cxnSp>
        <p:nvCxnSpPr>
          <p:cNvPr id="17" name="Straight Arrow Connector 16"/>
          <p:cNvCxnSpPr>
            <a:endCxn id="18" idx="0"/>
          </p:cNvCxnSpPr>
          <p:nvPr/>
        </p:nvCxnSpPr>
        <p:spPr>
          <a:xfrm rot="5400000">
            <a:off x="838994" y="3961606"/>
            <a:ext cx="12192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endCxn id="14" idx="0"/>
          </p:cNvCxnSpPr>
          <p:nvPr/>
        </p:nvCxnSpPr>
        <p:spPr>
          <a:xfrm rot="5400000">
            <a:off x="877094" y="2704306"/>
            <a:ext cx="11430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381000" y="1752600"/>
            <a:ext cx="990600" cy="369332"/>
          </a:xfrm>
          <a:prstGeom prst="rect">
            <a:avLst/>
          </a:prstGeom>
          <a:solidFill>
            <a:schemeClr val="bg1"/>
          </a:solidFill>
        </p:spPr>
        <p:txBody>
          <a:bodyPr wrap="square" rtlCol="0">
            <a:spAutoFit/>
          </a:bodyPr>
          <a:lstStyle/>
          <a:p>
            <a:r>
              <a:rPr lang="en-US" b="1" dirty="0" smtClean="0"/>
              <a:t>/main</a:t>
            </a:r>
            <a:endParaRPr lang="en-US" b="1" dirty="0"/>
          </a:p>
        </p:txBody>
      </p:sp>
      <p:cxnSp>
        <p:nvCxnSpPr>
          <p:cNvPr id="3" name="Straight Arrow Connector 2"/>
          <p:cNvCxnSpPr/>
          <p:nvPr/>
        </p:nvCxnSpPr>
        <p:spPr>
          <a:xfrm>
            <a:off x="381000" y="2133600"/>
            <a:ext cx="8382000" cy="1588"/>
          </a:xfrm>
          <a:prstGeom prst="straightConnector1">
            <a:avLst/>
          </a:prstGeom>
          <a:ln w="635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5" name="Oval 4"/>
          <p:cNvSpPr/>
          <p:nvPr/>
        </p:nvSpPr>
        <p:spPr>
          <a:xfrm>
            <a:off x="1371600" y="20574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0" y="152400"/>
            <a:ext cx="9144000" cy="769441"/>
          </a:xfrm>
          <a:prstGeom prst="rect">
            <a:avLst/>
          </a:prstGeom>
          <a:noFill/>
        </p:spPr>
        <p:txBody>
          <a:bodyPr wrap="square" lIns="91440" tIns="45720" rIns="91440" bIns="45720">
            <a:spAutoFit/>
          </a:bodyPr>
          <a:lstStyle/>
          <a:p>
            <a:pPr algn="ctr"/>
            <a:r>
              <a:rPr lang="en-US" sz="4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Advanced Planned Development</a:t>
            </a:r>
            <a:endParaRPr lang="en-US" sz="4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1" name="Rectangular Callout 10"/>
          <p:cNvSpPr/>
          <p:nvPr/>
        </p:nvSpPr>
        <p:spPr>
          <a:xfrm>
            <a:off x="1295400" y="1371600"/>
            <a:ext cx="609600" cy="457200"/>
          </a:xfrm>
          <a:prstGeom prst="wedgeRectCallout">
            <a:avLst>
              <a:gd name="adj1" fmla="val -20833"/>
              <a:gd name="adj2" fmla="val 94318"/>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9.0</a:t>
            </a:r>
            <a:endParaRPr lang="en-US" dirty="0"/>
          </a:p>
        </p:txBody>
      </p:sp>
      <p:cxnSp>
        <p:nvCxnSpPr>
          <p:cNvPr id="13" name="Straight Arrow Connector 12"/>
          <p:cNvCxnSpPr/>
          <p:nvPr/>
        </p:nvCxnSpPr>
        <p:spPr>
          <a:xfrm flipV="1">
            <a:off x="1447800" y="3352800"/>
            <a:ext cx="67818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1371600" y="3276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13716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1752600" y="5105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2057400" y="56388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3352800" y="5105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30480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35814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3810000" y="5105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3733800" y="56388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4876800" y="5105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45720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51816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58674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5715000" y="56388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0" name="Straight Arrow Connector 69"/>
          <p:cNvCxnSpPr>
            <a:endCxn id="71" idx="4"/>
          </p:cNvCxnSpPr>
          <p:nvPr/>
        </p:nvCxnSpPr>
        <p:spPr>
          <a:xfrm rot="5400000" flipH="1" flipV="1">
            <a:off x="3543300" y="4305300"/>
            <a:ext cx="17526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69" name="Oval 68"/>
          <p:cNvSpPr/>
          <p:nvPr/>
        </p:nvSpPr>
        <p:spPr>
          <a:xfrm>
            <a:off x="6477794" y="4571206"/>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4343400" y="32766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p:cNvSpPr/>
          <p:nvPr/>
        </p:nvSpPr>
        <p:spPr>
          <a:xfrm>
            <a:off x="4876800" y="32766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a:off x="4343400" y="5105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a:xfrm>
            <a:off x="6477794" y="3275806"/>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p:cNvSpPr/>
          <p:nvPr/>
        </p:nvSpPr>
        <p:spPr>
          <a:xfrm>
            <a:off x="5867400" y="32766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p:nvPr/>
        </p:nvSpPr>
        <p:spPr>
          <a:xfrm>
            <a:off x="6172200" y="56388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p:cNvSpPr/>
          <p:nvPr/>
        </p:nvSpPr>
        <p:spPr>
          <a:xfrm>
            <a:off x="6477000" y="56388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a:off x="7086600" y="56388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p:cNvSpPr/>
          <p:nvPr/>
        </p:nvSpPr>
        <p:spPr>
          <a:xfrm>
            <a:off x="6934200" y="20574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Oval 122"/>
          <p:cNvSpPr/>
          <p:nvPr/>
        </p:nvSpPr>
        <p:spPr>
          <a:xfrm>
            <a:off x="8229600" y="56388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Oval 125"/>
          <p:cNvSpPr/>
          <p:nvPr/>
        </p:nvSpPr>
        <p:spPr>
          <a:xfrm>
            <a:off x="8229600" y="32766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p:cNvSpPr/>
          <p:nvPr/>
        </p:nvSpPr>
        <p:spPr>
          <a:xfrm>
            <a:off x="8229600" y="20574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1371600" y="1143000"/>
            <a:ext cx="6705600" cy="5355313"/>
          </a:xfrm>
          <a:prstGeom prst="rect">
            <a:avLst/>
          </a:prstGeom>
          <a:solidFill>
            <a:schemeClr val="bg1"/>
          </a:solidFill>
          <a:ln>
            <a:solidFill>
              <a:srgbClr val="002060"/>
            </a:solidFill>
          </a:ln>
        </p:spPr>
        <p:txBody>
          <a:bodyPr wrap="square" rtlCol="0">
            <a:spAutoFit/>
          </a:bodyPr>
          <a:lstStyle/>
          <a:p>
            <a:r>
              <a:rPr lang="en-US" dirty="0" smtClean="0"/>
              <a:t>Advanced Planned Releases:</a:t>
            </a:r>
          </a:p>
          <a:p>
            <a:pPr>
              <a:buFont typeface="Wingdings" pitchFamily="2" charset="2"/>
              <a:buChar char="§"/>
            </a:pPr>
            <a:r>
              <a:rPr lang="en-US" dirty="0" smtClean="0"/>
              <a:t> Just as OO encourages design before coding, APD encourages planning before coding.</a:t>
            </a:r>
          </a:p>
          <a:p>
            <a:pPr>
              <a:buFont typeface="Wingdings" pitchFamily="2" charset="2"/>
              <a:buChar char="§"/>
            </a:pPr>
            <a:r>
              <a:rPr lang="en-US" dirty="0" smtClean="0"/>
              <a:t> When planning, group feature sets with considerations like:</a:t>
            </a:r>
          </a:p>
          <a:p>
            <a:pPr lvl="1">
              <a:buFont typeface="Wingdings" pitchFamily="2" charset="2"/>
              <a:buChar char="§"/>
            </a:pPr>
            <a:r>
              <a:rPr lang="en-US" dirty="0" smtClean="0"/>
              <a:t> Group together features that will heavily overlap code areas, based on technical requirements analysis by those familiar with system architecture.</a:t>
            </a:r>
          </a:p>
          <a:p>
            <a:pPr lvl="1">
              <a:buFont typeface="Wingdings" pitchFamily="2" charset="2"/>
              <a:buChar char="§"/>
            </a:pPr>
            <a:r>
              <a:rPr lang="en-US" dirty="0" smtClean="0"/>
              <a:t> Give Feature Sets short tags that do not imply release order. </a:t>
            </a:r>
          </a:p>
          <a:p>
            <a:pPr lvl="1">
              <a:buFont typeface="Wingdings" pitchFamily="2" charset="2"/>
              <a:buChar char="§"/>
            </a:pPr>
            <a:r>
              <a:rPr lang="en-US" dirty="0" smtClean="0"/>
              <a:t> Group features by categories such as:</a:t>
            </a:r>
          </a:p>
          <a:p>
            <a:pPr lvl="2">
              <a:buFont typeface="Wingdings" pitchFamily="2" charset="2"/>
              <a:buChar char="§"/>
            </a:pPr>
            <a:r>
              <a:rPr lang="en-US" dirty="0" smtClean="0"/>
              <a:t>9.x-Perf: Performance improvements</a:t>
            </a:r>
          </a:p>
          <a:p>
            <a:pPr lvl="2">
              <a:buFont typeface="Wingdings" pitchFamily="2" charset="2"/>
              <a:buChar char="§"/>
            </a:pPr>
            <a:r>
              <a:rPr lang="en-US" dirty="0" smtClean="0"/>
              <a:t>9.x-Enb: Enabling infrastructure (for future changes)</a:t>
            </a:r>
          </a:p>
          <a:p>
            <a:pPr lvl="2">
              <a:buFont typeface="Wingdings" pitchFamily="2" charset="2"/>
              <a:buChar char="§"/>
            </a:pPr>
            <a:r>
              <a:rPr lang="en-US" dirty="0" smtClean="0"/>
              <a:t> 9.x-Port: Platform ports</a:t>
            </a:r>
          </a:p>
          <a:p>
            <a:pPr lvl="2">
              <a:buFont typeface="Wingdings" pitchFamily="2" charset="2"/>
              <a:buChar char="§"/>
            </a:pPr>
            <a:r>
              <a:rPr lang="en-US" dirty="0" smtClean="0"/>
              <a:t> 9.x-Bld: Build system changes (no product functionality change)</a:t>
            </a:r>
          </a:p>
          <a:p>
            <a:pPr lvl="2">
              <a:buFont typeface="Wingdings" pitchFamily="2" charset="2"/>
              <a:buChar char="§"/>
            </a:pPr>
            <a:r>
              <a:rPr lang="en-US" dirty="0" smtClean="0"/>
              <a:t> 9.x-FSA:  Required features for 9.x</a:t>
            </a:r>
          </a:p>
          <a:p>
            <a:pPr lvl="2">
              <a:buFont typeface="Wingdings" pitchFamily="2" charset="2"/>
              <a:buChar char="§"/>
            </a:pPr>
            <a:r>
              <a:rPr lang="en-US" dirty="0" smtClean="0"/>
              <a:t> 9.x-FSB: Optional feature for 9.x (may be retargeted)</a:t>
            </a:r>
          </a:p>
          <a:p>
            <a:pPr lvl="2">
              <a:buFont typeface="Wingdings" pitchFamily="2" charset="2"/>
              <a:buChar char="§"/>
            </a:pPr>
            <a:r>
              <a:rPr lang="en-US" dirty="0" smtClean="0"/>
              <a:t> 9.x-FSC: “Nice To Haves”</a:t>
            </a:r>
          </a:p>
          <a:p>
            <a:pPr lvl="1">
              <a:buFont typeface="Wingdings" pitchFamily="2" charset="2"/>
              <a:buChar char="§"/>
            </a:pPr>
            <a:r>
              <a:rPr lang="en-US" dirty="0" smtClean="0"/>
              <a:t> Group together sets of features with similar business drivers, e.g. the same customer/sponsor.</a:t>
            </a:r>
          </a:p>
        </p:txBody>
      </p:sp>
      <p:sp>
        <p:nvSpPr>
          <p:cNvPr id="29" name="Horizontal Scroll 28"/>
          <p:cNvSpPr/>
          <p:nvPr/>
        </p:nvSpPr>
        <p:spPr>
          <a:xfrm>
            <a:off x="2209800" y="1066800"/>
            <a:ext cx="5105400" cy="1981200"/>
          </a:xfrm>
          <a:prstGeom prst="horizontalScroll">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600" b="1" dirty="0" smtClean="0"/>
              <a:t>To Do for Feature Set 9.x-Perf:</a:t>
            </a:r>
            <a:endParaRPr lang="en-US" sz="1600" b="1" i="1" dirty="0" smtClean="0"/>
          </a:p>
          <a:p>
            <a:pPr>
              <a:buFont typeface="Wingdings" pitchFamily="2" charset="2"/>
              <a:buChar char="q"/>
            </a:pPr>
            <a:r>
              <a:rPr lang="en-US" sz="1600" dirty="0" smtClean="0"/>
              <a:t> Make “Hello, World” display faster.</a:t>
            </a:r>
          </a:p>
          <a:p>
            <a:pPr>
              <a:buFont typeface="Wingdings" pitchFamily="2" charset="2"/>
              <a:buChar char="q"/>
            </a:pPr>
            <a:r>
              <a:rPr lang="en-US" sz="1600" dirty="0"/>
              <a:t> </a:t>
            </a:r>
            <a:r>
              <a:rPr lang="en-US" sz="1600" dirty="0" smtClean="0"/>
              <a:t>Fix I/O bottlenecks for large data sets on NTFS.</a:t>
            </a:r>
          </a:p>
          <a:p>
            <a:pPr>
              <a:buFont typeface="Wingdings" pitchFamily="2" charset="2"/>
              <a:buChar char="q"/>
            </a:pPr>
            <a:r>
              <a:rPr lang="en-US" sz="1600" dirty="0" smtClean="0"/>
              <a:t> Overcome max file handle limitations on Windows.</a:t>
            </a:r>
          </a:p>
          <a:p>
            <a:pPr>
              <a:buFont typeface="Wingdings" pitchFamily="2" charset="2"/>
              <a:buChar char="q"/>
            </a:pPr>
            <a:r>
              <a:rPr lang="en-US" sz="1600" dirty="0" smtClean="0"/>
              <a:t> Reduce default ‘sleep’ values in Mac/OSX Startup. </a:t>
            </a:r>
          </a:p>
          <a:p>
            <a:pPr>
              <a:buFont typeface="Wingdings" pitchFamily="2" charset="2"/>
              <a:buChar char="q"/>
            </a:pPr>
            <a:r>
              <a:rPr lang="en-US" sz="1600" dirty="0" smtClean="0"/>
              <a:t> Reduce system startup delays; get boot time to 45s.</a:t>
            </a:r>
          </a:p>
        </p:txBody>
      </p:sp>
      <p:sp>
        <p:nvSpPr>
          <p:cNvPr id="28" name="Horizontal Scroll 27"/>
          <p:cNvSpPr/>
          <p:nvPr/>
        </p:nvSpPr>
        <p:spPr>
          <a:xfrm>
            <a:off x="2209800" y="2895600"/>
            <a:ext cx="5105400" cy="1981200"/>
          </a:xfrm>
          <a:prstGeom prst="horizontalScroll">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600" b="1" dirty="0" smtClean="0"/>
              <a:t>To Do for Feature Set 9.x-Bld:</a:t>
            </a:r>
            <a:endParaRPr lang="en-US" sz="1600" b="1" i="1" dirty="0" smtClean="0"/>
          </a:p>
          <a:p>
            <a:pPr>
              <a:buFont typeface="Wingdings" pitchFamily="2" charset="2"/>
              <a:buChar char="q"/>
            </a:pPr>
            <a:r>
              <a:rPr lang="en-US" sz="1600" dirty="0" smtClean="0"/>
              <a:t> Add 64 bit support for Linux.</a:t>
            </a:r>
          </a:p>
          <a:p>
            <a:pPr>
              <a:buFont typeface="Wingdings" pitchFamily="2" charset="2"/>
              <a:buChar char="q"/>
            </a:pPr>
            <a:r>
              <a:rPr lang="en-US" sz="1600" dirty="0" smtClean="0"/>
              <a:t> Add 1024 bit support for Cray XMP2020.</a:t>
            </a:r>
          </a:p>
          <a:p>
            <a:pPr>
              <a:buFont typeface="Wingdings" pitchFamily="2" charset="2"/>
              <a:buChar char="q"/>
            </a:pPr>
            <a:r>
              <a:rPr lang="en-US" sz="1600" dirty="0" smtClean="0"/>
              <a:t> Standardize all makefiles on template compatible with Common Build System.</a:t>
            </a:r>
          </a:p>
          <a:p>
            <a:pPr>
              <a:buFont typeface="Wingdings" pitchFamily="2" charset="2"/>
              <a:buChar char="q"/>
            </a:pPr>
            <a:r>
              <a:rPr lang="en-US" sz="1600" dirty="0" smtClean="0"/>
              <a:t> Add call to test driver stubs in makefiles.</a:t>
            </a:r>
          </a:p>
        </p:txBody>
      </p:sp>
      <p:sp>
        <p:nvSpPr>
          <p:cNvPr id="24" name="Horizontal Scroll 23"/>
          <p:cNvSpPr/>
          <p:nvPr/>
        </p:nvSpPr>
        <p:spPr>
          <a:xfrm>
            <a:off x="2209800" y="4724400"/>
            <a:ext cx="5105400" cy="1981200"/>
          </a:xfrm>
          <a:prstGeom prst="horizontalScroll">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600" b="1" dirty="0" smtClean="0"/>
              <a:t>To Do for Feature Set 9.x-FSA:</a:t>
            </a:r>
            <a:endParaRPr lang="en-US" sz="1600" b="1" i="1" dirty="0" smtClean="0"/>
          </a:p>
          <a:p>
            <a:pPr>
              <a:buFont typeface="Wingdings" pitchFamily="2" charset="2"/>
              <a:buChar char="q"/>
            </a:pPr>
            <a:r>
              <a:rPr lang="en-US" sz="1600" dirty="0" smtClean="0"/>
              <a:t> Implement “Undo” Feature in GUI.</a:t>
            </a:r>
          </a:p>
          <a:p>
            <a:pPr>
              <a:buFont typeface="Wingdings" pitchFamily="2" charset="2"/>
              <a:buChar char="q"/>
            </a:pPr>
            <a:r>
              <a:rPr lang="en-US" sz="1600" dirty="0" smtClean="0"/>
              <a:t> Add </a:t>
            </a:r>
            <a:r>
              <a:rPr lang="en-US" sz="1600" dirty="0" err="1" smtClean="0"/>
              <a:t>undo_last</a:t>
            </a:r>
            <a:r>
              <a:rPr lang="en-US" sz="1600" dirty="0" smtClean="0"/>
              <a:t>() in CLI.</a:t>
            </a:r>
          </a:p>
          <a:p>
            <a:pPr>
              <a:buFont typeface="Wingdings" pitchFamily="2" charset="2"/>
              <a:buChar char="q"/>
            </a:pPr>
            <a:r>
              <a:rPr lang="en-US" sz="1600" dirty="0" smtClean="0"/>
              <a:t> Add </a:t>
            </a:r>
            <a:r>
              <a:rPr lang="en-US" sz="1600" dirty="0" err="1" smtClean="0"/>
              <a:t>undo_last</a:t>
            </a:r>
            <a:r>
              <a:rPr lang="en-US" sz="1600" dirty="0" smtClean="0"/>
              <a:t>() server code. </a:t>
            </a:r>
          </a:p>
          <a:p>
            <a:pPr>
              <a:buFont typeface="Wingdings" pitchFamily="2" charset="2"/>
              <a:buChar char="q"/>
            </a:pPr>
            <a:r>
              <a:rPr lang="en-US" sz="1600" dirty="0" smtClean="0"/>
              <a:t> Add </a:t>
            </a:r>
            <a:r>
              <a:rPr lang="en-US" sz="1600" dirty="0" err="1" smtClean="0"/>
              <a:t>undo_last</a:t>
            </a:r>
            <a:r>
              <a:rPr lang="en-US" sz="1600" dirty="0" smtClean="0"/>
              <a:t>() in API.</a:t>
            </a:r>
          </a:p>
        </p:txBody>
      </p:sp>
      <p:sp>
        <p:nvSpPr>
          <p:cNvPr id="63" name="Smiley Face 62"/>
          <p:cNvSpPr/>
          <p:nvPr/>
        </p:nvSpPr>
        <p:spPr>
          <a:xfrm>
            <a:off x="8763000" y="6477000"/>
            <a:ext cx="304800" cy="304800"/>
          </a:xfrm>
          <a:prstGeom prst="smileyFace">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dissolve">
                                      <p:cBhvr>
                                        <p:cTn id="11" dur="500"/>
                                        <p:tgtEl>
                                          <p:spTgt spid="25"/>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dissolve">
                                      <p:cBhvr>
                                        <p:cTn id="16" dur="500"/>
                                        <p:tgtEl>
                                          <p:spTgt spid="24"/>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dissolve">
                                      <p:cBhvr>
                                        <p:cTn id="19" dur="500"/>
                                        <p:tgtEl>
                                          <p:spTgt spid="28"/>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dissolve">
                                      <p:cBhvr>
                                        <p:cTn id="22" dur="500"/>
                                        <p:tgtEl>
                                          <p:spTgt spid="29"/>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xit" presetSubtype="0" fill="hold" grpId="1" nodeType="clickEffect">
                                  <p:stCondLst>
                                    <p:cond delay="0"/>
                                  </p:stCondLst>
                                  <p:childTnLst>
                                    <p:animEffect transition="out" filter="dissolve">
                                      <p:cBhvr>
                                        <p:cTn id="26" dur="500"/>
                                        <p:tgtEl>
                                          <p:spTgt spid="24"/>
                                        </p:tgtEl>
                                      </p:cBhvr>
                                    </p:animEffect>
                                    <p:set>
                                      <p:cBhvr>
                                        <p:cTn id="27" dur="1" fill="hold">
                                          <p:stCondLst>
                                            <p:cond delay="499"/>
                                          </p:stCondLst>
                                        </p:cTn>
                                        <p:tgtEl>
                                          <p:spTgt spid="24"/>
                                        </p:tgtEl>
                                        <p:attrNameLst>
                                          <p:attrName>style.visibility</p:attrName>
                                        </p:attrNameLst>
                                      </p:cBhvr>
                                      <p:to>
                                        <p:strVal val="hidden"/>
                                      </p:to>
                                    </p:set>
                                  </p:childTnLst>
                                </p:cTn>
                              </p:par>
                              <p:par>
                                <p:cTn id="28" presetID="9" presetClass="exit" presetSubtype="0" fill="hold" grpId="1" nodeType="withEffect">
                                  <p:stCondLst>
                                    <p:cond delay="0"/>
                                  </p:stCondLst>
                                  <p:childTnLst>
                                    <p:animEffect transition="out" filter="dissolve">
                                      <p:cBhvr>
                                        <p:cTn id="29" dur="500"/>
                                        <p:tgtEl>
                                          <p:spTgt spid="25"/>
                                        </p:tgtEl>
                                      </p:cBhvr>
                                    </p:animEffect>
                                    <p:set>
                                      <p:cBhvr>
                                        <p:cTn id="30" dur="1" fill="hold">
                                          <p:stCondLst>
                                            <p:cond delay="499"/>
                                          </p:stCondLst>
                                        </p:cTn>
                                        <p:tgtEl>
                                          <p:spTgt spid="25"/>
                                        </p:tgtEl>
                                        <p:attrNameLst>
                                          <p:attrName>style.visibility</p:attrName>
                                        </p:attrNameLst>
                                      </p:cBhvr>
                                      <p:to>
                                        <p:strVal val="hidden"/>
                                      </p:to>
                                    </p:set>
                                  </p:childTnLst>
                                </p:cTn>
                              </p:par>
                              <p:par>
                                <p:cTn id="31" presetID="9" presetClass="exit" presetSubtype="0" fill="hold" grpId="1" nodeType="withEffect">
                                  <p:stCondLst>
                                    <p:cond delay="0"/>
                                  </p:stCondLst>
                                  <p:childTnLst>
                                    <p:animEffect transition="out" filter="dissolve">
                                      <p:cBhvr>
                                        <p:cTn id="32" dur="500"/>
                                        <p:tgtEl>
                                          <p:spTgt spid="28"/>
                                        </p:tgtEl>
                                      </p:cBhvr>
                                    </p:animEffect>
                                    <p:set>
                                      <p:cBhvr>
                                        <p:cTn id="33" dur="1" fill="hold">
                                          <p:stCondLst>
                                            <p:cond delay="499"/>
                                          </p:stCondLst>
                                        </p:cTn>
                                        <p:tgtEl>
                                          <p:spTgt spid="28"/>
                                        </p:tgtEl>
                                        <p:attrNameLst>
                                          <p:attrName>style.visibility</p:attrName>
                                        </p:attrNameLst>
                                      </p:cBhvr>
                                      <p:to>
                                        <p:strVal val="hidden"/>
                                      </p:to>
                                    </p:set>
                                  </p:childTnLst>
                                </p:cTn>
                              </p:par>
                              <p:par>
                                <p:cTn id="34" presetID="9" presetClass="exit" presetSubtype="0" fill="hold" grpId="1" nodeType="withEffect">
                                  <p:stCondLst>
                                    <p:cond delay="0"/>
                                  </p:stCondLst>
                                  <p:childTnLst>
                                    <p:animEffect transition="out" filter="dissolve">
                                      <p:cBhvr>
                                        <p:cTn id="35" dur="500"/>
                                        <p:tgtEl>
                                          <p:spTgt spid="29"/>
                                        </p:tgtEl>
                                      </p:cBhvr>
                                    </p:animEffect>
                                    <p:set>
                                      <p:cBhvr>
                                        <p:cTn id="36" dur="1" fill="hold">
                                          <p:stCondLst>
                                            <p:cond delay="499"/>
                                          </p:stCondLst>
                                        </p:cTn>
                                        <p:tgtEl>
                                          <p:spTgt spid="29"/>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3"/>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2"/>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8"/>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3"/>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8"/>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3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42"/>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44"/>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39"/>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48"/>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77"/>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7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57"/>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56"/>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58"/>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60"/>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59"/>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61"/>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70"/>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71"/>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65"/>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64"/>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nodeType="clickEffect">
                                  <p:stCondLst>
                                    <p:cond delay="0"/>
                                  </p:stCondLst>
                                  <p:childTnLst>
                                    <p:set>
                                      <p:cBhvr>
                                        <p:cTn id="120" dur="1" fill="hold">
                                          <p:stCondLst>
                                            <p:cond delay="0"/>
                                          </p:stCondLst>
                                        </p:cTn>
                                        <p:tgtEl>
                                          <p:spTgt spid="73"/>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74"/>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nodeType="clickEffect">
                                  <p:stCondLst>
                                    <p:cond delay="0"/>
                                  </p:stCondLst>
                                  <p:childTnLst>
                                    <p:set>
                                      <p:cBhvr>
                                        <p:cTn id="126" dur="1" fill="hold">
                                          <p:stCondLst>
                                            <p:cond delay="0"/>
                                          </p:stCondLst>
                                        </p:cTn>
                                        <p:tgtEl>
                                          <p:spTgt spid="75"/>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66"/>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nodeType="clickEffect">
                                  <p:stCondLst>
                                    <p:cond delay="0"/>
                                  </p:stCondLst>
                                  <p:childTnLst>
                                    <p:set>
                                      <p:cBhvr>
                                        <p:cTn id="132" dur="1" fill="hold">
                                          <p:stCondLst>
                                            <p:cond delay="0"/>
                                          </p:stCondLst>
                                        </p:cTn>
                                        <p:tgtEl>
                                          <p:spTgt spid="76"/>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68"/>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67"/>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nodeType="clickEffect">
                                  <p:stCondLst>
                                    <p:cond delay="0"/>
                                  </p:stCondLst>
                                  <p:childTnLst>
                                    <p:set>
                                      <p:cBhvr>
                                        <p:cTn id="142" dur="1" fill="hold">
                                          <p:stCondLst>
                                            <p:cond delay="0"/>
                                          </p:stCondLst>
                                        </p:cTn>
                                        <p:tgtEl>
                                          <p:spTgt spid="88"/>
                                        </p:tgtEl>
                                        <p:attrNameLst>
                                          <p:attrName>style.visibility</p:attrName>
                                        </p:attrNameLst>
                                      </p:cBhvr>
                                      <p:to>
                                        <p:strVal val="visible"/>
                                      </p:to>
                                    </p:set>
                                  </p:childTnLst>
                                </p:cTn>
                              </p:par>
                              <p:par>
                                <p:cTn id="143" presetID="1" presetClass="entr" presetSubtype="0" fill="hold" grpId="0" nodeType="withEffect">
                                  <p:stCondLst>
                                    <p:cond delay="0"/>
                                  </p:stCondLst>
                                  <p:childTnLst>
                                    <p:set>
                                      <p:cBhvr>
                                        <p:cTn id="144" dur="1" fill="hold">
                                          <p:stCondLst>
                                            <p:cond delay="0"/>
                                          </p:stCondLst>
                                        </p:cTn>
                                        <p:tgtEl>
                                          <p:spTgt spid="89"/>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92"/>
                                        </p:tgtEl>
                                        <p:attrNameLst>
                                          <p:attrName>style.visibility</p:attrName>
                                        </p:attrNameLst>
                                      </p:cBhvr>
                                      <p:to>
                                        <p:strVal val="visible"/>
                                      </p:to>
                                    </p:set>
                                  </p:childTnLst>
                                </p:cTn>
                              </p:par>
                            </p:childTnLst>
                          </p:cTn>
                        </p:par>
                      </p:childTnLst>
                    </p:cTn>
                  </p:par>
                  <p:par>
                    <p:cTn id="149" fill="hold">
                      <p:stCondLst>
                        <p:cond delay="indefinite"/>
                      </p:stCondLst>
                      <p:childTnLst>
                        <p:par>
                          <p:cTn id="150" fill="hold">
                            <p:stCondLst>
                              <p:cond delay="0"/>
                            </p:stCondLst>
                            <p:childTnLst>
                              <p:par>
                                <p:cTn id="151" presetID="1" presetClass="entr" presetSubtype="0" fill="hold" nodeType="clickEffect">
                                  <p:stCondLst>
                                    <p:cond delay="0"/>
                                  </p:stCondLst>
                                  <p:childTnLst>
                                    <p:set>
                                      <p:cBhvr>
                                        <p:cTn id="152" dur="1" fill="hold">
                                          <p:stCondLst>
                                            <p:cond delay="0"/>
                                          </p:stCondLst>
                                        </p:cTn>
                                        <p:tgtEl>
                                          <p:spTgt spid="91"/>
                                        </p:tgtEl>
                                        <p:attrNameLst>
                                          <p:attrName>style.visibility</p:attrName>
                                        </p:attrNameLst>
                                      </p:cBhvr>
                                      <p:to>
                                        <p:strVal val="visible"/>
                                      </p:to>
                                    </p:set>
                                  </p:childTnLst>
                                </p:cTn>
                              </p:par>
                              <p:par>
                                <p:cTn id="153" presetID="1" presetClass="entr" presetSubtype="0" fill="hold" grpId="0" nodeType="withEffect">
                                  <p:stCondLst>
                                    <p:cond delay="0"/>
                                  </p:stCondLst>
                                  <p:childTnLst>
                                    <p:set>
                                      <p:cBhvr>
                                        <p:cTn id="154" dur="1" fill="hold">
                                          <p:stCondLst>
                                            <p:cond delay="0"/>
                                          </p:stCondLst>
                                        </p:cTn>
                                        <p:tgtEl>
                                          <p:spTgt spid="93"/>
                                        </p:tgtEl>
                                        <p:attrNameLst>
                                          <p:attrName>style.visibility</p:attrName>
                                        </p:attrNameLst>
                                      </p:cBhvr>
                                      <p:to>
                                        <p:strVal val="visible"/>
                                      </p:to>
                                    </p:set>
                                  </p:childTnLst>
                                </p:cTn>
                              </p:par>
                            </p:childTnLst>
                          </p:cTn>
                        </p:par>
                      </p:childTnLst>
                    </p:cTn>
                  </p:par>
                  <p:par>
                    <p:cTn id="155" fill="hold">
                      <p:stCondLst>
                        <p:cond delay="indefinite"/>
                      </p:stCondLst>
                      <p:childTnLst>
                        <p:par>
                          <p:cTn id="156" fill="hold">
                            <p:stCondLst>
                              <p:cond delay="0"/>
                            </p:stCondLst>
                            <p:childTnLst>
                              <p:par>
                                <p:cTn id="157" presetID="1" presetClass="entr" presetSubtype="0" fill="hold" grpId="0" nodeType="clickEffect">
                                  <p:stCondLst>
                                    <p:cond delay="0"/>
                                  </p:stCondLst>
                                  <p:childTnLst>
                                    <p:set>
                                      <p:cBhvr>
                                        <p:cTn id="158" dur="1" fill="hold">
                                          <p:stCondLst>
                                            <p:cond delay="0"/>
                                          </p:stCondLst>
                                        </p:cTn>
                                        <p:tgtEl>
                                          <p:spTgt spid="69"/>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nodeType="clickEffect">
                                  <p:stCondLst>
                                    <p:cond delay="0"/>
                                  </p:stCondLst>
                                  <p:childTnLst>
                                    <p:set>
                                      <p:cBhvr>
                                        <p:cTn id="162" dur="1" fill="hold">
                                          <p:stCondLst>
                                            <p:cond delay="0"/>
                                          </p:stCondLst>
                                        </p:cTn>
                                        <p:tgtEl>
                                          <p:spTgt spid="84"/>
                                        </p:tgtEl>
                                        <p:attrNameLst>
                                          <p:attrName>style.visibility</p:attrName>
                                        </p:attrNameLst>
                                      </p:cBhvr>
                                      <p:to>
                                        <p:strVal val="visible"/>
                                      </p:to>
                                    </p:set>
                                  </p:childTnLst>
                                </p:cTn>
                              </p:par>
                              <p:par>
                                <p:cTn id="163" presetID="1" presetClass="entr" presetSubtype="0" fill="hold" grpId="0" nodeType="withEffect">
                                  <p:stCondLst>
                                    <p:cond delay="0"/>
                                  </p:stCondLst>
                                  <p:childTnLst>
                                    <p:set>
                                      <p:cBhvr>
                                        <p:cTn id="164" dur="1" fill="hold">
                                          <p:stCondLst>
                                            <p:cond delay="0"/>
                                          </p:stCondLst>
                                        </p:cTn>
                                        <p:tgtEl>
                                          <p:spTgt spid="85"/>
                                        </p:tgtEl>
                                        <p:attrNameLst>
                                          <p:attrName>style.visibility</p:attrName>
                                        </p:attrNameLst>
                                      </p:cBhvr>
                                      <p:to>
                                        <p:strVal val="visible"/>
                                      </p:to>
                                    </p:set>
                                  </p:childTnLst>
                                </p:cTn>
                              </p:par>
                            </p:childTnLst>
                          </p:cTn>
                        </p:par>
                      </p:childTnLst>
                    </p:cTn>
                  </p:par>
                  <p:par>
                    <p:cTn id="165" fill="hold">
                      <p:stCondLst>
                        <p:cond delay="indefinite"/>
                      </p:stCondLst>
                      <p:childTnLst>
                        <p:par>
                          <p:cTn id="166" fill="hold">
                            <p:stCondLst>
                              <p:cond delay="0"/>
                            </p:stCondLst>
                            <p:childTnLst>
                              <p:par>
                                <p:cTn id="167" presetID="1" presetClass="entr" presetSubtype="0" fill="hold" nodeType="clickEffect">
                                  <p:stCondLst>
                                    <p:cond delay="0"/>
                                  </p:stCondLst>
                                  <p:childTnLst>
                                    <p:set>
                                      <p:cBhvr>
                                        <p:cTn id="168" dur="1" fill="hold">
                                          <p:stCondLst>
                                            <p:cond delay="0"/>
                                          </p:stCondLst>
                                        </p:cTn>
                                        <p:tgtEl>
                                          <p:spTgt spid="102"/>
                                        </p:tgtEl>
                                        <p:attrNameLst>
                                          <p:attrName>style.visibility</p:attrName>
                                        </p:attrNameLst>
                                      </p:cBhvr>
                                      <p:to>
                                        <p:strVal val="visible"/>
                                      </p:to>
                                    </p:set>
                                  </p:childTnLst>
                                </p:cTn>
                              </p:par>
                              <p:par>
                                <p:cTn id="169" presetID="1" presetClass="entr" presetSubtype="0" fill="hold" grpId="0" nodeType="withEffect">
                                  <p:stCondLst>
                                    <p:cond delay="0"/>
                                  </p:stCondLst>
                                  <p:childTnLst>
                                    <p:set>
                                      <p:cBhvr>
                                        <p:cTn id="170" dur="1" fill="hold">
                                          <p:stCondLst>
                                            <p:cond delay="0"/>
                                          </p:stCondLst>
                                        </p:cTn>
                                        <p:tgtEl>
                                          <p:spTgt spid="103"/>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ntr" presetSubtype="0" fill="hold" nodeType="clickEffect">
                                  <p:stCondLst>
                                    <p:cond delay="0"/>
                                  </p:stCondLst>
                                  <p:childTnLst>
                                    <p:set>
                                      <p:cBhvr>
                                        <p:cTn id="174" dur="1" fill="hold">
                                          <p:stCondLst>
                                            <p:cond delay="0"/>
                                          </p:stCondLst>
                                        </p:cTn>
                                        <p:tgtEl>
                                          <p:spTgt spid="105"/>
                                        </p:tgtEl>
                                        <p:attrNameLst>
                                          <p:attrName>style.visibility</p:attrName>
                                        </p:attrNameLst>
                                      </p:cBhvr>
                                      <p:to>
                                        <p:strVal val="visible"/>
                                      </p:to>
                                    </p:set>
                                  </p:childTnLst>
                                </p:cTn>
                              </p:par>
                              <p:par>
                                <p:cTn id="175" presetID="1" presetClass="entr" presetSubtype="0" fill="hold" grpId="0" nodeType="withEffect">
                                  <p:stCondLst>
                                    <p:cond delay="0"/>
                                  </p:stCondLst>
                                  <p:childTnLst>
                                    <p:set>
                                      <p:cBhvr>
                                        <p:cTn id="176" dur="1" fill="hold">
                                          <p:stCondLst>
                                            <p:cond delay="0"/>
                                          </p:stCondLst>
                                        </p:cTn>
                                        <p:tgtEl>
                                          <p:spTgt spid="107"/>
                                        </p:tgtEl>
                                        <p:attrNameLst>
                                          <p:attrName>style.visibility</p:attrName>
                                        </p:attrNameLst>
                                      </p:cBhvr>
                                      <p:to>
                                        <p:strVal val="visible"/>
                                      </p:to>
                                    </p:set>
                                  </p:childTnLst>
                                </p:cTn>
                              </p:par>
                            </p:childTnLst>
                          </p:cTn>
                        </p:par>
                      </p:childTnLst>
                    </p:cTn>
                  </p:par>
                  <p:par>
                    <p:cTn id="177" fill="hold">
                      <p:stCondLst>
                        <p:cond delay="indefinite"/>
                      </p:stCondLst>
                      <p:childTnLst>
                        <p:par>
                          <p:cTn id="178" fill="hold">
                            <p:stCondLst>
                              <p:cond delay="0"/>
                            </p:stCondLst>
                            <p:childTnLst>
                              <p:par>
                                <p:cTn id="179" presetID="1" presetClass="entr" presetSubtype="0" fill="hold" grpId="0" nodeType="clickEffect">
                                  <p:stCondLst>
                                    <p:cond delay="0"/>
                                  </p:stCondLst>
                                  <p:childTnLst>
                                    <p:set>
                                      <p:cBhvr>
                                        <p:cTn id="180" dur="1" fill="hold">
                                          <p:stCondLst>
                                            <p:cond delay="0"/>
                                          </p:stCondLst>
                                        </p:cTn>
                                        <p:tgtEl>
                                          <p:spTgt spid="115"/>
                                        </p:tgtEl>
                                        <p:attrNameLst>
                                          <p:attrName>style.visibility</p:attrName>
                                        </p:attrNameLst>
                                      </p:cBhvr>
                                      <p:to>
                                        <p:strVal val="visible"/>
                                      </p:to>
                                    </p:set>
                                  </p:childTnLst>
                                </p:cTn>
                              </p:par>
                              <p:par>
                                <p:cTn id="181" presetID="1" presetClass="entr" presetSubtype="0" fill="hold" grpId="0" nodeType="withEffect">
                                  <p:stCondLst>
                                    <p:cond delay="0"/>
                                  </p:stCondLst>
                                  <p:childTnLst>
                                    <p:set>
                                      <p:cBhvr>
                                        <p:cTn id="182" dur="1" fill="hold">
                                          <p:stCondLst>
                                            <p:cond delay="0"/>
                                          </p:stCondLst>
                                        </p:cTn>
                                        <p:tgtEl>
                                          <p:spTgt spid="123"/>
                                        </p:tgtEl>
                                        <p:attrNameLst>
                                          <p:attrName>style.visibility</p:attrName>
                                        </p:attrNameLst>
                                      </p:cBhvr>
                                      <p:to>
                                        <p:strVal val="visible"/>
                                      </p:to>
                                    </p:set>
                                  </p:childTnLst>
                                </p:cTn>
                              </p:par>
                            </p:childTnLst>
                          </p:cTn>
                        </p:par>
                      </p:childTnLst>
                    </p:cTn>
                  </p:par>
                  <p:par>
                    <p:cTn id="183" fill="hold">
                      <p:stCondLst>
                        <p:cond delay="indefinite"/>
                      </p:stCondLst>
                      <p:childTnLst>
                        <p:par>
                          <p:cTn id="184" fill="hold">
                            <p:stCondLst>
                              <p:cond delay="0"/>
                            </p:stCondLst>
                            <p:childTnLst>
                              <p:par>
                                <p:cTn id="185" presetID="1" presetClass="entr" presetSubtype="0" fill="hold" nodeType="clickEffect">
                                  <p:stCondLst>
                                    <p:cond delay="0"/>
                                  </p:stCondLst>
                                  <p:childTnLst>
                                    <p:set>
                                      <p:cBhvr>
                                        <p:cTn id="186" dur="1" fill="hold">
                                          <p:stCondLst>
                                            <p:cond delay="0"/>
                                          </p:stCondLst>
                                        </p:cTn>
                                        <p:tgtEl>
                                          <p:spTgt spid="124"/>
                                        </p:tgtEl>
                                        <p:attrNameLst>
                                          <p:attrName>style.visibility</p:attrName>
                                        </p:attrNameLst>
                                      </p:cBhvr>
                                      <p:to>
                                        <p:strVal val="visible"/>
                                      </p:to>
                                    </p:set>
                                  </p:childTnLst>
                                </p:cTn>
                              </p:par>
                              <p:par>
                                <p:cTn id="187" presetID="1" presetClass="entr" presetSubtype="0" fill="hold" grpId="0" nodeType="withEffect">
                                  <p:stCondLst>
                                    <p:cond delay="0"/>
                                  </p:stCondLst>
                                  <p:childTnLst>
                                    <p:set>
                                      <p:cBhvr>
                                        <p:cTn id="188" dur="1" fill="hold">
                                          <p:stCondLst>
                                            <p:cond delay="0"/>
                                          </p:stCondLst>
                                        </p:cTn>
                                        <p:tgtEl>
                                          <p:spTgt spid="126"/>
                                        </p:tgtEl>
                                        <p:attrNameLst>
                                          <p:attrName>style.visibility</p:attrName>
                                        </p:attrNameLst>
                                      </p:cBhvr>
                                      <p:to>
                                        <p:strVal val="visible"/>
                                      </p:to>
                                    </p:set>
                                  </p:childTnLst>
                                </p:cTn>
                              </p:par>
                            </p:childTnLst>
                          </p:cTn>
                        </p:par>
                      </p:childTnLst>
                    </p:cTn>
                  </p:par>
                  <p:par>
                    <p:cTn id="189" fill="hold">
                      <p:stCondLst>
                        <p:cond delay="indefinite"/>
                      </p:stCondLst>
                      <p:childTnLst>
                        <p:par>
                          <p:cTn id="190" fill="hold">
                            <p:stCondLst>
                              <p:cond delay="0"/>
                            </p:stCondLst>
                            <p:childTnLst>
                              <p:par>
                                <p:cTn id="191" presetID="1" presetClass="entr" presetSubtype="0" fill="hold" nodeType="clickEffect">
                                  <p:stCondLst>
                                    <p:cond delay="0"/>
                                  </p:stCondLst>
                                  <p:childTnLst>
                                    <p:set>
                                      <p:cBhvr>
                                        <p:cTn id="192" dur="1" fill="hold">
                                          <p:stCondLst>
                                            <p:cond delay="0"/>
                                          </p:stCondLst>
                                        </p:cTn>
                                        <p:tgtEl>
                                          <p:spTgt spid="129"/>
                                        </p:tgtEl>
                                        <p:attrNameLst>
                                          <p:attrName>style.visibility</p:attrName>
                                        </p:attrNameLst>
                                      </p:cBhvr>
                                      <p:to>
                                        <p:strVal val="visible"/>
                                      </p:to>
                                    </p:set>
                                  </p:childTnLst>
                                </p:cTn>
                              </p:par>
                              <p:par>
                                <p:cTn id="193" presetID="1" presetClass="entr" presetSubtype="0" fill="hold" grpId="0" nodeType="withEffect">
                                  <p:stCondLst>
                                    <p:cond delay="0"/>
                                  </p:stCondLst>
                                  <p:childTnLst>
                                    <p:set>
                                      <p:cBhvr>
                                        <p:cTn id="194" dur="1" fill="hold">
                                          <p:stCondLst>
                                            <p:cond delay="0"/>
                                          </p:stCondLst>
                                        </p:cTn>
                                        <p:tgtEl>
                                          <p:spTgt spid="131"/>
                                        </p:tgtEl>
                                        <p:attrNameLst>
                                          <p:attrName>style.visibility</p:attrName>
                                        </p:attrNameLst>
                                      </p:cBhvr>
                                      <p:to>
                                        <p:strVal val="visible"/>
                                      </p:to>
                                    </p:set>
                                  </p:childTnLst>
                                </p:cTn>
                              </p:par>
                            </p:childTnLst>
                          </p:cTn>
                        </p:par>
                      </p:childTnLst>
                    </p:cTn>
                  </p:par>
                  <p:par>
                    <p:cTn id="195" fill="hold">
                      <p:stCondLst>
                        <p:cond delay="indefinite"/>
                      </p:stCondLst>
                      <p:childTnLst>
                        <p:par>
                          <p:cTn id="196" fill="hold">
                            <p:stCondLst>
                              <p:cond delay="0"/>
                            </p:stCondLst>
                            <p:childTnLst>
                              <p:par>
                                <p:cTn id="197" presetID="1" presetClass="entr" presetSubtype="0" fill="hold" grpId="0" nodeType="clickEffect">
                                  <p:stCondLst>
                                    <p:cond delay="0"/>
                                  </p:stCondLst>
                                  <p:childTnLst>
                                    <p:set>
                                      <p:cBhvr>
                                        <p:cTn id="198" dur="1" fill="hold">
                                          <p:stCondLst>
                                            <p:cond delay="0"/>
                                          </p:stCondLst>
                                        </p:cTn>
                                        <p:tgtEl>
                                          <p:spTgt spid="132"/>
                                        </p:tgtEl>
                                        <p:attrNameLst>
                                          <p:attrName>style.visibility</p:attrName>
                                        </p:attrNameLst>
                                      </p:cBhvr>
                                      <p:to>
                                        <p:strVal val="visible"/>
                                      </p:to>
                                    </p:set>
                                  </p:childTnLst>
                                </p:cTn>
                              </p:par>
                            </p:childTnLst>
                          </p:cTn>
                        </p:par>
                      </p:childTnLst>
                    </p:cTn>
                  </p:par>
                  <p:par>
                    <p:cTn id="199" fill="hold">
                      <p:stCondLst>
                        <p:cond delay="indefinite"/>
                      </p:stCondLst>
                      <p:childTnLst>
                        <p:par>
                          <p:cTn id="200" fill="hold">
                            <p:stCondLst>
                              <p:cond delay="0"/>
                            </p:stCondLst>
                            <p:childTnLst>
                              <p:par>
                                <p:cTn id="201" presetID="8" presetClass="entr" presetSubtype="16" fill="hold" grpId="0" nodeType="clickEffect">
                                  <p:stCondLst>
                                    <p:cond delay="0"/>
                                  </p:stCondLst>
                                  <p:childTnLst>
                                    <p:set>
                                      <p:cBhvr>
                                        <p:cTn id="202" dur="1" fill="hold">
                                          <p:stCondLst>
                                            <p:cond delay="0"/>
                                          </p:stCondLst>
                                        </p:cTn>
                                        <p:tgtEl>
                                          <p:spTgt spid="63"/>
                                        </p:tgtEl>
                                        <p:attrNameLst>
                                          <p:attrName>style.visibility</p:attrName>
                                        </p:attrNameLst>
                                      </p:cBhvr>
                                      <p:to>
                                        <p:strVal val="visible"/>
                                      </p:to>
                                    </p:set>
                                    <p:animEffect transition="in" filter="diamond(in)">
                                      <p:cBhvr>
                                        <p:cTn id="203"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P spid="77" grpId="0" animBg="1"/>
      <p:bldP spid="132" grpId="0" animBg="1"/>
      <p:bldP spid="115" grpId="0" animBg="1"/>
      <p:bldP spid="23" grpId="0" animBg="1"/>
      <p:bldP spid="48" grpId="0" animBg="1"/>
      <p:bldP spid="38" grpId="0" animBg="1"/>
      <p:bldP spid="21" grpId="0" animBg="1"/>
      <p:bldP spid="5" grpId="0" animBg="1"/>
      <p:bldP spid="11" grpId="0" animBg="1"/>
      <p:bldP spid="14" grpId="0" animBg="1"/>
      <p:bldP spid="18" grpId="0" animBg="1"/>
      <p:bldP spid="36" grpId="0" animBg="1"/>
      <p:bldP spid="42" grpId="0" animBg="1"/>
      <p:bldP spid="56" grpId="0" animBg="1"/>
      <p:bldP spid="57" grpId="0" animBg="1"/>
      <p:bldP spid="58" grpId="0" animBg="1"/>
      <p:bldP spid="59" grpId="0" animBg="1"/>
      <p:bldP spid="60" grpId="0" animBg="1"/>
      <p:bldP spid="64" grpId="0" animBg="1"/>
      <p:bldP spid="65" grpId="0" animBg="1"/>
      <p:bldP spid="66" grpId="0" animBg="1"/>
      <p:bldP spid="67" grpId="0" animBg="1"/>
      <p:bldP spid="68" grpId="0" animBg="1"/>
      <p:bldP spid="69" grpId="0" animBg="1"/>
      <p:bldP spid="71" grpId="0" animBg="1"/>
      <p:bldP spid="74" grpId="0" animBg="1"/>
      <p:bldP spid="61" grpId="0" animBg="1"/>
      <p:bldP spid="85" grpId="0" animBg="1"/>
      <p:bldP spid="89" grpId="0" animBg="1"/>
      <p:bldP spid="92" grpId="0" animBg="1"/>
      <p:bldP spid="93" grpId="0" animBg="1"/>
      <p:bldP spid="103" grpId="0" animBg="1"/>
      <p:bldP spid="107" grpId="0" animBg="1"/>
      <p:bldP spid="123" grpId="0" animBg="1"/>
      <p:bldP spid="126" grpId="0" animBg="1"/>
      <p:bldP spid="131" grpId="0" animBg="1"/>
      <p:bldP spid="25" grpId="0" animBg="1"/>
      <p:bldP spid="25" grpId="1" animBg="1"/>
      <p:bldP spid="29" grpId="0" animBg="1"/>
      <p:bldP spid="29" grpId="1" animBg="1"/>
      <p:bldP spid="28" grpId="0" animBg="1"/>
      <p:bldP spid="28" grpId="1" animBg="1"/>
      <p:bldP spid="24" grpId="0" animBg="1"/>
      <p:bldP spid="24" grpId="1" animBg="1"/>
      <p:bldP spid="6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Arrow Connector 71"/>
          <p:cNvCxnSpPr>
            <a:endCxn id="71" idx="1"/>
          </p:cNvCxnSpPr>
          <p:nvPr/>
        </p:nvCxnSpPr>
        <p:spPr>
          <a:xfrm>
            <a:off x="6934200" y="2971800"/>
            <a:ext cx="403318" cy="327118"/>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a:endCxn id="76" idx="0"/>
          </p:cNvCxnSpPr>
          <p:nvPr/>
        </p:nvCxnSpPr>
        <p:spPr>
          <a:xfrm rot="16200000" flipH="1">
            <a:off x="7048500" y="3771900"/>
            <a:ext cx="838200" cy="152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rot="5400000" flipH="1" flipV="1">
            <a:off x="6096000" y="1828800"/>
            <a:ext cx="533400" cy="76200"/>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140" name="TextBox 139"/>
          <p:cNvSpPr txBox="1"/>
          <p:nvPr/>
        </p:nvSpPr>
        <p:spPr>
          <a:xfrm>
            <a:off x="3581400" y="1752600"/>
            <a:ext cx="1143000" cy="369332"/>
          </a:xfrm>
          <a:prstGeom prst="rect">
            <a:avLst/>
          </a:prstGeom>
          <a:solidFill>
            <a:schemeClr val="bg1"/>
          </a:solidFill>
        </p:spPr>
        <p:txBody>
          <a:bodyPr wrap="square" rtlCol="0">
            <a:spAutoFit/>
          </a:bodyPr>
          <a:lstStyle/>
          <a:p>
            <a:r>
              <a:rPr lang="en-US" b="1" dirty="0" smtClean="0"/>
              <a:t>latest</a:t>
            </a:r>
            <a:endParaRPr lang="en-US" b="1" dirty="0"/>
          </a:p>
        </p:txBody>
      </p:sp>
      <p:cxnSp>
        <p:nvCxnSpPr>
          <p:cNvPr id="66" name="Straight Arrow Connector 65"/>
          <p:cNvCxnSpPr>
            <a:endCxn id="65" idx="4"/>
          </p:cNvCxnSpPr>
          <p:nvPr/>
        </p:nvCxnSpPr>
        <p:spPr>
          <a:xfrm rot="5400000" flipH="1" flipV="1">
            <a:off x="4572000" y="1828800"/>
            <a:ext cx="533400" cy="76200"/>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endCxn id="63" idx="0"/>
          </p:cNvCxnSpPr>
          <p:nvPr/>
        </p:nvCxnSpPr>
        <p:spPr>
          <a:xfrm rot="16200000" flipH="1">
            <a:off x="5981700" y="1943100"/>
            <a:ext cx="1371600" cy="533400"/>
          </a:xfrm>
          <a:prstGeom prst="straightConnector1">
            <a:avLst/>
          </a:prstGeom>
          <a:ln w="63500">
            <a:solidFill>
              <a:srgbClr val="FF0000"/>
            </a:solidFill>
            <a:prstDash val="sysDot"/>
            <a:tailEnd type="stealth" w="lg" len="lg"/>
          </a:ln>
        </p:spPr>
        <p:style>
          <a:lnRef idx="1">
            <a:schemeClr val="accent1"/>
          </a:lnRef>
          <a:fillRef idx="0">
            <a:schemeClr val="accent1"/>
          </a:fillRef>
          <a:effectRef idx="0">
            <a:schemeClr val="accent1"/>
          </a:effectRef>
          <a:fontRef idx="minor">
            <a:schemeClr val="tx1"/>
          </a:fontRef>
        </p:style>
      </p:cxnSp>
      <p:sp>
        <p:nvSpPr>
          <p:cNvPr id="115" name="TextBox 114"/>
          <p:cNvSpPr txBox="1"/>
          <p:nvPr/>
        </p:nvSpPr>
        <p:spPr>
          <a:xfrm>
            <a:off x="4114800" y="3200400"/>
            <a:ext cx="1143000" cy="369332"/>
          </a:xfrm>
          <a:prstGeom prst="rect">
            <a:avLst/>
          </a:prstGeom>
          <a:solidFill>
            <a:schemeClr val="bg1"/>
          </a:solidFill>
        </p:spPr>
        <p:txBody>
          <a:bodyPr wrap="square" rtlCol="0">
            <a:spAutoFit/>
          </a:bodyPr>
          <a:lstStyle/>
          <a:p>
            <a:r>
              <a:rPr lang="en-US" b="1" dirty="0" err="1" smtClean="0"/>
              <a:t>rel</a:t>
            </a:r>
            <a:r>
              <a:rPr lang="en-US" b="1" dirty="0" smtClean="0"/>
              <a:t>/3.2-R</a:t>
            </a:r>
            <a:endParaRPr lang="en-US" b="1" dirty="0"/>
          </a:p>
        </p:txBody>
      </p:sp>
      <p:cxnSp>
        <p:nvCxnSpPr>
          <p:cNvPr id="167" name="Straight Arrow Connector 166"/>
          <p:cNvCxnSpPr/>
          <p:nvPr/>
        </p:nvCxnSpPr>
        <p:spPr>
          <a:xfrm rot="5400000" flipH="1" flipV="1">
            <a:off x="4876800" y="2590800"/>
            <a:ext cx="1143000" cy="381000"/>
          </a:xfrm>
          <a:prstGeom prst="straightConnector1">
            <a:avLst/>
          </a:prstGeom>
          <a:ln w="63500">
            <a:solidFill>
              <a:srgbClr val="FF0000"/>
            </a:solidFill>
            <a:prstDash val="sysDot"/>
            <a:tailEnd type="stealth" w="lg" len="lg"/>
          </a:ln>
        </p:spPr>
        <p:style>
          <a:lnRef idx="1">
            <a:schemeClr val="accent1"/>
          </a:lnRef>
          <a:fillRef idx="0">
            <a:schemeClr val="accent1"/>
          </a:fillRef>
          <a:effectRef idx="0">
            <a:schemeClr val="accent1"/>
          </a:effectRef>
          <a:fontRef idx="minor">
            <a:schemeClr val="tx1"/>
          </a:fontRef>
        </p:style>
      </p:cxnSp>
      <p:cxnSp>
        <p:nvCxnSpPr>
          <p:cNvPr id="157" name="Straight Arrow Connector 156"/>
          <p:cNvCxnSpPr>
            <a:endCxn id="160" idx="4"/>
          </p:cNvCxnSpPr>
          <p:nvPr/>
        </p:nvCxnSpPr>
        <p:spPr>
          <a:xfrm rot="5400000" flipH="1" flipV="1">
            <a:off x="3673382" y="2422618"/>
            <a:ext cx="730436" cy="3048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49" name="Straight Arrow Connector 148"/>
          <p:cNvCxnSpPr>
            <a:endCxn id="153" idx="0"/>
          </p:cNvCxnSpPr>
          <p:nvPr/>
        </p:nvCxnSpPr>
        <p:spPr>
          <a:xfrm rot="16200000" flipH="1">
            <a:off x="3390900" y="3467100"/>
            <a:ext cx="1295400" cy="3048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a:stCxn id="86" idx="4"/>
          </p:cNvCxnSpPr>
          <p:nvPr/>
        </p:nvCxnSpPr>
        <p:spPr>
          <a:xfrm rot="16200000" flipH="1">
            <a:off x="2743200" y="3505200"/>
            <a:ext cx="1219200" cy="3048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38" name="Straight Arrow Connector 137"/>
          <p:cNvCxnSpPr/>
          <p:nvPr/>
        </p:nvCxnSpPr>
        <p:spPr>
          <a:xfrm>
            <a:off x="3733800" y="2133600"/>
            <a:ext cx="48006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119" name="TextBox 118"/>
          <p:cNvSpPr txBox="1"/>
          <p:nvPr/>
        </p:nvSpPr>
        <p:spPr>
          <a:xfrm>
            <a:off x="2133600" y="1066800"/>
            <a:ext cx="2971800" cy="369332"/>
          </a:xfrm>
          <a:prstGeom prst="rect">
            <a:avLst/>
          </a:prstGeom>
          <a:solidFill>
            <a:schemeClr val="bg1"/>
          </a:solidFill>
        </p:spPr>
        <p:txBody>
          <a:bodyPr wrap="square" rtlCol="0">
            <a:spAutoFit/>
          </a:bodyPr>
          <a:lstStyle/>
          <a:p>
            <a:r>
              <a:rPr lang="en-US" b="1" dirty="0" err="1" smtClean="0"/>
              <a:t>svcs</a:t>
            </a:r>
            <a:r>
              <a:rPr lang="en-US" b="1" dirty="0" smtClean="0"/>
              <a:t>/</a:t>
            </a:r>
            <a:r>
              <a:rPr lang="en-US" b="1" i="1" dirty="0" err="1" smtClean="0"/>
              <a:t>CustTag</a:t>
            </a:r>
            <a:endParaRPr lang="en-US" b="1" i="1" dirty="0"/>
          </a:p>
        </p:txBody>
      </p:sp>
      <p:sp>
        <p:nvSpPr>
          <p:cNvPr id="58" name="TextBox 57"/>
          <p:cNvSpPr txBox="1"/>
          <p:nvPr/>
        </p:nvSpPr>
        <p:spPr>
          <a:xfrm>
            <a:off x="1295400" y="2743200"/>
            <a:ext cx="1143000" cy="369332"/>
          </a:xfrm>
          <a:prstGeom prst="rect">
            <a:avLst/>
          </a:prstGeom>
          <a:solidFill>
            <a:schemeClr val="bg1"/>
          </a:solidFill>
        </p:spPr>
        <p:txBody>
          <a:bodyPr wrap="square" rtlCol="0">
            <a:spAutoFit/>
          </a:bodyPr>
          <a:lstStyle/>
          <a:p>
            <a:r>
              <a:rPr lang="en-US" b="1" dirty="0" err="1" smtClean="0"/>
              <a:t>rel</a:t>
            </a:r>
            <a:r>
              <a:rPr lang="en-US" b="1" dirty="0" smtClean="0"/>
              <a:t>/3.1-R</a:t>
            </a:r>
            <a:endParaRPr lang="en-US" b="1" dirty="0"/>
          </a:p>
        </p:txBody>
      </p:sp>
      <p:cxnSp>
        <p:nvCxnSpPr>
          <p:cNvPr id="96" name="Straight Arrow Connector 95"/>
          <p:cNvCxnSpPr>
            <a:stCxn id="86" idx="0"/>
            <a:endCxn id="114" idx="4"/>
          </p:cNvCxnSpPr>
          <p:nvPr/>
        </p:nvCxnSpPr>
        <p:spPr>
          <a:xfrm rot="5400000" flipH="1" flipV="1">
            <a:off x="2552700" y="2247900"/>
            <a:ext cx="12954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47" name="Straight Arrow Connector 146"/>
          <p:cNvCxnSpPr>
            <a:endCxn id="150" idx="0"/>
          </p:cNvCxnSpPr>
          <p:nvPr/>
        </p:nvCxnSpPr>
        <p:spPr>
          <a:xfrm rot="16200000" flipH="1">
            <a:off x="6172200" y="3733800"/>
            <a:ext cx="914400" cy="152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37" name="Straight Arrow Connector 136"/>
          <p:cNvCxnSpPr>
            <a:endCxn id="141" idx="1"/>
          </p:cNvCxnSpPr>
          <p:nvPr/>
        </p:nvCxnSpPr>
        <p:spPr>
          <a:xfrm>
            <a:off x="6096000" y="2971800"/>
            <a:ext cx="403318" cy="327118"/>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p:nvPr/>
        </p:nvCxnSpPr>
        <p:spPr>
          <a:xfrm>
            <a:off x="5257800" y="3352800"/>
            <a:ext cx="30480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endCxn id="44" idx="4"/>
          </p:cNvCxnSpPr>
          <p:nvPr/>
        </p:nvCxnSpPr>
        <p:spPr>
          <a:xfrm rot="5400000" flipH="1" flipV="1">
            <a:off x="1866900" y="3695700"/>
            <a:ext cx="12954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rot="5400000" flipH="1" flipV="1">
            <a:off x="2210594" y="4723606"/>
            <a:ext cx="6096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304800" y="3962400"/>
            <a:ext cx="990600" cy="369332"/>
          </a:xfrm>
          <a:prstGeom prst="rect">
            <a:avLst/>
          </a:prstGeom>
          <a:solidFill>
            <a:schemeClr val="bg1"/>
          </a:solidFill>
        </p:spPr>
        <p:txBody>
          <a:bodyPr wrap="square" rtlCol="0">
            <a:spAutoFit/>
          </a:bodyPr>
          <a:lstStyle/>
          <a:p>
            <a:r>
              <a:rPr lang="en-US" b="1" dirty="0" smtClean="0"/>
              <a:t>/main</a:t>
            </a:r>
            <a:endParaRPr lang="en-US" b="1" dirty="0"/>
          </a:p>
        </p:txBody>
      </p:sp>
      <p:cxnSp>
        <p:nvCxnSpPr>
          <p:cNvPr id="60" name="Straight Arrow Connector 59"/>
          <p:cNvCxnSpPr/>
          <p:nvPr/>
        </p:nvCxnSpPr>
        <p:spPr>
          <a:xfrm rot="5400000" flipH="1" flipV="1">
            <a:off x="4763294" y="3847306"/>
            <a:ext cx="9906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endCxn id="7" idx="4"/>
          </p:cNvCxnSpPr>
          <p:nvPr/>
        </p:nvCxnSpPr>
        <p:spPr>
          <a:xfrm rot="5400000" flipH="1" flipV="1">
            <a:off x="4953794" y="4723606"/>
            <a:ext cx="6096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 name="Straight Arrow Connector 1"/>
          <p:cNvCxnSpPr/>
          <p:nvPr/>
        </p:nvCxnSpPr>
        <p:spPr>
          <a:xfrm>
            <a:off x="304800" y="4343400"/>
            <a:ext cx="8382000" cy="1588"/>
          </a:xfrm>
          <a:prstGeom prst="straightConnector1">
            <a:avLst/>
          </a:prstGeom>
          <a:ln w="635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5182394" y="4266406"/>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295400" y="4267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Arrow Connector 37"/>
          <p:cNvCxnSpPr/>
          <p:nvPr/>
        </p:nvCxnSpPr>
        <p:spPr>
          <a:xfrm>
            <a:off x="2514600" y="2971800"/>
            <a:ext cx="53340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sp>
        <p:nvSpPr>
          <p:cNvPr id="43" name="Oval 42"/>
          <p:cNvSpPr/>
          <p:nvPr/>
        </p:nvSpPr>
        <p:spPr>
          <a:xfrm>
            <a:off x="5182394" y="3275806"/>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2438400" y="2895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0" y="152400"/>
            <a:ext cx="9144000" cy="923330"/>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Customization</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79" name="Oval 78"/>
          <p:cNvSpPr/>
          <p:nvPr/>
        </p:nvSpPr>
        <p:spPr>
          <a:xfrm>
            <a:off x="2438400" y="4267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ular Callout 82"/>
          <p:cNvSpPr/>
          <p:nvPr/>
        </p:nvSpPr>
        <p:spPr>
          <a:xfrm>
            <a:off x="2286000" y="2514600"/>
            <a:ext cx="685800" cy="228600"/>
          </a:xfrm>
          <a:prstGeom prst="wedgeRectCallout">
            <a:avLst>
              <a:gd name="adj1" fmla="val 76615"/>
              <a:gd name="adj2" fmla="val 12765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3.1.0</a:t>
            </a:r>
            <a:endParaRPr lang="en-US" dirty="0"/>
          </a:p>
        </p:txBody>
      </p:sp>
      <p:sp>
        <p:nvSpPr>
          <p:cNvPr id="86" name="Oval 85"/>
          <p:cNvSpPr/>
          <p:nvPr/>
        </p:nvSpPr>
        <p:spPr>
          <a:xfrm>
            <a:off x="3124200" y="2895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p:cNvSpPr/>
          <p:nvPr/>
        </p:nvSpPr>
        <p:spPr>
          <a:xfrm>
            <a:off x="3429000" y="4267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123"/>
          <p:cNvSpPr/>
          <p:nvPr/>
        </p:nvSpPr>
        <p:spPr>
          <a:xfrm>
            <a:off x="6019800" y="28956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Oval 140"/>
          <p:cNvSpPr/>
          <p:nvPr/>
        </p:nvSpPr>
        <p:spPr>
          <a:xfrm>
            <a:off x="6477000" y="32766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Oval 149"/>
          <p:cNvSpPr/>
          <p:nvPr/>
        </p:nvSpPr>
        <p:spPr>
          <a:xfrm>
            <a:off x="6629400" y="42672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9" name="Straight Arrow Connector 98"/>
          <p:cNvCxnSpPr/>
          <p:nvPr/>
        </p:nvCxnSpPr>
        <p:spPr>
          <a:xfrm>
            <a:off x="3200400" y="1524000"/>
            <a:ext cx="5334000" cy="1588"/>
          </a:xfrm>
          <a:prstGeom prst="straightConnector1">
            <a:avLst/>
          </a:prstGeom>
          <a:ln w="635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103" name="TextBox 102"/>
          <p:cNvSpPr txBox="1"/>
          <p:nvPr/>
        </p:nvSpPr>
        <p:spPr>
          <a:xfrm>
            <a:off x="4876800" y="1066800"/>
            <a:ext cx="3352800" cy="307777"/>
          </a:xfrm>
          <a:prstGeom prst="rect">
            <a:avLst/>
          </a:prstGeom>
          <a:solidFill>
            <a:schemeClr val="bg1"/>
          </a:solidFill>
          <a:ln>
            <a:solidFill>
              <a:schemeClr val="accent1"/>
            </a:solidFill>
          </a:ln>
        </p:spPr>
        <p:txBody>
          <a:bodyPr wrap="square" rtlCol="0">
            <a:spAutoFit/>
          </a:bodyPr>
          <a:lstStyle/>
          <a:p>
            <a:r>
              <a:rPr lang="en-US" sz="1400" dirty="0" smtClean="0">
                <a:latin typeface="Courier New" pitchFamily="49" charset="0"/>
                <a:cs typeface="Courier New" pitchFamily="49" charset="0"/>
              </a:rPr>
              <a:t>//fgs/</a:t>
            </a:r>
            <a:r>
              <a:rPr lang="en-US" sz="1400" dirty="0" err="1" smtClean="0">
                <a:latin typeface="Courier New" pitchFamily="49" charset="0"/>
                <a:cs typeface="Courier New" pitchFamily="49" charset="0"/>
              </a:rPr>
              <a:t>svcs</a:t>
            </a:r>
            <a:r>
              <a:rPr lang="en-US" sz="1400" dirty="0" smtClean="0">
                <a:latin typeface="Courier New" pitchFamily="49" charset="0"/>
                <a:cs typeface="Courier New" pitchFamily="49" charset="0"/>
              </a:rPr>
              <a:t>/Navy/main/…</a:t>
            </a:r>
            <a:endParaRPr lang="en-US" sz="1400" dirty="0">
              <a:latin typeface="Courier New" pitchFamily="49" charset="0"/>
              <a:cs typeface="Courier New" pitchFamily="49" charset="0"/>
            </a:endParaRPr>
          </a:p>
        </p:txBody>
      </p:sp>
      <p:sp>
        <p:nvSpPr>
          <p:cNvPr id="107" name="TextBox 106"/>
          <p:cNvSpPr txBox="1"/>
          <p:nvPr/>
        </p:nvSpPr>
        <p:spPr>
          <a:xfrm>
            <a:off x="152400" y="3048000"/>
            <a:ext cx="2057400" cy="307777"/>
          </a:xfrm>
          <a:prstGeom prst="rect">
            <a:avLst/>
          </a:prstGeom>
          <a:solidFill>
            <a:schemeClr val="bg1"/>
          </a:solidFill>
          <a:ln>
            <a:solidFill>
              <a:schemeClr val="accent1"/>
            </a:solidFill>
          </a:ln>
        </p:spPr>
        <p:txBody>
          <a:bodyPr wrap="square" rtlCol="0">
            <a:spAutoFit/>
          </a:bodyPr>
          <a:lstStyle/>
          <a:p>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fgs</a:t>
            </a:r>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rel</a:t>
            </a:r>
            <a:r>
              <a:rPr lang="en-US" sz="1400" dirty="0" smtClean="0">
                <a:latin typeface="Courier New" pitchFamily="49" charset="0"/>
                <a:cs typeface="Courier New" pitchFamily="49" charset="0"/>
              </a:rPr>
              <a:t>/3.1-R/…</a:t>
            </a:r>
            <a:endParaRPr lang="en-US" sz="1400" dirty="0">
              <a:latin typeface="Courier New" pitchFamily="49" charset="0"/>
              <a:cs typeface="Courier New" pitchFamily="49" charset="0"/>
            </a:endParaRPr>
          </a:p>
        </p:txBody>
      </p:sp>
      <p:sp>
        <p:nvSpPr>
          <p:cNvPr id="114" name="Oval 113"/>
          <p:cNvSpPr/>
          <p:nvPr/>
        </p:nvSpPr>
        <p:spPr>
          <a:xfrm>
            <a:off x="3124200" y="144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TextBox 119"/>
          <p:cNvSpPr txBox="1"/>
          <p:nvPr/>
        </p:nvSpPr>
        <p:spPr>
          <a:xfrm>
            <a:off x="304800" y="3733800"/>
            <a:ext cx="2133600" cy="307777"/>
          </a:xfrm>
          <a:prstGeom prst="rect">
            <a:avLst/>
          </a:prstGeom>
          <a:solidFill>
            <a:schemeClr val="bg1"/>
          </a:solidFill>
          <a:ln>
            <a:solidFill>
              <a:schemeClr val="accent1"/>
            </a:solidFill>
          </a:ln>
        </p:spPr>
        <p:txBody>
          <a:bodyPr wrap="square" rtlCol="0">
            <a:spAutoFit/>
          </a:bodyPr>
          <a:lstStyle/>
          <a:p>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fgs</a:t>
            </a:r>
            <a:r>
              <a:rPr lang="en-US" sz="1400" dirty="0" smtClean="0">
                <a:latin typeface="Courier New" pitchFamily="49" charset="0"/>
                <a:cs typeface="Courier New" pitchFamily="49" charset="0"/>
              </a:rPr>
              <a:t>/main/…</a:t>
            </a:r>
            <a:endParaRPr lang="en-US" sz="1400" dirty="0">
              <a:latin typeface="Courier New" pitchFamily="49" charset="0"/>
              <a:cs typeface="Courier New" pitchFamily="49" charset="0"/>
            </a:endParaRPr>
          </a:p>
        </p:txBody>
      </p:sp>
      <p:cxnSp>
        <p:nvCxnSpPr>
          <p:cNvPr id="130" name="Straight Arrow Connector 129"/>
          <p:cNvCxnSpPr>
            <a:stCxn id="114" idx="5"/>
            <a:endCxn id="135" idx="1"/>
          </p:cNvCxnSpPr>
          <p:nvPr/>
        </p:nvCxnSpPr>
        <p:spPr>
          <a:xfrm rot="16200000" flipH="1">
            <a:off x="3216182" y="1615982"/>
            <a:ext cx="501836" cy="425636"/>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135" name="Oval 134"/>
          <p:cNvSpPr/>
          <p:nvPr/>
        </p:nvSpPr>
        <p:spPr>
          <a:xfrm>
            <a:off x="3657600" y="2057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TextBox 141"/>
          <p:cNvSpPr txBox="1"/>
          <p:nvPr/>
        </p:nvSpPr>
        <p:spPr>
          <a:xfrm>
            <a:off x="4495800" y="2209800"/>
            <a:ext cx="3657600" cy="307777"/>
          </a:xfrm>
          <a:prstGeom prst="rect">
            <a:avLst/>
          </a:prstGeom>
          <a:solidFill>
            <a:schemeClr val="bg1"/>
          </a:solidFill>
          <a:ln>
            <a:solidFill>
              <a:schemeClr val="accent1"/>
            </a:solidFill>
          </a:ln>
        </p:spPr>
        <p:txBody>
          <a:bodyPr wrap="square" rtlCol="0">
            <a:spAutoFit/>
          </a:bodyPr>
          <a:lstStyle/>
          <a:p>
            <a:r>
              <a:rPr lang="en-US" sz="1400" dirty="0" smtClean="0">
                <a:latin typeface="Courier New" pitchFamily="49" charset="0"/>
                <a:cs typeface="Courier New" pitchFamily="49" charset="0"/>
              </a:rPr>
              <a:t>//fgs/</a:t>
            </a:r>
            <a:r>
              <a:rPr lang="en-US" sz="1400" dirty="0" err="1" smtClean="0">
                <a:latin typeface="Courier New" pitchFamily="49" charset="0"/>
                <a:cs typeface="Courier New" pitchFamily="49" charset="0"/>
              </a:rPr>
              <a:t>svcs</a:t>
            </a:r>
            <a:r>
              <a:rPr lang="en-US" sz="1400" dirty="0" smtClean="0">
                <a:latin typeface="Courier New" pitchFamily="49" charset="0"/>
                <a:cs typeface="Courier New" pitchFamily="49" charset="0"/>
              </a:rPr>
              <a:t>/Navy/latest/…</a:t>
            </a:r>
            <a:endParaRPr lang="en-US" sz="1400" dirty="0">
              <a:latin typeface="Courier New" pitchFamily="49" charset="0"/>
              <a:cs typeface="Courier New" pitchFamily="49" charset="0"/>
            </a:endParaRPr>
          </a:p>
        </p:txBody>
      </p:sp>
      <p:sp>
        <p:nvSpPr>
          <p:cNvPr id="145" name="Rectangular Callout 144"/>
          <p:cNvSpPr/>
          <p:nvPr/>
        </p:nvSpPr>
        <p:spPr>
          <a:xfrm>
            <a:off x="1371600" y="4724400"/>
            <a:ext cx="685800" cy="228600"/>
          </a:xfrm>
          <a:prstGeom prst="wedgeRectCallout">
            <a:avLst>
              <a:gd name="adj1" fmla="val 109048"/>
              <a:gd name="adj2" fmla="val -20027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3.1</a:t>
            </a:r>
            <a:endParaRPr lang="en-US" dirty="0"/>
          </a:p>
        </p:txBody>
      </p:sp>
      <p:sp>
        <p:nvSpPr>
          <p:cNvPr id="146" name="Rectangular Callout 145"/>
          <p:cNvSpPr/>
          <p:nvPr/>
        </p:nvSpPr>
        <p:spPr>
          <a:xfrm>
            <a:off x="4114800" y="4724400"/>
            <a:ext cx="685800" cy="228600"/>
          </a:xfrm>
          <a:prstGeom prst="wedgeRectCallout">
            <a:avLst>
              <a:gd name="adj1" fmla="val 109048"/>
              <a:gd name="adj2" fmla="val -20027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3.2</a:t>
            </a:r>
            <a:endParaRPr lang="en-US" dirty="0"/>
          </a:p>
        </p:txBody>
      </p:sp>
      <p:sp>
        <p:nvSpPr>
          <p:cNvPr id="148" name="Oval 147"/>
          <p:cNvSpPr/>
          <p:nvPr/>
        </p:nvSpPr>
        <p:spPr>
          <a:xfrm>
            <a:off x="3810000" y="2895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p:cNvSpPr/>
          <p:nvPr/>
        </p:nvSpPr>
        <p:spPr>
          <a:xfrm>
            <a:off x="4114800" y="4267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Oval 159"/>
          <p:cNvSpPr/>
          <p:nvPr/>
        </p:nvSpPr>
        <p:spPr>
          <a:xfrm>
            <a:off x="4114800" y="2057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Oval 172"/>
          <p:cNvSpPr/>
          <p:nvPr/>
        </p:nvSpPr>
        <p:spPr>
          <a:xfrm>
            <a:off x="5562600" y="2057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Oval 173"/>
          <p:cNvSpPr/>
          <p:nvPr/>
        </p:nvSpPr>
        <p:spPr>
          <a:xfrm>
            <a:off x="4724400" y="2057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5" name="Straight Arrow Connector 174"/>
          <p:cNvCxnSpPr>
            <a:endCxn id="176" idx="4"/>
          </p:cNvCxnSpPr>
          <p:nvPr/>
        </p:nvCxnSpPr>
        <p:spPr>
          <a:xfrm rot="5400000" flipH="1" flipV="1">
            <a:off x="5867400" y="2438400"/>
            <a:ext cx="685800" cy="228600"/>
          </a:xfrm>
          <a:prstGeom prst="straightConnector1">
            <a:avLst/>
          </a:prstGeom>
          <a:ln w="63500">
            <a:solidFill>
              <a:srgbClr val="FF0000"/>
            </a:solidFill>
            <a:prstDash val="sysDot"/>
            <a:tailEnd type="stealth" w="lg" len="lg"/>
          </a:ln>
        </p:spPr>
        <p:style>
          <a:lnRef idx="1">
            <a:schemeClr val="accent1"/>
          </a:lnRef>
          <a:fillRef idx="0">
            <a:schemeClr val="accent1"/>
          </a:fillRef>
          <a:effectRef idx="0">
            <a:schemeClr val="accent1"/>
          </a:effectRef>
          <a:fontRef idx="minor">
            <a:schemeClr val="tx1"/>
          </a:fontRef>
        </p:style>
      </p:cxnSp>
      <p:sp>
        <p:nvSpPr>
          <p:cNvPr id="176" name="Oval 175"/>
          <p:cNvSpPr/>
          <p:nvPr/>
        </p:nvSpPr>
        <p:spPr>
          <a:xfrm>
            <a:off x="6248400" y="2057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TextBox 178"/>
          <p:cNvSpPr txBox="1"/>
          <p:nvPr/>
        </p:nvSpPr>
        <p:spPr>
          <a:xfrm>
            <a:off x="1752600" y="5486400"/>
            <a:ext cx="6019800" cy="830997"/>
          </a:xfrm>
          <a:prstGeom prst="rect">
            <a:avLst/>
          </a:prstGeom>
          <a:solidFill>
            <a:schemeClr val="bg1"/>
          </a:solidFill>
          <a:ln>
            <a:solidFill>
              <a:srgbClr val="002060"/>
            </a:solidFill>
          </a:ln>
        </p:spPr>
        <p:txBody>
          <a:bodyPr wrap="square" rtlCol="0">
            <a:spAutoFit/>
          </a:bodyPr>
          <a:lstStyle/>
          <a:p>
            <a:r>
              <a:rPr lang="en-US" sz="1600" b="1" dirty="0" smtClean="0"/>
              <a:t>Selective Promotions </a:t>
            </a:r>
            <a:r>
              <a:rPr lang="en-US" sz="1600" dirty="0" smtClean="0"/>
              <a:t>are used to integrate functionality from new releases to customization branches initially seeded with older releases.</a:t>
            </a:r>
            <a:endParaRPr lang="en-US" sz="1600" dirty="0"/>
          </a:p>
        </p:txBody>
      </p:sp>
      <p:sp>
        <p:nvSpPr>
          <p:cNvPr id="180" name="TextBox 179"/>
          <p:cNvSpPr txBox="1"/>
          <p:nvPr/>
        </p:nvSpPr>
        <p:spPr>
          <a:xfrm>
            <a:off x="1752600" y="5105400"/>
            <a:ext cx="6019800" cy="338554"/>
          </a:xfrm>
          <a:prstGeom prst="rect">
            <a:avLst/>
          </a:prstGeom>
          <a:solidFill>
            <a:schemeClr val="bg1"/>
          </a:solidFill>
          <a:ln>
            <a:solidFill>
              <a:srgbClr val="002060"/>
            </a:solidFill>
          </a:ln>
        </p:spPr>
        <p:txBody>
          <a:bodyPr wrap="square" rtlCol="0">
            <a:spAutoFit/>
          </a:bodyPr>
          <a:lstStyle/>
          <a:p>
            <a:r>
              <a:rPr lang="en-US" sz="1600" dirty="0" smtClean="0"/>
              <a:t>Customization has begun.</a:t>
            </a:r>
            <a:endParaRPr lang="en-US" sz="1600" dirty="0"/>
          </a:p>
        </p:txBody>
      </p:sp>
      <p:sp>
        <p:nvSpPr>
          <p:cNvPr id="181" name="TextBox 180"/>
          <p:cNvSpPr txBox="1"/>
          <p:nvPr/>
        </p:nvSpPr>
        <p:spPr>
          <a:xfrm>
            <a:off x="1752600" y="5334000"/>
            <a:ext cx="6019800" cy="584775"/>
          </a:xfrm>
          <a:prstGeom prst="rect">
            <a:avLst/>
          </a:prstGeom>
          <a:solidFill>
            <a:schemeClr val="bg1"/>
          </a:solidFill>
          <a:ln>
            <a:solidFill>
              <a:srgbClr val="002060"/>
            </a:solidFill>
          </a:ln>
        </p:spPr>
        <p:txBody>
          <a:bodyPr wrap="square" rtlCol="0">
            <a:spAutoFit/>
          </a:bodyPr>
          <a:lstStyle/>
          <a:p>
            <a:r>
              <a:rPr lang="en-US" sz="1600" dirty="0" smtClean="0"/>
              <a:t>Development delivers 3.2 to /main, and creates a generic product release branch for it.</a:t>
            </a:r>
            <a:endParaRPr lang="en-US" sz="1600" dirty="0"/>
          </a:p>
        </p:txBody>
      </p:sp>
      <p:sp>
        <p:nvSpPr>
          <p:cNvPr id="182" name="TextBox 181"/>
          <p:cNvSpPr txBox="1"/>
          <p:nvPr/>
        </p:nvSpPr>
        <p:spPr>
          <a:xfrm>
            <a:off x="1828800" y="5334000"/>
            <a:ext cx="6019800" cy="830997"/>
          </a:xfrm>
          <a:prstGeom prst="rect">
            <a:avLst/>
          </a:prstGeom>
          <a:solidFill>
            <a:schemeClr val="bg1"/>
          </a:solidFill>
          <a:ln>
            <a:solidFill>
              <a:srgbClr val="002060"/>
            </a:solidFill>
          </a:ln>
        </p:spPr>
        <p:txBody>
          <a:bodyPr wrap="square" rtlCol="0">
            <a:spAutoFit/>
          </a:bodyPr>
          <a:lstStyle/>
          <a:p>
            <a:r>
              <a:rPr lang="en-US" sz="1600" dirty="0" smtClean="0"/>
              <a:t>Don’t forget – each generic product change made should be reviewed to determine if it needs to be integrated into the customization branch.</a:t>
            </a:r>
            <a:endParaRPr lang="en-US" sz="1600" dirty="0"/>
          </a:p>
        </p:txBody>
      </p:sp>
      <p:sp>
        <p:nvSpPr>
          <p:cNvPr id="183" name="Smiley Face 182"/>
          <p:cNvSpPr/>
          <p:nvPr/>
        </p:nvSpPr>
        <p:spPr>
          <a:xfrm>
            <a:off x="8763000" y="6477000"/>
            <a:ext cx="304800" cy="304800"/>
          </a:xfrm>
          <a:prstGeom prst="smileyFace">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p:cNvSpPr/>
          <p:nvPr/>
        </p:nvSpPr>
        <p:spPr>
          <a:xfrm>
            <a:off x="6858000" y="2895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4800600" y="144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6324600" y="144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7315200" y="3276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p:cNvSpPr/>
          <p:nvPr/>
        </p:nvSpPr>
        <p:spPr>
          <a:xfrm>
            <a:off x="7467600" y="42672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Box 79"/>
          <p:cNvSpPr txBox="1"/>
          <p:nvPr/>
        </p:nvSpPr>
        <p:spPr>
          <a:xfrm>
            <a:off x="1905000" y="5410200"/>
            <a:ext cx="6019800" cy="830997"/>
          </a:xfrm>
          <a:prstGeom prst="rect">
            <a:avLst/>
          </a:prstGeom>
          <a:solidFill>
            <a:schemeClr val="bg1"/>
          </a:solidFill>
          <a:ln>
            <a:solidFill>
              <a:srgbClr val="002060"/>
            </a:solidFill>
          </a:ln>
        </p:spPr>
        <p:txBody>
          <a:bodyPr wrap="square" rtlCol="0">
            <a:spAutoFit/>
          </a:bodyPr>
          <a:lstStyle/>
          <a:p>
            <a:r>
              <a:rPr lang="en-US" sz="1600" dirty="0" smtClean="0"/>
              <a:t>Sometimes, selective “cherry picking” integrations are performed when changes that originated as customizations are later deemed to be generic software product improvements or bug fixes. </a:t>
            </a:r>
            <a:endParaRPr 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mph" presetSubtype="0" fill="hold" grpId="0" nodeType="clickEffect">
                                  <p:stCondLst>
                                    <p:cond delay="0"/>
                                  </p:stCondLst>
                                  <p:childTnLst>
                                    <p:animClr clrSpc="hsl" dir="cw">
                                      <p:cBhvr override="childStyle">
                                        <p:cTn id="6" dur="500" fill="hold"/>
                                        <p:tgtEl>
                                          <p:spTgt spid="86"/>
                                        </p:tgtEl>
                                        <p:attrNameLst>
                                          <p:attrName>style.color</p:attrName>
                                        </p:attrNameLst>
                                      </p:cBhvr>
                                      <p:by>
                                        <p:hsl h="0" s="12549" l="25098"/>
                                      </p:by>
                                    </p:animClr>
                                    <p:animClr clrSpc="hsl" dir="cw">
                                      <p:cBhvr>
                                        <p:cTn id="7" dur="500" fill="hold"/>
                                        <p:tgtEl>
                                          <p:spTgt spid="86"/>
                                        </p:tgtEl>
                                        <p:attrNameLst>
                                          <p:attrName>fillcolor</p:attrName>
                                        </p:attrNameLst>
                                      </p:cBhvr>
                                      <p:by>
                                        <p:hsl h="0" s="12549" l="25098"/>
                                      </p:by>
                                    </p:animClr>
                                    <p:animClr clrSpc="hsl" dir="cw">
                                      <p:cBhvr>
                                        <p:cTn id="8" dur="500" fill="hold"/>
                                        <p:tgtEl>
                                          <p:spTgt spid="86"/>
                                        </p:tgtEl>
                                        <p:attrNameLst>
                                          <p:attrName>stroke.color</p:attrName>
                                        </p:attrNameLst>
                                      </p:cBhvr>
                                      <p:by>
                                        <p:hsl h="0" s="12549" l="25098"/>
                                      </p:by>
                                    </p:animClr>
                                    <p:set>
                                      <p:cBhvr>
                                        <p:cTn id="9" dur="500" fill="hold"/>
                                        <p:tgtEl>
                                          <p:spTgt spid="86"/>
                                        </p:tgtEl>
                                        <p:attrNameLst>
                                          <p:attrName>fill.type</p:attrName>
                                        </p:attrNameLst>
                                      </p:cBhvr>
                                      <p:to>
                                        <p:strVal val="solid"/>
                                      </p:to>
                                    </p:set>
                                  </p:childTnLst>
                                </p:cTn>
                              </p:par>
                              <p:par>
                                <p:cTn id="10" presetID="6" presetClass="emph" presetSubtype="0" fill="hold" grpId="1" nodeType="withEffect">
                                  <p:stCondLst>
                                    <p:cond delay="0"/>
                                  </p:stCondLst>
                                  <p:childTnLst>
                                    <p:animScale>
                                      <p:cBhvr>
                                        <p:cTn id="11" dur="500" fill="hold"/>
                                        <p:tgtEl>
                                          <p:spTgt spid="86"/>
                                        </p:tgtEl>
                                      </p:cBhvr>
                                      <p:by x="150000" y="150000"/>
                                    </p:animScale>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96"/>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119"/>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114"/>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103"/>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99"/>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130"/>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138"/>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140"/>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142"/>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135"/>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48"/>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149"/>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153"/>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157"/>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160"/>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74"/>
                                        </p:tgtEl>
                                        <p:attrNameLst>
                                          <p:attrName>style.visibility</p:attrName>
                                        </p:attrNameLst>
                                      </p:cBhvr>
                                      <p:to>
                                        <p:strVal val="visible"/>
                                      </p:to>
                                    </p:set>
                                  </p:childTnLst>
                                </p:cTn>
                              </p:par>
                              <p:par>
                                <p:cTn id="56" presetID="9" presetClass="entr" presetSubtype="0" fill="hold" grpId="0" nodeType="withEffect">
                                  <p:stCondLst>
                                    <p:cond delay="0"/>
                                  </p:stCondLst>
                                  <p:childTnLst>
                                    <p:set>
                                      <p:cBhvr>
                                        <p:cTn id="57" dur="1" fill="hold">
                                          <p:stCondLst>
                                            <p:cond delay="0"/>
                                          </p:stCondLst>
                                        </p:cTn>
                                        <p:tgtEl>
                                          <p:spTgt spid="180"/>
                                        </p:tgtEl>
                                        <p:attrNameLst>
                                          <p:attrName>style.visibility</p:attrName>
                                        </p:attrNameLst>
                                      </p:cBhvr>
                                      <p:to>
                                        <p:strVal val="visible"/>
                                      </p:to>
                                    </p:set>
                                    <p:animEffect transition="in" filter="dissolve">
                                      <p:cBhvr>
                                        <p:cTn id="58" dur="500"/>
                                        <p:tgtEl>
                                          <p:spTgt spid="180"/>
                                        </p:tgtEl>
                                      </p:cBhvr>
                                    </p:animEffec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66"/>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65"/>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35"/>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7"/>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46"/>
                                        </p:tgtEl>
                                        <p:attrNameLst>
                                          <p:attrName>style.visibility</p:attrName>
                                        </p:attrNameLst>
                                      </p:cBhvr>
                                      <p:to>
                                        <p:strVal val="visible"/>
                                      </p:to>
                                    </p:set>
                                  </p:childTnLst>
                                </p:cTn>
                              </p:par>
                              <p:par>
                                <p:cTn id="73" presetID="9" presetClass="entr" presetSubtype="0" fill="hold" grpId="0" nodeType="withEffect">
                                  <p:stCondLst>
                                    <p:cond delay="0"/>
                                  </p:stCondLst>
                                  <p:childTnLst>
                                    <p:set>
                                      <p:cBhvr>
                                        <p:cTn id="74" dur="1" fill="hold">
                                          <p:stCondLst>
                                            <p:cond delay="0"/>
                                          </p:stCondLst>
                                        </p:cTn>
                                        <p:tgtEl>
                                          <p:spTgt spid="181"/>
                                        </p:tgtEl>
                                        <p:attrNameLst>
                                          <p:attrName>style.visibility</p:attrName>
                                        </p:attrNameLst>
                                      </p:cBhvr>
                                      <p:to>
                                        <p:strVal val="visible"/>
                                      </p:to>
                                    </p:set>
                                    <p:animEffect transition="in" filter="dissolve">
                                      <p:cBhvr>
                                        <p:cTn id="75" dur="500"/>
                                        <p:tgtEl>
                                          <p:spTgt spid="181"/>
                                        </p:tgtEl>
                                      </p:cBhvr>
                                    </p:animEffect>
                                  </p:childTnLst>
                                </p:cTn>
                              </p:par>
                              <p:par>
                                <p:cTn id="76" presetID="1" presetClass="exit" presetSubtype="0" fill="hold" grpId="1" nodeType="withEffect">
                                  <p:stCondLst>
                                    <p:cond delay="0"/>
                                  </p:stCondLst>
                                  <p:childTnLst>
                                    <p:set>
                                      <p:cBhvr>
                                        <p:cTn id="77" dur="1" fill="hold">
                                          <p:stCondLst>
                                            <p:cond delay="0"/>
                                          </p:stCondLst>
                                        </p:cTn>
                                        <p:tgtEl>
                                          <p:spTgt spid="180"/>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nodeType="clickEffect">
                                  <p:stCondLst>
                                    <p:cond delay="0"/>
                                  </p:stCondLst>
                                  <p:childTnLst>
                                    <p:set>
                                      <p:cBhvr>
                                        <p:cTn id="81" dur="1" fill="hold">
                                          <p:stCondLst>
                                            <p:cond delay="0"/>
                                          </p:stCondLst>
                                        </p:cTn>
                                        <p:tgtEl>
                                          <p:spTgt spid="60"/>
                                        </p:tgtEl>
                                        <p:attrNameLst>
                                          <p:attrName>style.visibility</p:attrName>
                                        </p:attrNameLst>
                                      </p:cBhvr>
                                      <p:to>
                                        <p:strVal val="visible"/>
                                      </p:to>
                                    </p:set>
                                  </p:childTnLst>
                                </p:cTn>
                              </p:par>
                              <p:par>
                                <p:cTn id="82" presetID="1" presetClass="entr" presetSubtype="0" fill="hold" grpId="2" nodeType="withEffect">
                                  <p:stCondLst>
                                    <p:cond delay="0"/>
                                  </p:stCondLst>
                                  <p:childTnLst>
                                    <p:set>
                                      <p:cBhvr>
                                        <p:cTn id="83" dur="1" fill="hold">
                                          <p:stCondLst>
                                            <p:cond delay="0"/>
                                          </p:stCondLst>
                                        </p:cTn>
                                        <p:tgtEl>
                                          <p:spTgt spid="43"/>
                                        </p:tgtEl>
                                        <p:attrNameLst>
                                          <p:attrName>style.visibility</p:attrName>
                                        </p:attrNameLst>
                                      </p:cBhvr>
                                      <p:to>
                                        <p:strVal val="visible"/>
                                      </p:to>
                                    </p:set>
                                  </p:childTnLst>
                                </p:cTn>
                              </p:par>
                              <p:par>
                                <p:cTn id="84" presetID="1" presetClass="entr" presetSubtype="0" fill="hold" nodeType="withEffect">
                                  <p:stCondLst>
                                    <p:cond delay="0"/>
                                  </p:stCondLst>
                                  <p:childTnLst>
                                    <p:set>
                                      <p:cBhvr>
                                        <p:cTn id="85" dur="1" fill="hold">
                                          <p:stCondLst>
                                            <p:cond delay="0"/>
                                          </p:stCondLst>
                                        </p:cTn>
                                        <p:tgtEl>
                                          <p:spTgt spid="116"/>
                                        </p:tgtEl>
                                        <p:attrNameLst>
                                          <p:attrName>style.visibility</p:attrName>
                                        </p:attrNameLst>
                                      </p:cBhvr>
                                      <p:to>
                                        <p:strVal val="visible"/>
                                      </p:to>
                                    </p:set>
                                  </p:childTnLst>
                                </p:cTn>
                              </p:par>
                              <p:par>
                                <p:cTn id="86" presetID="1" presetClass="entr" presetSubtype="0" fill="hold" grpId="0" nodeType="withEffect">
                                  <p:stCondLst>
                                    <p:cond delay="0"/>
                                  </p:stCondLst>
                                  <p:childTnLst>
                                    <p:set>
                                      <p:cBhvr>
                                        <p:cTn id="87" dur="1" fill="hold">
                                          <p:stCondLst>
                                            <p:cond delay="0"/>
                                          </p:stCondLst>
                                        </p:cTn>
                                        <p:tgtEl>
                                          <p:spTgt spid="115"/>
                                        </p:tgtEl>
                                        <p:attrNameLst>
                                          <p:attrName>style.visibility</p:attrName>
                                        </p:attrNameLst>
                                      </p:cBhvr>
                                      <p:to>
                                        <p:strVal val="visible"/>
                                      </p:to>
                                    </p:set>
                                  </p:childTnLst>
                                </p:cTn>
                              </p:par>
                              <p:par>
                                <p:cTn id="88" presetID="1" presetClass="exit" presetSubtype="0" fill="hold" grpId="1" nodeType="withEffect">
                                  <p:stCondLst>
                                    <p:cond delay="0"/>
                                  </p:stCondLst>
                                  <p:childTnLst>
                                    <p:set>
                                      <p:cBhvr>
                                        <p:cTn id="89" dur="1" fill="hold">
                                          <p:stCondLst>
                                            <p:cond delay="0"/>
                                          </p:stCondLst>
                                        </p:cTn>
                                        <p:tgtEl>
                                          <p:spTgt spid="142"/>
                                        </p:tgtEl>
                                        <p:attrNameLst>
                                          <p:attrName>style.visibility</p:attrName>
                                        </p:attrNameLst>
                                      </p:cBhvr>
                                      <p:to>
                                        <p:strVal val="hidden"/>
                                      </p:to>
                                    </p:set>
                                  </p:childTnLst>
                                </p:cTn>
                              </p:par>
                            </p:childTnLst>
                          </p:cTn>
                        </p:par>
                      </p:childTnLst>
                    </p:cTn>
                  </p:par>
                  <p:par>
                    <p:cTn id="90" fill="hold">
                      <p:stCondLst>
                        <p:cond delay="indefinite"/>
                      </p:stCondLst>
                      <p:childTnLst>
                        <p:par>
                          <p:cTn id="91" fill="hold">
                            <p:stCondLst>
                              <p:cond delay="0"/>
                            </p:stCondLst>
                            <p:childTnLst>
                              <p:par>
                                <p:cTn id="92" presetID="30" presetClass="emph" presetSubtype="0" fill="hold" grpId="0" nodeType="clickEffect">
                                  <p:stCondLst>
                                    <p:cond delay="0"/>
                                  </p:stCondLst>
                                  <p:childTnLst>
                                    <p:animClr clrSpc="hsl" dir="cw">
                                      <p:cBhvr override="childStyle">
                                        <p:cTn id="93" dur="500" fill="hold"/>
                                        <p:tgtEl>
                                          <p:spTgt spid="43"/>
                                        </p:tgtEl>
                                        <p:attrNameLst>
                                          <p:attrName>style.color</p:attrName>
                                        </p:attrNameLst>
                                      </p:cBhvr>
                                      <p:by>
                                        <p:hsl h="0" s="12549" l="25098"/>
                                      </p:by>
                                    </p:animClr>
                                    <p:animClr clrSpc="hsl" dir="cw">
                                      <p:cBhvr>
                                        <p:cTn id="94" dur="500" fill="hold"/>
                                        <p:tgtEl>
                                          <p:spTgt spid="43"/>
                                        </p:tgtEl>
                                        <p:attrNameLst>
                                          <p:attrName>fillcolor</p:attrName>
                                        </p:attrNameLst>
                                      </p:cBhvr>
                                      <p:by>
                                        <p:hsl h="0" s="12549" l="25098"/>
                                      </p:by>
                                    </p:animClr>
                                    <p:animClr clrSpc="hsl" dir="cw">
                                      <p:cBhvr>
                                        <p:cTn id="95" dur="500" fill="hold"/>
                                        <p:tgtEl>
                                          <p:spTgt spid="43"/>
                                        </p:tgtEl>
                                        <p:attrNameLst>
                                          <p:attrName>stroke.color</p:attrName>
                                        </p:attrNameLst>
                                      </p:cBhvr>
                                      <p:by>
                                        <p:hsl h="0" s="12549" l="25098"/>
                                      </p:by>
                                    </p:animClr>
                                    <p:set>
                                      <p:cBhvr>
                                        <p:cTn id="96" dur="500" fill="hold"/>
                                        <p:tgtEl>
                                          <p:spTgt spid="43"/>
                                        </p:tgtEl>
                                        <p:attrNameLst>
                                          <p:attrName>fill.type</p:attrName>
                                        </p:attrNameLst>
                                      </p:cBhvr>
                                      <p:to>
                                        <p:strVal val="solid"/>
                                      </p:to>
                                    </p:set>
                                  </p:childTnLst>
                                </p:cTn>
                              </p:par>
                              <p:par>
                                <p:cTn id="97" presetID="6" presetClass="emph" presetSubtype="0" fill="hold" grpId="1" nodeType="withEffect">
                                  <p:stCondLst>
                                    <p:cond delay="0"/>
                                  </p:stCondLst>
                                  <p:childTnLst>
                                    <p:animScale>
                                      <p:cBhvr>
                                        <p:cTn id="98" dur="500" fill="hold"/>
                                        <p:tgtEl>
                                          <p:spTgt spid="43"/>
                                        </p:tgtEl>
                                      </p:cBhvr>
                                      <p:by x="150000" y="150000"/>
                                    </p:animScale>
                                  </p:childTnLst>
                                </p:cTn>
                              </p:par>
                            </p:childTnLst>
                          </p:cTn>
                        </p:par>
                      </p:childTnLst>
                    </p:cTn>
                  </p:par>
                  <p:par>
                    <p:cTn id="99" fill="hold">
                      <p:stCondLst>
                        <p:cond delay="indefinite"/>
                      </p:stCondLst>
                      <p:childTnLst>
                        <p:par>
                          <p:cTn id="100" fill="hold">
                            <p:stCondLst>
                              <p:cond delay="0"/>
                            </p:stCondLst>
                            <p:childTnLst>
                              <p:par>
                                <p:cTn id="101" presetID="22" presetClass="entr" presetSubtype="4" fill="hold" nodeType="clickEffect">
                                  <p:stCondLst>
                                    <p:cond delay="0"/>
                                  </p:stCondLst>
                                  <p:childTnLst>
                                    <p:set>
                                      <p:cBhvr>
                                        <p:cTn id="102" dur="1" fill="hold">
                                          <p:stCondLst>
                                            <p:cond delay="0"/>
                                          </p:stCondLst>
                                        </p:cTn>
                                        <p:tgtEl>
                                          <p:spTgt spid="167"/>
                                        </p:tgtEl>
                                        <p:attrNameLst>
                                          <p:attrName>style.visibility</p:attrName>
                                        </p:attrNameLst>
                                      </p:cBhvr>
                                      <p:to>
                                        <p:strVal val="visible"/>
                                      </p:to>
                                    </p:set>
                                    <p:animEffect transition="in" filter="wipe(down)">
                                      <p:cBhvr>
                                        <p:cTn id="103" dur="500"/>
                                        <p:tgtEl>
                                          <p:spTgt spid="167"/>
                                        </p:tgtEl>
                                      </p:cBhvr>
                                    </p:animEffect>
                                  </p:childTnLst>
                                </p:cTn>
                              </p:par>
                              <p:par>
                                <p:cTn id="104" presetID="1" presetClass="entr" presetSubtype="0" fill="hold" grpId="0" nodeType="withEffect">
                                  <p:stCondLst>
                                    <p:cond delay="0"/>
                                  </p:stCondLst>
                                  <p:childTnLst>
                                    <p:set>
                                      <p:cBhvr>
                                        <p:cTn id="105" dur="1" fill="hold">
                                          <p:stCondLst>
                                            <p:cond delay="0"/>
                                          </p:stCondLst>
                                        </p:cTn>
                                        <p:tgtEl>
                                          <p:spTgt spid="173"/>
                                        </p:tgtEl>
                                        <p:attrNameLst>
                                          <p:attrName>style.visibility</p:attrName>
                                        </p:attrNameLst>
                                      </p:cBhvr>
                                      <p:to>
                                        <p:strVal val="visible"/>
                                      </p:to>
                                    </p:set>
                                  </p:childTnLst>
                                </p:cTn>
                              </p:par>
                              <p:par>
                                <p:cTn id="106" presetID="1" presetClass="exit" presetSubtype="0" fill="hold" grpId="1" nodeType="withEffect">
                                  <p:stCondLst>
                                    <p:cond delay="0"/>
                                  </p:stCondLst>
                                  <p:childTnLst>
                                    <p:set>
                                      <p:cBhvr>
                                        <p:cTn id="107" dur="1" fill="hold">
                                          <p:stCondLst>
                                            <p:cond delay="0"/>
                                          </p:stCondLst>
                                        </p:cTn>
                                        <p:tgtEl>
                                          <p:spTgt spid="181"/>
                                        </p:tgtEl>
                                        <p:attrNameLst>
                                          <p:attrName>style.visibility</p:attrName>
                                        </p:attrNameLst>
                                      </p:cBhvr>
                                      <p:to>
                                        <p:strVal val="hidden"/>
                                      </p:to>
                                    </p:set>
                                  </p:childTnLst>
                                </p:cTn>
                              </p:par>
                              <p:par>
                                <p:cTn id="108" presetID="9" presetClass="entr" presetSubtype="0" fill="hold" grpId="0" nodeType="withEffect">
                                  <p:stCondLst>
                                    <p:cond delay="0"/>
                                  </p:stCondLst>
                                  <p:childTnLst>
                                    <p:set>
                                      <p:cBhvr>
                                        <p:cTn id="109" dur="1" fill="hold">
                                          <p:stCondLst>
                                            <p:cond delay="0"/>
                                          </p:stCondLst>
                                        </p:cTn>
                                        <p:tgtEl>
                                          <p:spTgt spid="179"/>
                                        </p:tgtEl>
                                        <p:attrNameLst>
                                          <p:attrName>style.visibility</p:attrName>
                                        </p:attrNameLst>
                                      </p:cBhvr>
                                      <p:to>
                                        <p:strVal val="visible"/>
                                      </p:to>
                                    </p:set>
                                    <p:animEffect transition="in" filter="dissolve">
                                      <p:cBhvr>
                                        <p:cTn id="110" dur="500"/>
                                        <p:tgtEl>
                                          <p:spTgt spid="179"/>
                                        </p:tgtEl>
                                      </p:cBhvr>
                                    </p:animEffec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124"/>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nodeType="clickEffect">
                                  <p:stCondLst>
                                    <p:cond delay="0"/>
                                  </p:stCondLst>
                                  <p:childTnLst>
                                    <p:set>
                                      <p:cBhvr>
                                        <p:cTn id="118" dur="1" fill="hold">
                                          <p:stCondLst>
                                            <p:cond delay="0"/>
                                          </p:stCondLst>
                                        </p:cTn>
                                        <p:tgtEl>
                                          <p:spTgt spid="137"/>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141"/>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nodeType="clickEffect">
                                  <p:stCondLst>
                                    <p:cond delay="0"/>
                                  </p:stCondLst>
                                  <p:childTnLst>
                                    <p:set>
                                      <p:cBhvr>
                                        <p:cTn id="124" dur="1" fill="hold">
                                          <p:stCondLst>
                                            <p:cond delay="0"/>
                                          </p:stCondLst>
                                        </p:cTn>
                                        <p:tgtEl>
                                          <p:spTgt spid="147"/>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150"/>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22" presetClass="entr" presetSubtype="4" fill="hold" nodeType="clickEffect">
                                  <p:stCondLst>
                                    <p:cond delay="0"/>
                                  </p:stCondLst>
                                  <p:childTnLst>
                                    <p:set>
                                      <p:cBhvr>
                                        <p:cTn id="130" dur="1" fill="hold">
                                          <p:stCondLst>
                                            <p:cond delay="0"/>
                                          </p:stCondLst>
                                        </p:cTn>
                                        <p:tgtEl>
                                          <p:spTgt spid="175"/>
                                        </p:tgtEl>
                                        <p:attrNameLst>
                                          <p:attrName>style.visibility</p:attrName>
                                        </p:attrNameLst>
                                      </p:cBhvr>
                                      <p:to>
                                        <p:strVal val="visible"/>
                                      </p:to>
                                    </p:set>
                                    <p:animEffect transition="in" filter="wipe(down)">
                                      <p:cBhvr>
                                        <p:cTn id="131" dur="500"/>
                                        <p:tgtEl>
                                          <p:spTgt spid="175"/>
                                        </p:tgtEl>
                                      </p:cBhvr>
                                    </p:animEffect>
                                  </p:childTnLst>
                                </p:cTn>
                              </p:par>
                              <p:par>
                                <p:cTn id="132" presetID="1" presetClass="exit" presetSubtype="0" fill="hold" grpId="1" nodeType="withEffect">
                                  <p:stCondLst>
                                    <p:cond delay="0"/>
                                  </p:stCondLst>
                                  <p:childTnLst>
                                    <p:set>
                                      <p:cBhvr>
                                        <p:cTn id="133" dur="1" fill="hold">
                                          <p:stCondLst>
                                            <p:cond delay="0"/>
                                          </p:stCondLst>
                                        </p:cTn>
                                        <p:tgtEl>
                                          <p:spTgt spid="179"/>
                                        </p:tgtEl>
                                        <p:attrNameLst>
                                          <p:attrName>style.visibility</p:attrName>
                                        </p:attrNameLst>
                                      </p:cBhvr>
                                      <p:to>
                                        <p:strVal val="hidden"/>
                                      </p:to>
                                    </p:set>
                                  </p:childTnLst>
                                </p:cTn>
                              </p:par>
                              <p:par>
                                <p:cTn id="134" presetID="1" presetClass="entr" presetSubtype="0" fill="hold" grpId="0" nodeType="withEffect">
                                  <p:stCondLst>
                                    <p:cond delay="0"/>
                                  </p:stCondLst>
                                  <p:childTnLst>
                                    <p:set>
                                      <p:cBhvr>
                                        <p:cTn id="135" dur="1" fill="hold">
                                          <p:stCondLst>
                                            <p:cond delay="0"/>
                                          </p:stCondLst>
                                        </p:cTn>
                                        <p:tgtEl>
                                          <p:spTgt spid="176"/>
                                        </p:tgtEl>
                                        <p:attrNameLst>
                                          <p:attrName>style.visibility</p:attrName>
                                        </p:attrNameLst>
                                      </p:cBhvr>
                                      <p:to>
                                        <p:strVal val="visible"/>
                                      </p:to>
                                    </p:set>
                                  </p:childTnLst>
                                </p:cTn>
                              </p:par>
                              <p:par>
                                <p:cTn id="136" presetID="9" presetClass="entr" presetSubtype="0" fill="hold" grpId="0" nodeType="withEffect">
                                  <p:stCondLst>
                                    <p:cond delay="0"/>
                                  </p:stCondLst>
                                  <p:childTnLst>
                                    <p:set>
                                      <p:cBhvr>
                                        <p:cTn id="137" dur="1" fill="hold">
                                          <p:stCondLst>
                                            <p:cond delay="0"/>
                                          </p:stCondLst>
                                        </p:cTn>
                                        <p:tgtEl>
                                          <p:spTgt spid="182"/>
                                        </p:tgtEl>
                                        <p:attrNameLst>
                                          <p:attrName>style.visibility</p:attrName>
                                        </p:attrNameLst>
                                      </p:cBhvr>
                                      <p:to>
                                        <p:strVal val="visible"/>
                                      </p:to>
                                    </p:set>
                                    <p:animEffect transition="in" filter="dissolve">
                                      <p:cBhvr>
                                        <p:cTn id="138" dur="500"/>
                                        <p:tgtEl>
                                          <p:spTgt spid="182"/>
                                        </p:tgtEl>
                                      </p:cBhvr>
                                    </p:animEffec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nodeType="clickEffect">
                                  <p:stCondLst>
                                    <p:cond delay="0"/>
                                  </p:stCondLst>
                                  <p:childTnLst>
                                    <p:set>
                                      <p:cBhvr>
                                        <p:cTn id="142" dur="1" fill="hold">
                                          <p:stCondLst>
                                            <p:cond delay="0"/>
                                          </p:stCondLst>
                                        </p:cTn>
                                        <p:tgtEl>
                                          <p:spTgt spid="68"/>
                                        </p:tgtEl>
                                        <p:attrNameLst>
                                          <p:attrName>style.visibility</p:attrName>
                                        </p:attrNameLst>
                                      </p:cBhvr>
                                      <p:to>
                                        <p:strVal val="visible"/>
                                      </p:to>
                                    </p:set>
                                  </p:childTnLst>
                                </p:cTn>
                              </p:par>
                              <p:par>
                                <p:cTn id="143" presetID="1" presetClass="entr" presetSubtype="0" fill="hold" grpId="0" nodeType="withEffect">
                                  <p:stCondLst>
                                    <p:cond delay="0"/>
                                  </p:stCondLst>
                                  <p:childTnLst>
                                    <p:set>
                                      <p:cBhvr>
                                        <p:cTn id="144" dur="1" fill="hold">
                                          <p:stCondLst>
                                            <p:cond delay="0"/>
                                          </p:stCondLst>
                                        </p:cTn>
                                        <p:tgtEl>
                                          <p:spTgt spid="69"/>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presetID="1" presetClass="exit" presetSubtype="0" fill="hold" grpId="1" nodeType="clickEffect">
                                  <p:stCondLst>
                                    <p:cond delay="0"/>
                                  </p:stCondLst>
                                  <p:childTnLst>
                                    <p:set>
                                      <p:cBhvr>
                                        <p:cTn id="148" dur="1" fill="hold">
                                          <p:stCondLst>
                                            <p:cond delay="0"/>
                                          </p:stCondLst>
                                        </p:cTn>
                                        <p:tgtEl>
                                          <p:spTgt spid="182"/>
                                        </p:tgtEl>
                                        <p:attrNameLst>
                                          <p:attrName>style.visibility</p:attrName>
                                        </p:attrNameLst>
                                      </p:cBhvr>
                                      <p:to>
                                        <p:strVal val="hidden"/>
                                      </p:to>
                                    </p:set>
                                  </p:childTnLst>
                                </p:cTn>
                              </p:par>
                            </p:childTnLst>
                          </p:cTn>
                        </p:par>
                      </p:childTnLst>
                    </p:cTn>
                  </p:par>
                  <p:par>
                    <p:cTn id="149" fill="hold">
                      <p:stCondLst>
                        <p:cond delay="indefinite"/>
                      </p:stCondLst>
                      <p:childTnLst>
                        <p:par>
                          <p:cTn id="150" fill="hold">
                            <p:stCondLst>
                              <p:cond delay="0"/>
                            </p:stCondLst>
                            <p:childTnLst>
                              <p:par>
                                <p:cTn id="151" presetID="22" presetClass="entr" presetSubtype="1" fill="hold" nodeType="clickEffect">
                                  <p:stCondLst>
                                    <p:cond delay="0"/>
                                  </p:stCondLst>
                                  <p:childTnLst>
                                    <p:set>
                                      <p:cBhvr>
                                        <p:cTn id="152" dur="1" fill="hold">
                                          <p:stCondLst>
                                            <p:cond delay="0"/>
                                          </p:stCondLst>
                                        </p:cTn>
                                        <p:tgtEl>
                                          <p:spTgt spid="57"/>
                                        </p:tgtEl>
                                        <p:attrNameLst>
                                          <p:attrName>style.visibility</p:attrName>
                                        </p:attrNameLst>
                                      </p:cBhvr>
                                      <p:to>
                                        <p:strVal val="visible"/>
                                      </p:to>
                                    </p:set>
                                    <p:animEffect transition="in" filter="wipe(up)">
                                      <p:cBhvr>
                                        <p:cTn id="153" dur="500"/>
                                        <p:tgtEl>
                                          <p:spTgt spid="57"/>
                                        </p:tgtEl>
                                      </p:cBhvr>
                                    </p:animEffect>
                                  </p:childTnLst>
                                </p:cTn>
                              </p:par>
                              <p:par>
                                <p:cTn id="154" presetID="9" presetClass="entr" presetSubtype="0" fill="hold" grpId="0" nodeType="withEffect">
                                  <p:stCondLst>
                                    <p:cond delay="0"/>
                                  </p:stCondLst>
                                  <p:childTnLst>
                                    <p:set>
                                      <p:cBhvr>
                                        <p:cTn id="155" dur="1" fill="hold">
                                          <p:stCondLst>
                                            <p:cond delay="0"/>
                                          </p:stCondLst>
                                        </p:cTn>
                                        <p:tgtEl>
                                          <p:spTgt spid="80"/>
                                        </p:tgtEl>
                                        <p:attrNameLst>
                                          <p:attrName>style.visibility</p:attrName>
                                        </p:attrNameLst>
                                      </p:cBhvr>
                                      <p:to>
                                        <p:strVal val="visible"/>
                                      </p:to>
                                    </p:set>
                                    <p:animEffect transition="in" filter="dissolve">
                                      <p:cBhvr>
                                        <p:cTn id="156" dur="500"/>
                                        <p:tgtEl>
                                          <p:spTgt spid="80"/>
                                        </p:tgtEl>
                                      </p:cBhvr>
                                    </p:animEffect>
                                  </p:childTnLst>
                                </p:cTn>
                              </p:par>
                              <p:par>
                                <p:cTn id="157" presetID="1" presetClass="entr" presetSubtype="0" fill="hold" grpId="0" nodeType="withEffect">
                                  <p:stCondLst>
                                    <p:cond delay="0"/>
                                  </p:stCondLst>
                                  <p:childTnLst>
                                    <p:set>
                                      <p:cBhvr>
                                        <p:cTn id="158" dur="1" fill="hold">
                                          <p:stCondLst>
                                            <p:cond delay="0"/>
                                          </p:stCondLst>
                                        </p:cTn>
                                        <p:tgtEl>
                                          <p:spTgt spid="63"/>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nodeType="clickEffect">
                                  <p:stCondLst>
                                    <p:cond delay="0"/>
                                  </p:stCondLst>
                                  <p:childTnLst>
                                    <p:set>
                                      <p:cBhvr>
                                        <p:cTn id="162" dur="1" fill="hold">
                                          <p:stCondLst>
                                            <p:cond delay="0"/>
                                          </p:stCondLst>
                                        </p:cTn>
                                        <p:tgtEl>
                                          <p:spTgt spid="72"/>
                                        </p:tgtEl>
                                        <p:attrNameLst>
                                          <p:attrName>style.visibility</p:attrName>
                                        </p:attrNameLst>
                                      </p:cBhvr>
                                      <p:to>
                                        <p:strVal val="visible"/>
                                      </p:to>
                                    </p:set>
                                  </p:childTnLst>
                                </p:cTn>
                              </p:par>
                              <p:par>
                                <p:cTn id="163" presetID="1" presetClass="entr" presetSubtype="0" fill="hold" grpId="0" nodeType="withEffect">
                                  <p:stCondLst>
                                    <p:cond delay="0"/>
                                  </p:stCondLst>
                                  <p:childTnLst>
                                    <p:set>
                                      <p:cBhvr>
                                        <p:cTn id="164" dur="1" fill="hold">
                                          <p:stCondLst>
                                            <p:cond delay="0"/>
                                          </p:stCondLst>
                                        </p:cTn>
                                        <p:tgtEl>
                                          <p:spTgt spid="71"/>
                                        </p:tgtEl>
                                        <p:attrNameLst>
                                          <p:attrName>style.visibility</p:attrName>
                                        </p:attrNameLst>
                                      </p:cBhvr>
                                      <p:to>
                                        <p:strVal val="visible"/>
                                      </p:to>
                                    </p:set>
                                  </p:childTnLst>
                                </p:cTn>
                              </p:par>
                            </p:childTnLst>
                          </p:cTn>
                        </p:par>
                      </p:childTnLst>
                    </p:cTn>
                  </p:par>
                  <p:par>
                    <p:cTn id="165" fill="hold">
                      <p:stCondLst>
                        <p:cond delay="indefinite"/>
                      </p:stCondLst>
                      <p:childTnLst>
                        <p:par>
                          <p:cTn id="166" fill="hold">
                            <p:stCondLst>
                              <p:cond delay="0"/>
                            </p:stCondLst>
                            <p:childTnLst>
                              <p:par>
                                <p:cTn id="167" presetID="1" presetClass="entr" presetSubtype="0" fill="hold" nodeType="clickEffect">
                                  <p:stCondLst>
                                    <p:cond delay="0"/>
                                  </p:stCondLst>
                                  <p:childTnLst>
                                    <p:set>
                                      <p:cBhvr>
                                        <p:cTn id="168" dur="1" fill="hold">
                                          <p:stCondLst>
                                            <p:cond delay="0"/>
                                          </p:stCondLst>
                                        </p:cTn>
                                        <p:tgtEl>
                                          <p:spTgt spid="75"/>
                                        </p:tgtEl>
                                        <p:attrNameLst>
                                          <p:attrName>style.visibility</p:attrName>
                                        </p:attrNameLst>
                                      </p:cBhvr>
                                      <p:to>
                                        <p:strVal val="visible"/>
                                      </p:to>
                                    </p:set>
                                  </p:childTnLst>
                                </p:cTn>
                              </p:par>
                              <p:par>
                                <p:cTn id="169" presetID="1" presetClass="entr" presetSubtype="0" fill="hold" grpId="0" nodeType="withEffect">
                                  <p:stCondLst>
                                    <p:cond delay="0"/>
                                  </p:stCondLst>
                                  <p:childTnLst>
                                    <p:set>
                                      <p:cBhvr>
                                        <p:cTn id="170" dur="1" fill="hold">
                                          <p:stCondLst>
                                            <p:cond delay="0"/>
                                          </p:stCondLst>
                                        </p:cTn>
                                        <p:tgtEl>
                                          <p:spTgt spid="76"/>
                                        </p:tgtEl>
                                        <p:attrNameLst>
                                          <p:attrName>style.visibility</p:attrName>
                                        </p:attrNameLst>
                                      </p:cBhvr>
                                      <p:to>
                                        <p:strVal val="visible"/>
                                      </p:to>
                                    </p:set>
                                  </p:childTnLst>
                                </p:cTn>
                              </p:par>
                              <p:par>
                                <p:cTn id="171" presetID="1" presetClass="exit" presetSubtype="0" fill="hold" grpId="1" nodeType="withEffect">
                                  <p:stCondLst>
                                    <p:cond delay="0"/>
                                  </p:stCondLst>
                                  <p:childTnLst>
                                    <p:set>
                                      <p:cBhvr>
                                        <p:cTn id="172" dur="1" fill="hold">
                                          <p:stCondLst>
                                            <p:cond delay="0"/>
                                          </p:stCondLst>
                                        </p:cTn>
                                        <p:tgtEl>
                                          <p:spTgt spid="80"/>
                                        </p:tgtEl>
                                        <p:attrNameLst>
                                          <p:attrName>style.visibility</p:attrName>
                                        </p:attrNameLst>
                                      </p:cBhvr>
                                      <p:to>
                                        <p:strVal val="hidden"/>
                                      </p:to>
                                    </p:set>
                                  </p:childTnLst>
                                </p:cTn>
                              </p:par>
                            </p:childTnLst>
                          </p:cTn>
                        </p:par>
                      </p:childTnLst>
                    </p:cTn>
                  </p:par>
                  <p:par>
                    <p:cTn id="173" fill="hold">
                      <p:stCondLst>
                        <p:cond delay="indefinite"/>
                      </p:stCondLst>
                      <p:childTnLst>
                        <p:par>
                          <p:cTn id="174" fill="hold">
                            <p:stCondLst>
                              <p:cond delay="0"/>
                            </p:stCondLst>
                            <p:childTnLst>
                              <p:par>
                                <p:cTn id="175" presetID="8" presetClass="entr" presetSubtype="16" fill="hold" grpId="0" nodeType="clickEffect">
                                  <p:stCondLst>
                                    <p:cond delay="0"/>
                                  </p:stCondLst>
                                  <p:childTnLst>
                                    <p:set>
                                      <p:cBhvr>
                                        <p:cTn id="176" dur="1" fill="hold">
                                          <p:stCondLst>
                                            <p:cond delay="0"/>
                                          </p:stCondLst>
                                        </p:cTn>
                                        <p:tgtEl>
                                          <p:spTgt spid="183"/>
                                        </p:tgtEl>
                                        <p:attrNameLst>
                                          <p:attrName>style.visibility</p:attrName>
                                        </p:attrNameLst>
                                      </p:cBhvr>
                                      <p:to>
                                        <p:strVal val="visible"/>
                                      </p:to>
                                    </p:set>
                                    <p:animEffect transition="in" filter="diamond(in)">
                                      <p:cBhvr>
                                        <p:cTn id="177" dur="500"/>
                                        <p:tgtEl>
                                          <p:spTgt spid="1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 grpId="0" animBg="1"/>
      <p:bldP spid="115" grpId="0" animBg="1"/>
      <p:bldP spid="119" grpId="0" animBg="1"/>
      <p:bldP spid="7" grpId="0" animBg="1"/>
      <p:bldP spid="43" grpId="0" animBg="1"/>
      <p:bldP spid="43" grpId="1" animBg="1"/>
      <p:bldP spid="43" grpId="2" animBg="1"/>
      <p:bldP spid="86" grpId="0" animBg="1"/>
      <p:bldP spid="86" grpId="1" animBg="1"/>
      <p:bldP spid="124" grpId="0" animBg="1"/>
      <p:bldP spid="141" grpId="0" animBg="1"/>
      <p:bldP spid="150" grpId="0" animBg="1"/>
      <p:bldP spid="103" grpId="0" animBg="1"/>
      <p:bldP spid="114" grpId="0" animBg="1"/>
      <p:bldP spid="135" grpId="0" animBg="1"/>
      <p:bldP spid="142" grpId="0" animBg="1"/>
      <p:bldP spid="142" grpId="1" animBg="1"/>
      <p:bldP spid="146" grpId="0" animBg="1"/>
      <p:bldP spid="148" grpId="0" animBg="1"/>
      <p:bldP spid="153" grpId="0" animBg="1"/>
      <p:bldP spid="160" grpId="0" animBg="1"/>
      <p:bldP spid="173" grpId="0" animBg="1"/>
      <p:bldP spid="174" grpId="0" animBg="1"/>
      <p:bldP spid="176" grpId="0" animBg="1"/>
      <p:bldP spid="179" grpId="0" animBg="1"/>
      <p:bldP spid="179" grpId="1" animBg="1"/>
      <p:bldP spid="180" grpId="0" animBg="1"/>
      <p:bldP spid="180" grpId="1" animBg="1"/>
      <p:bldP spid="181" grpId="0" animBg="1"/>
      <p:bldP spid="181" grpId="1" animBg="1"/>
      <p:bldP spid="182" grpId="0" animBg="1"/>
      <p:bldP spid="182" grpId="1" animBg="1"/>
      <p:bldP spid="183" grpId="0" animBg="1"/>
      <p:bldP spid="63" grpId="0" animBg="1"/>
      <p:bldP spid="65" grpId="0" animBg="1"/>
      <p:bldP spid="69" grpId="0" animBg="1"/>
      <p:bldP spid="71" grpId="0" animBg="1"/>
      <p:bldP spid="76" grpId="0" animBg="1"/>
      <p:bldP spid="80" grpId="0" animBg="1"/>
      <p:bldP spid="80"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Straight Arrow Connector 47"/>
          <p:cNvCxnSpPr/>
          <p:nvPr/>
        </p:nvCxnSpPr>
        <p:spPr>
          <a:xfrm rot="5400000" flipH="1" flipV="1">
            <a:off x="3467894" y="3085306"/>
            <a:ext cx="1143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57200" y="3276600"/>
            <a:ext cx="990600" cy="369332"/>
          </a:xfrm>
          <a:prstGeom prst="rect">
            <a:avLst/>
          </a:prstGeom>
          <a:solidFill>
            <a:schemeClr val="bg1"/>
          </a:solidFill>
        </p:spPr>
        <p:txBody>
          <a:bodyPr wrap="square" rtlCol="0">
            <a:spAutoFit/>
          </a:bodyPr>
          <a:lstStyle/>
          <a:p>
            <a:r>
              <a:rPr lang="en-US" b="1" dirty="0" smtClean="0"/>
              <a:t>/main</a:t>
            </a:r>
            <a:endParaRPr lang="en-US" b="1" dirty="0"/>
          </a:p>
        </p:txBody>
      </p:sp>
      <p:cxnSp>
        <p:nvCxnSpPr>
          <p:cNvPr id="60" name="Straight Arrow Connector 59"/>
          <p:cNvCxnSpPr/>
          <p:nvPr/>
        </p:nvCxnSpPr>
        <p:spPr>
          <a:xfrm rot="5400000" flipH="1" flipV="1">
            <a:off x="6896894" y="3085306"/>
            <a:ext cx="1143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3962400" y="2057400"/>
            <a:ext cx="990600" cy="369332"/>
          </a:xfrm>
          <a:prstGeom prst="rect">
            <a:avLst/>
          </a:prstGeom>
          <a:solidFill>
            <a:schemeClr val="bg1"/>
          </a:solidFill>
        </p:spPr>
        <p:txBody>
          <a:bodyPr wrap="square" rtlCol="0">
            <a:spAutoFit/>
          </a:bodyPr>
          <a:lstStyle/>
          <a:p>
            <a:r>
              <a:rPr lang="en-US" b="1" dirty="0" smtClean="0"/>
              <a:t>live</a:t>
            </a:r>
            <a:endParaRPr lang="en-US" b="1" dirty="0"/>
          </a:p>
        </p:txBody>
      </p:sp>
      <p:cxnSp>
        <p:nvCxnSpPr>
          <p:cNvPr id="50" name="Straight Arrow Connector 49"/>
          <p:cNvCxnSpPr/>
          <p:nvPr/>
        </p:nvCxnSpPr>
        <p:spPr>
          <a:xfrm rot="5400000" flipH="1" flipV="1">
            <a:off x="5523706" y="3314700"/>
            <a:ext cx="686594" cy="794"/>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 name="Straight Arrow Connector 1"/>
          <p:cNvCxnSpPr/>
          <p:nvPr/>
        </p:nvCxnSpPr>
        <p:spPr>
          <a:xfrm>
            <a:off x="457200" y="3657600"/>
            <a:ext cx="8382000" cy="1588"/>
          </a:xfrm>
          <a:prstGeom prst="straightConnector1">
            <a:avLst/>
          </a:prstGeom>
          <a:ln w="635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5791200" y="35814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391400" y="35814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962400" y="35814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447800" y="35814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Arrow Connector 37"/>
          <p:cNvCxnSpPr>
            <a:stCxn id="44" idx="6"/>
          </p:cNvCxnSpPr>
          <p:nvPr/>
        </p:nvCxnSpPr>
        <p:spPr>
          <a:xfrm>
            <a:off x="4114800" y="2438400"/>
            <a:ext cx="47244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sp>
        <p:nvSpPr>
          <p:cNvPr id="43" name="Oval 42"/>
          <p:cNvSpPr/>
          <p:nvPr/>
        </p:nvSpPr>
        <p:spPr>
          <a:xfrm>
            <a:off x="7391400" y="23622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3962400" y="23622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3" name="Straight Connector 52"/>
          <p:cNvCxnSpPr/>
          <p:nvPr/>
        </p:nvCxnSpPr>
        <p:spPr>
          <a:xfrm>
            <a:off x="5638800" y="2971800"/>
            <a:ext cx="457200" cy="158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4038600" y="3048000"/>
            <a:ext cx="929935" cy="369332"/>
          </a:xfrm>
          <a:prstGeom prst="rect">
            <a:avLst/>
          </a:prstGeom>
          <a:noFill/>
        </p:spPr>
        <p:txBody>
          <a:bodyPr wrap="none" rtlCol="0">
            <a:spAutoFit/>
          </a:bodyPr>
          <a:lstStyle/>
          <a:p>
            <a:r>
              <a:rPr lang="en-US" dirty="0" smtClean="0">
                <a:solidFill>
                  <a:srgbClr val="0070C0"/>
                </a:solidFill>
              </a:rPr>
              <a:t>QA Pass</a:t>
            </a:r>
            <a:endParaRPr lang="en-US" dirty="0">
              <a:solidFill>
                <a:srgbClr val="0070C0"/>
              </a:solidFill>
            </a:endParaRPr>
          </a:p>
        </p:txBody>
      </p:sp>
      <p:sp>
        <p:nvSpPr>
          <p:cNvPr id="56" name="TextBox 55"/>
          <p:cNvSpPr txBox="1"/>
          <p:nvPr/>
        </p:nvSpPr>
        <p:spPr>
          <a:xfrm>
            <a:off x="5410200" y="2590800"/>
            <a:ext cx="907493" cy="369332"/>
          </a:xfrm>
          <a:prstGeom prst="rect">
            <a:avLst/>
          </a:prstGeom>
          <a:noFill/>
        </p:spPr>
        <p:txBody>
          <a:bodyPr wrap="none" rtlCol="0">
            <a:spAutoFit/>
          </a:bodyPr>
          <a:lstStyle/>
          <a:p>
            <a:r>
              <a:rPr lang="en-US" dirty="0" smtClean="0">
                <a:solidFill>
                  <a:srgbClr val="FF0000"/>
                </a:solidFill>
              </a:rPr>
              <a:t>QA FAIL</a:t>
            </a:r>
            <a:endParaRPr lang="en-US" dirty="0">
              <a:solidFill>
                <a:srgbClr val="FF0000"/>
              </a:solidFill>
            </a:endParaRPr>
          </a:p>
        </p:txBody>
      </p:sp>
      <p:sp>
        <p:nvSpPr>
          <p:cNvPr id="59" name="TextBox 58"/>
          <p:cNvSpPr txBox="1"/>
          <p:nvPr/>
        </p:nvSpPr>
        <p:spPr>
          <a:xfrm>
            <a:off x="7467600" y="3048000"/>
            <a:ext cx="929935" cy="369332"/>
          </a:xfrm>
          <a:prstGeom prst="rect">
            <a:avLst/>
          </a:prstGeom>
          <a:noFill/>
        </p:spPr>
        <p:txBody>
          <a:bodyPr wrap="none" rtlCol="0">
            <a:spAutoFit/>
          </a:bodyPr>
          <a:lstStyle/>
          <a:p>
            <a:r>
              <a:rPr lang="en-US" dirty="0" smtClean="0">
                <a:solidFill>
                  <a:srgbClr val="0070C0"/>
                </a:solidFill>
              </a:rPr>
              <a:t>QA Pass</a:t>
            </a:r>
            <a:endParaRPr lang="en-US" dirty="0">
              <a:solidFill>
                <a:srgbClr val="0070C0"/>
              </a:solidFill>
            </a:endParaRPr>
          </a:p>
        </p:txBody>
      </p:sp>
      <p:sp>
        <p:nvSpPr>
          <p:cNvPr id="61" name="Rectangle 60"/>
          <p:cNvSpPr/>
          <p:nvPr/>
        </p:nvSpPr>
        <p:spPr>
          <a:xfrm>
            <a:off x="0" y="152400"/>
            <a:ext cx="9144000" cy="923330"/>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Basic Hosted</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66" name="TextBox 65"/>
          <p:cNvSpPr txBox="1"/>
          <p:nvPr/>
        </p:nvSpPr>
        <p:spPr>
          <a:xfrm>
            <a:off x="533400" y="4800600"/>
            <a:ext cx="6985567" cy="646331"/>
          </a:xfrm>
          <a:prstGeom prst="rect">
            <a:avLst/>
          </a:prstGeom>
          <a:noFill/>
        </p:spPr>
        <p:txBody>
          <a:bodyPr wrap="none" rtlCol="0">
            <a:spAutoFit/>
          </a:bodyPr>
          <a:lstStyle/>
          <a:p>
            <a:r>
              <a:rPr lang="en-US" dirty="0" smtClean="0"/>
              <a:t>Good for:</a:t>
            </a:r>
          </a:p>
          <a:p>
            <a:pPr>
              <a:buFont typeface="Wingdings" pitchFamily="2" charset="2"/>
              <a:buChar char="v"/>
            </a:pPr>
            <a:r>
              <a:rPr lang="en-US" dirty="0" smtClean="0"/>
              <a:t> Relatively stable/inactive hosted apps supported by very small teams.</a:t>
            </a:r>
          </a:p>
        </p:txBody>
      </p:sp>
      <p:sp>
        <p:nvSpPr>
          <p:cNvPr id="21" name="TextBox 20"/>
          <p:cNvSpPr txBox="1"/>
          <p:nvPr/>
        </p:nvSpPr>
        <p:spPr>
          <a:xfrm>
            <a:off x="457200" y="3810000"/>
            <a:ext cx="2133600" cy="307777"/>
          </a:xfrm>
          <a:prstGeom prst="rect">
            <a:avLst/>
          </a:prstGeom>
          <a:solidFill>
            <a:schemeClr val="bg1"/>
          </a:solidFill>
          <a:ln>
            <a:solidFill>
              <a:schemeClr val="accent1"/>
            </a:solidFill>
          </a:ln>
        </p:spPr>
        <p:txBody>
          <a:bodyPr wrap="square" rtlCol="0">
            <a:spAutoFit/>
          </a:bodyPr>
          <a:lstStyle/>
          <a:p>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fgs</a:t>
            </a:r>
            <a:r>
              <a:rPr lang="en-US" sz="1400" dirty="0" smtClean="0">
                <a:latin typeface="Courier New" pitchFamily="49" charset="0"/>
                <a:cs typeface="Courier New" pitchFamily="49" charset="0"/>
              </a:rPr>
              <a:t>/main/…</a:t>
            </a:r>
            <a:endParaRPr lang="en-US" sz="1400" dirty="0">
              <a:latin typeface="Courier New" pitchFamily="49" charset="0"/>
              <a:cs typeface="Courier New" pitchFamily="49" charset="0"/>
            </a:endParaRPr>
          </a:p>
        </p:txBody>
      </p:sp>
      <p:sp>
        <p:nvSpPr>
          <p:cNvPr id="22" name="TextBox 21"/>
          <p:cNvSpPr txBox="1"/>
          <p:nvPr/>
        </p:nvSpPr>
        <p:spPr>
          <a:xfrm>
            <a:off x="4572000" y="1981200"/>
            <a:ext cx="2133600" cy="307777"/>
          </a:xfrm>
          <a:prstGeom prst="rect">
            <a:avLst/>
          </a:prstGeom>
          <a:solidFill>
            <a:schemeClr val="bg1"/>
          </a:solidFill>
          <a:ln>
            <a:solidFill>
              <a:schemeClr val="accent1"/>
            </a:solidFill>
          </a:ln>
        </p:spPr>
        <p:txBody>
          <a:bodyPr wrap="square" rtlCol="0">
            <a:spAutoFit/>
          </a:bodyPr>
          <a:lstStyle/>
          <a:p>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fgs</a:t>
            </a:r>
            <a:r>
              <a:rPr lang="en-US" sz="1400" dirty="0" smtClean="0">
                <a:latin typeface="Courier New" pitchFamily="49" charset="0"/>
                <a:cs typeface="Courier New" pitchFamily="49" charset="0"/>
              </a:rPr>
              <a:t>/live/…</a:t>
            </a:r>
            <a:endParaRPr lang="en-US" sz="1400" dirty="0">
              <a:latin typeface="Courier New" pitchFamily="49" charset="0"/>
              <a:cs typeface="Courier New" pitchFamily="49" charset="0"/>
            </a:endParaRPr>
          </a:p>
        </p:txBody>
      </p:sp>
      <p:sp>
        <p:nvSpPr>
          <p:cNvPr id="23" name="Smiley Face 22"/>
          <p:cNvSpPr/>
          <p:nvPr/>
        </p:nvSpPr>
        <p:spPr>
          <a:xfrm>
            <a:off x="8763000" y="6477000"/>
            <a:ext cx="304800" cy="304800"/>
          </a:xfrm>
          <a:prstGeom prst="smileyFace">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66"/>
                                        </p:tgtEl>
                                        <p:attrNameLst>
                                          <p:attrName>style.visibility</p:attrName>
                                        </p:attrNameLst>
                                      </p:cBhvr>
                                      <p:to>
                                        <p:strVal val="visible"/>
                                      </p:to>
                                    </p:set>
                                    <p:animEffect transition="in" filter="dissolve">
                                      <p:cBhvr>
                                        <p:cTn id="57" dur="500"/>
                                        <p:tgtEl>
                                          <p:spTgt spid="66"/>
                                        </p:tgtEl>
                                      </p:cBhvr>
                                    </p:animEffect>
                                  </p:childTnLst>
                                </p:cTn>
                              </p:par>
                            </p:childTnLst>
                          </p:cTn>
                        </p:par>
                      </p:childTnLst>
                    </p:cTn>
                  </p:par>
                  <p:par>
                    <p:cTn id="58" fill="hold">
                      <p:stCondLst>
                        <p:cond delay="indefinite"/>
                      </p:stCondLst>
                      <p:childTnLst>
                        <p:par>
                          <p:cTn id="59" fill="hold">
                            <p:stCondLst>
                              <p:cond delay="0"/>
                            </p:stCondLst>
                            <p:childTnLst>
                              <p:par>
                                <p:cTn id="60" presetID="8" presetClass="entr" presetSubtype="16" fill="hold" grpId="0" nodeType="click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diamond(in)">
                                      <p:cBhvr>
                                        <p:cTn id="6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7" grpId="0" animBg="1"/>
      <p:bldP spid="8" grpId="0" animBg="1"/>
      <p:bldP spid="9" grpId="0" animBg="1"/>
      <p:bldP spid="12" grpId="0" animBg="1"/>
      <p:bldP spid="43" grpId="0" animBg="1"/>
      <p:bldP spid="44" grpId="0" animBg="1"/>
      <p:bldP spid="55" grpId="0"/>
      <p:bldP spid="56" grpId="0"/>
      <p:bldP spid="59" grpId="0"/>
      <p:bldP spid="66" grpId="0"/>
      <p:bldP spid="22" grpId="0" animBg="1"/>
      <p:bldP spid="2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Straight Arrow Connector 47"/>
          <p:cNvCxnSpPr/>
          <p:nvPr/>
        </p:nvCxnSpPr>
        <p:spPr>
          <a:xfrm rot="5400000" flipH="1" flipV="1">
            <a:off x="3467894" y="2247106"/>
            <a:ext cx="1143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57200" y="2438400"/>
            <a:ext cx="990600" cy="369332"/>
          </a:xfrm>
          <a:prstGeom prst="rect">
            <a:avLst/>
          </a:prstGeom>
          <a:solidFill>
            <a:schemeClr val="bg1"/>
          </a:solidFill>
        </p:spPr>
        <p:txBody>
          <a:bodyPr wrap="square" rtlCol="0">
            <a:spAutoFit/>
          </a:bodyPr>
          <a:lstStyle/>
          <a:p>
            <a:r>
              <a:rPr lang="en-US" b="1" dirty="0" smtClean="0"/>
              <a:t>/main</a:t>
            </a:r>
            <a:endParaRPr lang="en-US" b="1" dirty="0"/>
          </a:p>
        </p:txBody>
      </p:sp>
      <p:cxnSp>
        <p:nvCxnSpPr>
          <p:cNvPr id="60" name="Straight Arrow Connector 59"/>
          <p:cNvCxnSpPr/>
          <p:nvPr/>
        </p:nvCxnSpPr>
        <p:spPr>
          <a:xfrm rot="5400000" flipH="1" flipV="1">
            <a:off x="6896894" y="2247106"/>
            <a:ext cx="1143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3962400" y="1219200"/>
            <a:ext cx="990600" cy="369332"/>
          </a:xfrm>
          <a:prstGeom prst="rect">
            <a:avLst/>
          </a:prstGeom>
          <a:solidFill>
            <a:schemeClr val="bg1"/>
          </a:solidFill>
        </p:spPr>
        <p:txBody>
          <a:bodyPr wrap="square" rtlCol="0">
            <a:spAutoFit/>
          </a:bodyPr>
          <a:lstStyle/>
          <a:p>
            <a:r>
              <a:rPr lang="en-US" b="1" dirty="0" smtClean="0"/>
              <a:t>live</a:t>
            </a:r>
            <a:endParaRPr lang="en-US" b="1" dirty="0"/>
          </a:p>
        </p:txBody>
      </p:sp>
      <p:cxnSp>
        <p:nvCxnSpPr>
          <p:cNvPr id="50" name="Straight Arrow Connector 49"/>
          <p:cNvCxnSpPr/>
          <p:nvPr/>
        </p:nvCxnSpPr>
        <p:spPr>
          <a:xfrm rot="5400000" flipH="1" flipV="1">
            <a:off x="5523706" y="2476500"/>
            <a:ext cx="686594" cy="794"/>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5400000" flipH="1" flipV="1">
            <a:off x="6896894" y="3466306"/>
            <a:ext cx="1143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5400000" flipH="1" flipV="1">
            <a:off x="5296694" y="3466306"/>
            <a:ext cx="1143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endCxn id="9" idx="4"/>
          </p:cNvCxnSpPr>
          <p:nvPr/>
        </p:nvCxnSpPr>
        <p:spPr>
          <a:xfrm rot="5400000" flipH="1" flipV="1">
            <a:off x="3467100" y="3467100"/>
            <a:ext cx="1143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endCxn id="23" idx="0"/>
          </p:cNvCxnSpPr>
          <p:nvPr/>
        </p:nvCxnSpPr>
        <p:spPr>
          <a:xfrm rot="5400000">
            <a:off x="952500" y="3390900"/>
            <a:ext cx="11430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 name="Straight Arrow Connector 1"/>
          <p:cNvCxnSpPr/>
          <p:nvPr/>
        </p:nvCxnSpPr>
        <p:spPr>
          <a:xfrm>
            <a:off x="457200" y="2819400"/>
            <a:ext cx="8382000" cy="1588"/>
          </a:xfrm>
          <a:prstGeom prst="straightConnector1">
            <a:avLst/>
          </a:prstGeom>
          <a:ln w="635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5791200" y="2743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391400" y="2743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962400" y="2743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447800" y="2743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a:stCxn id="23" idx="2"/>
          </p:cNvCxnSpPr>
          <p:nvPr/>
        </p:nvCxnSpPr>
        <p:spPr>
          <a:xfrm rot="10800000" flipH="1" flipV="1">
            <a:off x="1447800" y="4038600"/>
            <a:ext cx="73914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57200" y="3657600"/>
            <a:ext cx="990600" cy="369332"/>
          </a:xfrm>
          <a:prstGeom prst="rect">
            <a:avLst/>
          </a:prstGeom>
          <a:noFill/>
        </p:spPr>
        <p:txBody>
          <a:bodyPr wrap="square" rtlCol="0">
            <a:spAutoFit/>
          </a:bodyPr>
          <a:lstStyle/>
          <a:p>
            <a:r>
              <a:rPr lang="en-US" b="1" dirty="0" smtClean="0"/>
              <a:t>latest</a:t>
            </a:r>
            <a:endParaRPr lang="en-US" b="1" dirty="0"/>
          </a:p>
        </p:txBody>
      </p:sp>
      <p:sp>
        <p:nvSpPr>
          <p:cNvPr id="15" name="Oval 14"/>
          <p:cNvSpPr/>
          <p:nvPr/>
        </p:nvSpPr>
        <p:spPr>
          <a:xfrm>
            <a:off x="22098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32004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45720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57912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73914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9624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51816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64770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14478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Arrow Connector 37"/>
          <p:cNvCxnSpPr>
            <a:stCxn id="44" idx="6"/>
          </p:cNvCxnSpPr>
          <p:nvPr/>
        </p:nvCxnSpPr>
        <p:spPr>
          <a:xfrm>
            <a:off x="4114800" y="1600200"/>
            <a:ext cx="47244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sp>
        <p:nvSpPr>
          <p:cNvPr id="43" name="Oval 42"/>
          <p:cNvSpPr/>
          <p:nvPr/>
        </p:nvSpPr>
        <p:spPr>
          <a:xfrm>
            <a:off x="7391400" y="1524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3962400" y="1524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3" name="Straight Connector 52"/>
          <p:cNvCxnSpPr/>
          <p:nvPr/>
        </p:nvCxnSpPr>
        <p:spPr>
          <a:xfrm>
            <a:off x="5638800" y="2133600"/>
            <a:ext cx="457200" cy="158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4038600" y="2209800"/>
            <a:ext cx="929935" cy="369332"/>
          </a:xfrm>
          <a:prstGeom prst="rect">
            <a:avLst/>
          </a:prstGeom>
          <a:noFill/>
        </p:spPr>
        <p:txBody>
          <a:bodyPr wrap="none" rtlCol="0">
            <a:spAutoFit/>
          </a:bodyPr>
          <a:lstStyle/>
          <a:p>
            <a:r>
              <a:rPr lang="en-US" dirty="0" smtClean="0">
                <a:solidFill>
                  <a:srgbClr val="0070C0"/>
                </a:solidFill>
              </a:rPr>
              <a:t>QA Pass</a:t>
            </a:r>
            <a:endParaRPr lang="en-US" dirty="0">
              <a:solidFill>
                <a:srgbClr val="0070C0"/>
              </a:solidFill>
            </a:endParaRPr>
          </a:p>
        </p:txBody>
      </p:sp>
      <p:sp>
        <p:nvSpPr>
          <p:cNvPr id="56" name="TextBox 55"/>
          <p:cNvSpPr txBox="1"/>
          <p:nvPr/>
        </p:nvSpPr>
        <p:spPr>
          <a:xfrm>
            <a:off x="5410200" y="1752600"/>
            <a:ext cx="907493" cy="369332"/>
          </a:xfrm>
          <a:prstGeom prst="rect">
            <a:avLst/>
          </a:prstGeom>
          <a:noFill/>
        </p:spPr>
        <p:txBody>
          <a:bodyPr wrap="none" rtlCol="0">
            <a:spAutoFit/>
          </a:bodyPr>
          <a:lstStyle/>
          <a:p>
            <a:r>
              <a:rPr lang="en-US" dirty="0" smtClean="0">
                <a:solidFill>
                  <a:srgbClr val="FF0000"/>
                </a:solidFill>
              </a:rPr>
              <a:t>QA FAIL</a:t>
            </a:r>
            <a:endParaRPr lang="en-US" dirty="0">
              <a:solidFill>
                <a:srgbClr val="FF0000"/>
              </a:solidFill>
            </a:endParaRPr>
          </a:p>
        </p:txBody>
      </p:sp>
      <p:sp>
        <p:nvSpPr>
          <p:cNvPr id="59" name="TextBox 58"/>
          <p:cNvSpPr txBox="1"/>
          <p:nvPr/>
        </p:nvSpPr>
        <p:spPr>
          <a:xfrm>
            <a:off x="7467600" y="2209800"/>
            <a:ext cx="929935" cy="369332"/>
          </a:xfrm>
          <a:prstGeom prst="rect">
            <a:avLst/>
          </a:prstGeom>
          <a:noFill/>
        </p:spPr>
        <p:txBody>
          <a:bodyPr wrap="none" rtlCol="0">
            <a:spAutoFit/>
          </a:bodyPr>
          <a:lstStyle/>
          <a:p>
            <a:r>
              <a:rPr lang="en-US" dirty="0" smtClean="0">
                <a:solidFill>
                  <a:srgbClr val="0070C0"/>
                </a:solidFill>
              </a:rPr>
              <a:t>QA Pass</a:t>
            </a:r>
            <a:endParaRPr lang="en-US" dirty="0">
              <a:solidFill>
                <a:srgbClr val="0070C0"/>
              </a:solidFill>
            </a:endParaRPr>
          </a:p>
        </p:txBody>
      </p:sp>
      <p:sp>
        <p:nvSpPr>
          <p:cNvPr id="61" name="Rectangle 60"/>
          <p:cNvSpPr/>
          <p:nvPr/>
        </p:nvSpPr>
        <p:spPr>
          <a:xfrm>
            <a:off x="0" y="152400"/>
            <a:ext cx="9144000" cy="923330"/>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Standard Hosted</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7" name="TextBox 36"/>
          <p:cNvSpPr txBox="1"/>
          <p:nvPr/>
        </p:nvSpPr>
        <p:spPr>
          <a:xfrm>
            <a:off x="533401" y="4800600"/>
            <a:ext cx="7772400" cy="1477328"/>
          </a:xfrm>
          <a:prstGeom prst="rect">
            <a:avLst/>
          </a:prstGeom>
          <a:noFill/>
        </p:spPr>
        <p:txBody>
          <a:bodyPr wrap="square" rtlCol="0">
            <a:spAutoFit/>
          </a:bodyPr>
          <a:lstStyle/>
          <a:p>
            <a:r>
              <a:rPr lang="en-US" dirty="0" smtClean="0"/>
              <a:t>Good for:</a:t>
            </a:r>
          </a:p>
          <a:p>
            <a:pPr>
              <a:buFont typeface="Wingdings" pitchFamily="2" charset="2"/>
              <a:buChar char="v"/>
            </a:pPr>
            <a:r>
              <a:rPr lang="en-US" dirty="0" smtClean="0"/>
              <a:t> Hosted apps supported by larger teams.</a:t>
            </a:r>
          </a:p>
          <a:p>
            <a:pPr>
              <a:buFont typeface="Wingdings" pitchFamily="2" charset="2"/>
              <a:buChar char="v"/>
            </a:pPr>
            <a:r>
              <a:rPr lang="en-US" dirty="0" smtClean="0"/>
              <a:t> Relatively stable/inactive apps, OR active apps where individual contributors have little or no overlap in terms of affected files.</a:t>
            </a:r>
          </a:p>
          <a:p>
            <a:pPr>
              <a:buFont typeface="Wingdings" pitchFamily="2" charset="2"/>
              <a:buChar char="v"/>
            </a:pPr>
            <a:r>
              <a:rPr lang="en-US" dirty="0" smtClean="0"/>
              <a:t> Apps that work on one release at a time.</a:t>
            </a:r>
          </a:p>
        </p:txBody>
      </p:sp>
      <p:sp>
        <p:nvSpPr>
          <p:cNvPr id="39" name="TextBox 38"/>
          <p:cNvSpPr txBox="1"/>
          <p:nvPr/>
        </p:nvSpPr>
        <p:spPr>
          <a:xfrm>
            <a:off x="533400" y="2209800"/>
            <a:ext cx="2133600" cy="307777"/>
          </a:xfrm>
          <a:prstGeom prst="rect">
            <a:avLst/>
          </a:prstGeom>
          <a:solidFill>
            <a:schemeClr val="bg1"/>
          </a:solidFill>
          <a:ln>
            <a:solidFill>
              <a:schemeClr val="accent1"/>
            </a:solidFill>
          </a:ln>
        </p:spPr>
        <p:txBody>
          <a:bodyPr wrap="square" rtlCol="0">
            <a:spAutoFit/>
          </a:bodyPr>
          <a:lstStyle/>
          <a:p>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fgs</a:t>
            </a:r>
            <a:r>
              <a:rPr lang="en-US" sz="1400" dirty="0" smtClean="0">
                <a:latin typeface="Courier New" pitchFamily="49" charset="0"/>
                <a:cs typeface="Courier New" pitchFamily="49" charset="0"/>
              </a:rPr>
              <a:t>/main/…</a:t>
            </a:r>
            <a:endParaRPr lang="en-US" sz="1400" dirty="0">
              <a:latin typeface="Courier New" pitchFamily="49" charset="0"/>
              <a:cs typeface="Courier New" pitchFamily="49" charset="0"/>
            </a:endParaRPr>
          </a:p>
        </p:txBody>
      </p:sp>
      <p:sp>
        <p:nvSpPr>
          <p:cNvPr id="40" name="TextBox 39"/>
          <p:cNvSpPr txBox="1"/>
          <p:nvPr/>
        </p:nvSpPr>
        <p:spPr>
          <a:xfrm>
            <a:off x="609600" y="4267200"/>
            <a:ext cx="2133600" cy="307777"/>
          </a:xfrm>
          <a:prstGeom prst="rect">
            <a:avLst/>
          </a:prstGeom>
          <a:solidFill>
            <a:schemeClr val="bg1"/>
          </a:solidFill>
          <a:ln>
            <a:solidFill>
              <a:schemeClr val="accent1"/>
            </a:solidFill>
          </a:ln>
        </p:spPr>
        <p:txBody>
          <a:bodyPr wrap="square" rtlCol="0">
            <a:spAutoFit/>
          </a:bodyPr>
          <a:lstStyle/>
          <a:p>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fgs</a:t>
            </a:r>
            <a:r>
              <a:rPr lang="en-US" sz="1400" dirty="0" smtClean="0">
                <a:latin typeface="Courier New" pitchFamily="49" charset="0"/>
                <a:cs typeface="Courier New" pitchFamily="49" charset="0"/>
              </a:rPr>
              <a:t>/dev/latest/…</a:t>
            </a:r>
            <a:endParaRPr lang="en-US" sz="1400" dirty="0">
              <a:latin typeface="Courier New" pitchFamily="49" charset="0"/>
              <a:cs typeface="Courier New" pitchFamily="49" charset="0"/>
            </a:endParaRPr>
          </a:p>
        </p:txBody>
      </p:sp>
      <p:sp>
        <p:nvSpPr>
          <p:cNvPr id="41" name="TextBox 40"/>
          <p:cNvSpPr txBox="1"/>
          <p:nvPr/>
        </p:nvSpPr>
        <p:spPr>
          <a:xfrm>
            <a:off x="4648200" y="1143000"/>
            <a:ext cx="2133600" cy="307777"/>
          </a:xfrm>
          <a:prstGeom prst="rect">
            <a:avLst/>
          </a:prstGeom>
          <a:solidFill>
            <a:schemeClr val="bg1"/>
          </a:solidFill>
          <a:ln>
            <a:solidFill>
              <a:schemeClr val="accent1"/>
            </a:solidFill>
          </a:ln>
        </p:spPr>
        <p:txBody>
          <a:bodyPr wrap="square" rtlCol="0">
            <a:spAutoFit/>
          </a:bodyPr>
          <a:lstStyle/>
          <a:p>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fgs</a:t>
            </a:r>
            <a:r>
              <a:rPr lang="en-US" sz="1400" dirty="0" smtClean="0">
                <a:latin typeface="Courier New" pitchFamily="49" charset="0"/>
                <a:cs typeface="Courier New" pitchFamily="49" charset="0"/>
              </a:rPr>
              <a:t>/live/…</a:t>
            </a:r>
            <a:endParaRPr lang="en-US" sz="1400" dirty="0">
              <a:latin typeface="Courier New" pitchFamily="49" charset="0"/>
              <a:cs typeface="Courier New" pitchFamily="49" charset="0"/>
            </a:endParaRPr>
          </a:p>
        </p:txBody>
      </p:sp>
      <p:sp>
        <p:nvSpPr>
          <p:cNvPr id="42" name="Smiley Face 41"/>
          <p:cNvSpPr/>
          <p:nvPr/>
        </p:nvSpPr>
        <p:spPr>
          <a:xfrm>
            <a:off x="8763000" y="6477000"/>
            <a:ext cx="304800" cy="304800"/>
          </a:xfrm>
          <a:prstGeom prst="smileyFace">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4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4"/>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1"/>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1"/>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8"/>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35"/>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50"/>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53"/>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56"/>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2"/>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9"/>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36"/>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8"/>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59"/>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nodeType="clickEffect">
                                  <p:stCondLst>
                                    <p:cond delay="0"/>
                                  </p:stCondLst>
                                  <p:childTnLst>
                                    <p:set>
                                      <p:cBhvr>
                                        <p:cTn id="100" dur="1" fill="hold">
                                          <p:stCondLst>
                                            <p:cond delay="0"/>
                                          </p:stCondLst>
                                        </p:cTn>
                                        <p:tgtEl>
                                          <p:spTgt spid="60"/>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43"/>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9" presetClass="entr" presetSubtype="0" fill="hold" grpId="0" nodeType="clickEffect">
                                  <p:stCondLst>
                                    <p:cond delay="0"/>
                                  </p:stCondLst>
                                  <p:childTnLst>
                                    <p:set>
                                      <p:cBhvr>
                                        <p:cTn id="106" dur="1" fill="hold">
                                          <p:stCondLst>
                                            <p:cond delay="0"/>
                                          </p:stCondLst>
                                        </p:cTn>
                                        <p:tgtEl>
                                          <p:spTgt spid="37"/>
                                        </p:tgtEl>
                                        <p:attrNameLst>
                                          <p:attrName>style.visibility</p:attrName>
                                        </p:attrNameLst>
                                      </p:cBhvr>
                                      <p:to>
                                        <p:strVal val="visible"/>
                                      </p:to>
                                    </p:set>
                                    <p:animEffect transition="in" filter="dissolve">
                                      <p:cBhvr>
                                        <p:cTn id="107" dur="500"/>
                                        <p:tgtEl>
                                          <p:spTgt spid="37"/>
                                        </p:tgtEl>
                                      </p:cBhvr>
                                    </p:animEffect>
                                  </p:childTnLst>
                                </p:cTn>
                              </p:par>
                            </p:childTnLst>
                          </p:cTn>
                        </p:par>
                      </p:childTnLst>
                    </p:cTn>
                  </p:par>
                  <p:par>
                    <p:cTn id="108" fill="hold">
                      <p:stCondLst>
                        <p:cond delay="indefinite"/>
                      </p:stCondLst>
                      <p:childTnLst>
                        <p:par>
                          <p:cTn id="109" fill="hold">
                            <p:stCondLst>
                              <p:cond delay="0"/>
                            </p:stCondLst>
                            <p:childTnLst>
                              <p:par>
                                <p:cTn id="110" presetID="8" presetClass="entr" presetSubtype="16" fill="hold" grpId="0" nodeType="clickEffect">
                                  <p:stCondLst>
                                    <p:cond delay="0"/>
                                  </p:stCondLst>
                                  <p:childTnLst>
                                    <p:set>
                                      <p:cBhvr>
                                        <p:cTn id="111" dur="1" fill="hold">
                                          <p:stCondLst>
                                            <p:cond delay="0"/>
                                          </p:stCondLst>
                                        </p:cTn>
                                        <p:tgtEl>
                                          <p:spTgt spid="42"/>
                                        </p:tgtEl>
                                        <p:attrNameLst>
                                          <p:attrName>style.visibility</p:attrName>
                                        </p:attrNameLst>
                                      </p:cBhvr>
                                      <p:to>
                                        <p:strVal val="visible"/>
                                      </p:to>
                                    </p:set>
                                    <p:animEffect transition="in" filter="diamond(in)">
                                      <p:cBhvr>
                                        <p:cTn id="112"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7" grpId="0" animBg="1"/>
      <p:bldP spid="8" grpId="0" animBg="1"/>
      <p:bldP spid="9" grpId="0" animBg="1"/>
      <p:bldP spid="12" grpId="0" animBg="1"/>
      <p:bldP spid="14" grpId="0"/>
      <p:bldP spid="15" grpId="0" animBg="1"/>
      <p:bldP spid="16" grpId="0" animBg="1"/>
      <p:bldP spid="17" grpId="0" animBg="1"/>
      <p:bldP spid="18" grpId="0" animBg="1"/>
      <p:bldP spid="19" grpId="0" animBg="1"/>
      <p:bldP spid="20" grpId="0" animBg="1"/>
      <p:bldP spid="21" grpId="0" animBg="1"/>
      <p:bldP spid="22" grpId="0" animBg="1"/>
      <p:bldP spid="23" grpId="0" animBg="1"/>
      <p:bldP spid="43" grpId="0" animBg="1"/>
      <p:bldP spid="44" grpId="0" animBg="1"/>
      <p:bldP spid="55" grpId="0"/>
      <p:bldP spid="56" grpId="0"/>
      <p:bldP spid="59" grpId="0"/>
      <p:bldP spid="37" grpId="0"/>
      <p:bldP spid="40" grpId="0" animBg="1"/>
      <p:bldP spid="41" grpId="0" animBg="1"/>
      <p:bldP spid="4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7" name="Straight Arrow Connector 46"/>
          <p:cNvCxnSpPr>
            <a:stCxn id="42" idx="5"/>
            <a:endCxn id="49" idx="1"/>
          </p:cNvCxnSpPr>
          <p:nvPr/>
        </p:nvCxnSpPr>
        <p:spPr>
          <a:xfrm rot="16200000" flipH="1">
            <a:off x="4663982" y="3216182"/>
            <a:ext cx="1111436" cy="425636"/>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5400000" flipH="1" flipV="1">
            <a:off x="3467894" y="2247106"/>
            <a:ext cx="1143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57200" y="2438400"/>
            <a:ext cx="990600" cy="369332"/>
          </a:xfrm>
          <a:prstGeom prst="rect">
            <a:avLst/>
          </a:prstGeom>
          <a:solidFill>
            <a:schemeClr val="bg1"/>
          </a:solidFill>
        </p:spPr>
        <p:txBody>
          <a:bodyPr wrap="square" rtlCol="0">
            <a:spAutoFit/>
          </a:bodyPr>
          <a:lstStyle/>
          <a:p>
            <a:r>
              <a:rPr lang="en-US" b="1" dirty="0" smtClean="0"/>
              <a:t>/main</a:t>
            </a:r>
            <a:endParaRPr lang="en-US" b="1" dirty="0"/>
          </a:p>
        </p:txBody>
      </p:sp>
      <p:cxnSp>
        <p:nvCxnSpPr>
          <p:cNvPr id="60" name="Straight Arrow Connector 59"/>
          <p:cNvCxnSpPr/>
          <p:nvPr/>
        </p:nvCxnSpPr>
        <p:spPr>
          <a:xfrm rot="5400000" flipH="1" flipV="1">
            <a:off x="6058694" y="2247106"/>
            <a:ext cx="1143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3962400" y="1219200"/>
            <a:ext cx="990600" cy="369332"/>
          </a:xfrm>
          <a:prstGeom prst="rect">
            <a:avLst/>
          </a:prstGeom>
          <a:solidFill>
            <a:schemeClr val="bg1"/>
          </a:solidFill>
        </p:spPr>
        <p:txBody>
          <a:bodyPr wrap="square" rtlCol="0">
            <a:spAutoFit/>
          </a:bodyPr>
          <a:lstStyle/>
          <a:p>
            <a:r>
              <a:rPr lang="en-US" b="1" dirty="0" smtClean="0"/>
              <a:t>live</a:t>
            </a:r>
            <a:endParaRPr lang="en-US" b="1" dirty="0"/>
          </a:p>
        </p:txBody>
      </p:sp>
      <p:cxnSp>
        <p:nvCxnSpPr>
          <p:cNvPr id="36" name="Straight Arrow Connector 35"/>
          <p:cNvCxnSpPr/>
          <p:nvPr/>
        </p:nvCxnSpPr>
        <p:spPr>
          <a:xfrm rot="5400000" flipH="1" flipV="1">
            <a:off x="6058694" y="3466306"/>
            <a:ext cx="1143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endCxn id="9" idx="4"/>
          </p:cNvCxnSpPr>
          <p:nvPr/>
        </p:nvCxnSpPr>
        <p:spPr>
          <a:xfrm rot="5400000" flipH="1" flipV="1">
            <a:off x="3467100" y="3467100"/>
            <a:ext cx="1143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endCxn id="23" idx="0"/>
          </p:cNvCxnSpPr>
          <p:nvPr/>
        </p:nvCxnSpPr>
        <p:spPr>
          <a:xfrm rot="5400000">
            <a:off x="952500" y="3390900"/>
            <a:ext cx="11430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 name="Straight Arrow Connector 1"/>
          <p:cNvCxnSpPr/>
          <p:nvPr/>
        </p:nvCxnSpPr>
        <p:spPr>
          <a:xfrm>
            <a:off x="457200" y="2819400"/>
            <a:ext cx="8382000" cy="1588"/>
          </a:xfrm>
          <a:prstGeom prst="straightConnector1">
            <a:avLst/>
          </a:prstGeom>
          <a:ln w="635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6553200" y="2743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962400" y="2743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447800" y="2743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a:stCxn id="23" idx="2"/>
          </p:cNvCxnSpPr>
          <p:nvPr/>
        </p:nvCxnSpPr>
        <p:spPr>
          <a:xfrm rot="10800000" flipH="1" flipV="1">
            <a:off x="1447800" y="4038600"/>
            <a:ext cx="73914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57200" y="3657600"/>
            <a:ext cx="990600" cy="369332"/>
          </a:xfrm>
          <a:prstGeom prst="rect">
            <a:avLst/>
          </a:prstGeom>
          <a:noFill/>
        </p:spPr>
        <p:txBody>
          <a:bodyPr wrap="square" rtlCol="0">
            <a:spAutoFit/>
          </a:bodyPr>
          <a:lstStyle/>
          <a:p>
            <a:r>
              <a:rPr lang="en-US" b="1" dirty="0" smtClean="0"/>
              <a:t>latest</a:t>
            </a:r>
            <a:endParaRPr lang="en-US" b="1" dirty="0"/>
          </a:p>
        </p:txBody>
      </p:sp>
      <p:sp>
        <p:nvSpPr>
          <p:cNvPr id="15" name="Oval 14"/>
          <p:cNvSpPr/>
          <p:nvPr/>
        </p:nvSpPr>
        <p:spPr>
          <a:xfrm>
            <a:off x="22098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32004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45720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65532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9624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51816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61722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14478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Arrow Connector 37"/>
          <p:cNvCxnSpPr>
            <a:stCxn id="44" idx="6"/>
          </p:cNvCxnSpPr>
          <p:nvPr/>
        </p:nvCxnSpPr>
        <p:spPr>
          <a:xfrm>
            <a:off x="4114800" y="1600200"/>
            <a:ext cx="47244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sp>
        <p:nvSpPr>
          <p:cNvPr id="43" name="Oval 42"/>
          <p:cNvSpPr/>
          <p:nvPr/>
        </p:nvSpPr>
        <p:spPr>
          <a:xfrm>
            <a:off x="6553200" y="1524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3962400" y="1524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038600" y="2209800"/>
            <a:ext cx="929935" cy="369332"/>
          </a:xfrm>
          <a:prstGeom prst="rect">
            <a:avLst/>
          </a:prstGeom>
          <a:noFill/>
        </p:spPr>
        <p:txBody>
          <a:bodyPr wrap="none" rtlCol="0">
            <a:spAutoFit/>
          </a:bodyPr>
          <a:lstStyle/>
          <a:p>
            <a:r>
              <a:rPr lang="en-US" dirty="0" smtClean="0">
                <a:solidFill>
                  <a:srgbClr val="0070C0"/>
                </a:solidFill>
              </a:rPr>
              <a:t>QA Pass</a:t>
            </a:r>
            <a:endParaRPr lang="en-US" dirty="0">
              <a:solidFill>
                <a:srgbClr val="0070C0"/>
              </a:solidFill>
            </a:endParaRPr>
          </a:p>
        </p:txBody>
      </p:sp>
      <p:sp>
        <p:nvSpPr>
          <p:cNvPr id="59" name="TextBox 58"/>
          <p:cNvSpPr txBox="1"/>
          <p:nvPr/>
        </p:nvSpPr>
        <p:spPr>
          <a:xfrm>
            <a:off x="6629400" y="2209800"/>
            <a:ext cx="929935" cy="369332"/>
          </a:xfrm>
          <a:prstGeom prst="rect">
            <a:avLst/>
          </a:prstGeom>
          <a:noFill/>
        </p:spPr>
        <p:txBody>
          <a:bodyPr wrap="none" rtlCol="0">
            <a:spAutoFit/>
          </a:bodyPr>
          <a:lstStyle/>
          <a:p>
            <a:r>
              <a:rPr lang="en-US" dirty="0" smtClean="0">
                <a:solidFill>
                  <a:srgbClr val="0070C0"/>
                </a:solidFill>
              </a:rPr>
              <a:t>QA Pass</a:t>
            </a:r>
            <a:endParaRPr lang="en-US" dirty="0">
              <a:solidFill>
                <a:srgbClr val="0070C0"/>
              </a:solidFill>
            </a:endParaRPr>
          </a:p>
        </p:txBody>
      </p:sp>
      <p:sp>
        <p:nvSpPr>
          <p:cNvPr id="61" name="Rectangle 60"/>
          <p:cNvSpPr/>
          <p:nvPr/>
        </p:nvSpPr>
        <p:spPr>
          <a:xfrm>
            <a:off x="0" y="152400"/>
            <a:ext cx="9144000" cy="923330"/>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Standard Hosted w/EBF</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7" name="TextBox 36"/>
          <p:cNvSpPr txBox="1"/>
          <p:nvPr/>
        </p:nvSpPr>
        <p:spPr>
          <a:xfrm>
            <a:off x="533401" y="4800600"/>
            <a:ext cx="7772400" cy="1754326"/>
          </a:xfrm>
          <a:prstGeom prst="rect">
            <a:avLst/>
          </a:prstGeom>
          <a:noFill/>
        </p:spPr>
        <p:txBody>
          <a:bodyPr wrap="square" rtlCol="0">
            <a:spAutoFit/>
          </a:bodyPr>
          <a:lstStyle/>
          <a:p>
            <a:r>
              <a:rPr lang="en-US" dirty="0" smtClean="0"/>
              <a:t>Good for:</a:t>
            </a:r>
          </a:p>
          <a:p>
            <a:pPr>
              <a:buFont typeface="Wingdings" pitchFamily="2" charset="2"/>
              <a:buChar char="v"/>
            </a:pPr>
            <a:r>
              <a:rPr lang="en-US" dirty="0" smtClean="0"/>
              <a:t> Hosted apps supported by larger teams.</a:t>
            </a:r>
          </a:p>
          <a:p>
            <a:pPr>
              <a:buFont typeface="Wingdings" pitchFamily="2" charset="2"/>
              <a:buChar char="v"/>
            </a:pPr>
            <a:r>
              <a:rPr lang="en-US" dirty="0" smtClean="0"/>
              <a:t> Relatively stable/inactive apps, OR active apps where individual contributors have little or no overlap in terms of affected files.</a:t>
            </a:r>
          </a:p>
          <a:p>
            <a:pPr>
              <a:buFont typeface="Wingdings" pitchFamily="2" charset="2"/>
              <a:buChar char="v"/>
            </a:pPr>
            <a:r>
              <a:rPr lang="en-US" dirty="0" smtClean="0"/>
              <a:t> Apps that work on one release at a time.</a:t>
            </a:r>
          </a:p>
          <a:p>
            <a:pPr>
              <a:buFont typeface="Wingdings" pitchFamily="2" charset="2"/>
              <a:buChar char="v"/>
            </a:pPr>
            <a:r>
              <a:rPr lang="en-US" dirty="0" smtClean="0"/>
              <a:t> Apps with potential for urgent/critical bug fixes.</a:t>
            </a:r>
          </a:p>
        </p:txBody>
      </p:sp>
      <p:sp>
        <p:nvSpPr>
          <p:cNvPr id="39" name="Oval 38"/>
          <p:cNvSpPr/>
          <p:nvPr/>
        </p:nvSpPr>
        <p:spPr>
          <a:xfrm>
            <a:off x="4572000" y="15240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0" name="Straight Arrow Connector 39"/>
          <p:cNvCxnSpPr/>
          <p:nvPr/>
        </p:nvCxnSpPr>
        <p:spPr>
          <a:xfrm rot="16200000" flipH="1">
            <a:off x="4267200" y="2057400"/>
            <a:ext cx="1066800" cy="3048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42" name="Oval 41"/>
          <p:cNvSpPr/>
          <p:nvPr/>
        </p:nvSpPr>
        <p:spPr>
          <a:xfrm>
            <a:off x="4876800" y="27432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5410200" y="39624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1219200" y="2362200"/>
            <a:ext cx="2133600" cy="307777"/>
          </a:xfrm>
          <a:prstGeom prst="rect">
            <a:avLst/>
          </a:prstGeom>
          <a:solidFill>
            <a:schemeClr val="bg1"/>
          </a:solidFill>
          <a:ln>
            <a:solidFill>
              <a:schemeClr val="accent1"/>
            </a:solidFill>
          </a:ln>
        </p:spPr>
        <p:txBody>
          <a:bodyPr wrap="square" rtlCol="0">
            <a:spAutoFit/>
          </a:bodyPr>
          <a:lstStyle/>
          <a:p>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fgs</a:t>
            </a:r>
            <a:r>
              <a:rPr lang="en-US" sz="1400" dirty="0" smtClean="0">
                <a:latin typeface="Courier New" pitchFamily="49" charset="0"/>
                <a:cs typeface="Courier New" pitchFamily="49" charset="0"/>
              </a:rPr>
              <a:t>/main/…</a:t>
            </a:r>
            <a:endParaRPr lang="en-US" sz="1400" dirty="0">
              <a:latin typeface="Courier New" pitchFamily="49" charset="0"/>
              <a:cs typeface="Courier New" pitchFamily="49" charset="0"/>
            </a:endParaRPr>
          </a:p>
        </p:txBody>
      </p:sp>
      <p:sp>
        <p:nvSpPr>
          <p:cNvPr id="45" name="TextBox 44"/>
          <p:cNvSpPr txBox="1"/>
          <p:nvPr/>
        </p:nvSpPr>
        <p:spPr>
          <a:xfrm>
            <a:off x="685800" y="4267200"/>
            <a:ext cx="2133600" cy="307777"/>
          </a:xfrm>
          <a:prstGeom prst="rect">
            <a:avLst/>
          </a:prstGeom>
          <a:solidFill>
            <a:schemeClr val="bg1"/>
          </a:solidFill>
          <a:ln>
            <a:solidFill>
              <a:schemeClr val="accent1"/>
            </a:solidFill>
          </a:ln>
        </p:spPr>
        <p:txBody>
          <a:bodyPr wrap="square" rtlCol="0">
            <a:spAutoFit/>
          </a:bodyPr>
          <a:lstStyle/>
          <a:p>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fgs</a:t>
            </a:r>
            <a:r>
              <a:rPr lang="en-US" sz="1400" dirty="0" smtClean="0">
                <a:latin typeface="Courier New" pitchFamily="49" charset="0"/>
                <a:cs typeface="Courier New" pitchFamily="49" charset="0"/>
              </a:rPr>
              <a:t>/dev/latest/…</a:t>
            </a:r>
            <a:endParaRPr lang="en-US" sz="1400" dirty="0">
              <a:latin typeface="Courier New" pitchFamily="49" charset="0"/>
              <a:cs typeface="Courier New" pitchFamily="49" charset="0"/>
            </a:endParaRPr>
          </a:p>
        </p:txBody>
      </p:sp>
      <p:sp>
        <p:nvSpPr>
          <p:cNvPr id="46" name="TextBox 45"/>
          <p:cNvSpPr txBox="1"/>
          <p:nvPr/>
        </p:nvSpPr>
        <p:spPr>
          <a:xfrm>
            <a:off x="4648200" y="1143000"/>
            <a:ext cx="2133600" cy="307777"/>
          </a:xfrm>
          <a:prstGeom prst="rect">
            <a:avLst/>
          </a:prstGeom>
          <a:solidFill>
            <a:schemeClr val="bg1"/>
          </a:solidFill>
          <a:ln>
            <a:solidFill>
              <a:schemeClr val="accent1"/>
            </a:solidFill>
          </a:ln>
        </p:spPr>
        <p:txBody>
          <a:bodyPr wrap="square" rtlCol="0">
            <a:spAutoFit/>
          </a:bodyPr>
          <a:lstStyle/>
          <a:p>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fgs</a:t>
            </a:r>
            <a:r>
              <a:rPr lang="en-US" sz="1400" dirty="0" smtClean="0">
                <a:latin typeface="Courier New" pitchFamily="49" charset="0"/>
                <a:cs typeface="Courier New" pitchFamily="49" charset="0"/>
              </a:rPr>
              <a:t>/live/…</a:t>
            </a:r>
            <a:endParaRPr lang="en-US" sz="1400" dirty="0">
              <a:latin typeface="Courier New" pitchFamily="49" charset="0"/>
              <a:cs typeface="Courier New" pitchFamily="49" charset="0"/>
            </a:endParaRPr>
          </a:p>
        </p:txBody>
      </p:sp>
      <p:sp>
        <p:nvSpPr>
          <p:cNvPr id="51" name="Smiley Face 50"/>
          <p:cNvSpPr/>
          <p:nvPr/>
        </p:nvSpPr>
        <p:spPr>
          <a:xfrm>
            <a:off x="8763000" y="6477000"/>
            <a:ext cx="304800" cy="304800"/>
          </a:xfrm>
          <a:prstGeom prst="smileyFace">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2"/>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47"/>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9"/>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6"/>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8"/>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59"/>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60"/>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43"/>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9" presetClass="entr" presetSubtype="0" fill="hold" grpId="0" nodeType="clickEffect">
                                  <p:stCondLst>
                                    <p:cond delay="0"/>
                                  </p:stCondLst>
                                  <p:childTnLst>
                                    <p:set>
                                      <p:cBhvr>
                                        <p:cTn id="90" dur="1" fill="hold">
                                          <p:stCondLst>
                                            <p:cond delay="0"/>
                                          </p:stCondLst>
                                        </p:cTn>
                                        <p:tgtEl>
                                          <p:spTgt spid="37"/>
                                        </p:tgtEl>
                                        <p:attrNameLst>
                                          <p:attrName>style.visibility</p:attrName>
                                        </p:attrNameLst>
                                      </p:cBhvr>
                                      <p:to>
                                        <p:strVal val="visible"/>
                                      </p:to>
                                    </p:set>
                                    <p:animEffect transition="in" filter="dissolve">
                                      <p:cBhvr>
                                        <p:cTn id="91" dur="500"/>
                                        <p:tgtEl>
                                          <p:spTgt spid="37"/>
                                        </p:tgtEl>
                                      </p:cBhvr>
                                    </p:animEffect>
                                  </p:childTnLst>
                                </p:cTn>
                              </p:par>
                            </p:childTnLst>
                          </p:cTn>
                        </p:par>
                      </p:childTnLst>
                    </p:cTn>
                  </p:par>
                  <p:par>
                    <p:cTn id="92" fill="hold">
                      <p:stCondLst>
                        <p:cond delay="indefinite"/>
                      </p:stCondLst>
                      <p:childTnLst>
                        <p:par>
                          <p:cTn id="93" fill="hold">
                            <p:stCondLst>
                              <p:cond delay="0"/>
                            </p:stCondLst>
                            <p:childTnLst>
                              <p:par>
                                <p:cTn id="94" presetID="8" presetClass="entr" presetSubtype="16" fill="hold" grpId="0" nodeType="clickEffect">
                                  <p:stCondLst>
                                    <p:cond delay="0"/>
                                  </p:stCondLst>
                                  <p:childTnLst>
                                    <p:set>
                                      <p:cBhvr>
                                        <p:cTn id="95" dur="1" fill="hold">
                                          <p:stCondLst>
                                            <p:cond delay="0"/>
                                          </p:stCondLst>
                                        </p:cTn>
                                        <p:tgtEl>
                                          <p:spTgt spid="51"/>
                                        </p:tgtEl>
                                        <p:attrNameLst>
                                          <p:attrName>style.visibility</p:attrName>
                                        </p:attrNameLst>
                                      </p:cBhvr>
                                      <p:to>
                                        <p:strVal val="visible"/>
                                      </p:to>
                                    </p:set>
                                    <p:animEffect transition="in" filter="diamond(in)">
                                      <p:cBhvr>
                                        <p:cTn id="96"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8" grpId="0" animBg="1"/>
      <p:bldP spid="9" grpId="0" animBg="1"/>
      <p:bldP spid="12" grpId="0" animBg="1"/>
      <p:bldP spid="14" grpId="0"/>
      <p:bldP spid="15" grpId="0" animBg="1"/>
      <p:bldP spid="16" grpId="0" animBg="1"/>
      <p:bldP spid="17" grpId="0" animBg="1"/>
      <p:bldP spid="19" grpId="0" animBg="1"/>
      <p:bldP spid="20" grpId="0" animBg="1"/>
      <p:bldP spid="21" grpId="0" animBg="1"/>
      <p:bldP spid="22" grpId="0" animBg="1"/>
      <p:bldP spid="23" grpId="0" animBg="1"/>
      <p:bldP spid="43" grpId="0" animBg="1"/>
      <p:bldP spid="44" grpId="0" animBg="1"/>
      <p:bldP spid="55" grpId="0"/>
      <p:bldP spid="59" grpId="0"/>
      <p:bldP spid="37" grpId="0"/>
      <p:bldP spid="39" grpId="0" animBg="1"/>
      <p:bldP spid="42" grpId="0" animBg="1"/>
      <p:bldP spid="49" grpId="0" animBg="1"/>
      <p:bldP spid="45" grpId="0" animBg="1"/>
      <p:bldP spid="46" grpId="0" animBg="1"/>
      <p:bldP spid="5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124200"/>
            <a:ext cx="1703993" cy="369332"/>
          </a:xfrm>
          <a:prstGeom prst="rect">
            <a:avLst/>
          </a:prstGeom>
          <a:noFill/>
          <a:ln>
            <a:solidFill>
              <a:srgbClr val="0070C0"/>
            </a:solidFill>
          </a:ln>
        </p:spPr>
        <p:txBody>
          <a:bodyPr wrap="none" rtlCol="0">
            <a:spAutoFit/>
          </a:bodyPr>
          <a:lstStyle/>
          <a:p>
            <a:r>
              <a:rPr lang="en-US" dirty="0" smtClean="0"/>
              <a:t>//</a:t>
            </a:r>
            <a:r>
              <a:rPr lang="en-US" i="1" dirty="0" err="1" smtClean="0"/>
              <a:t>ProductFamily</a:t>
            </a:r>
            <a:endParaRPr lang="en-US" i="1" dirty="0"/>
          </a:p>
        </p:txBody>
      </p:sp>
      <p:sp>
        <p:nvSpPr>
          <p:cNvPr id="3" name="TextBox 2"/>
          <p:cNvSpPr txBox="1"/>
          <p:nvPr/>
        </p:nvSpPr>
        <p:spPr>
          <a:xfrm>
            <a:off x="609600" y="3505200"/>
            <a:ext cx="1009700" cy="369332"/>
          </a:xfrm>
          <a:prstGeom prst="rect">
            <a:avLst/>
          </a:prstGeom>
          <a:noFill/>
          <a:ln>
            <a:solidFill>
              <a:srgbClr val="0070C0"/>
            </a:solidFill>
          </a:ln>
        </p:spPr>
        <p:txBody>
          <a:bodyPr wrap="none" rtlCol="0">
            <a:spAutoFit/>
          </a:bodyPr>
          <a:lstStyle/>
          <a:p>
            <a:r>
              <a:rPr lang="en-US" dirty="0" smtClean="0"/>
              <a:t>/</a:t>
            </a:r>
            <a:r>
              <a:rPr lang="en-US" i="1" dirty="0" smtClean="0"/>
              <a:t>Product</a:t>
            </a:r>
            <a:endParaRPr lang="en-US" i="1" dirty="0"/>
          </a:p>
        </p:txBody>
      </p:sp>
      <p:cxnSp>
        <p:nvCxnSpPr>
          <p:cNvPr id="5" name="Straight Connector 4"/>
          <p:cNvCxnSpPr/>
          <p:nvPr/>
        </p:nvCxnSpPr>
        <p:spPr>
          <a:xfrm rot="5400000">
            <a:off x="381794" y="3885406"/>
            <a:ext cx="4419600" cy="1588"/>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4191794" y="3885406"/>
            <a:ext cx="4419600" cy="1588"/>
          </a:xfrm>
          <a:prstGeom prst="line">
            <a:avLst/>
          </a:prstGeom>
          <a:ln w="63500"/>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2819400" y="3200400"/>
            <a:ext cx="744114" cy="369332"/>
          </a:xfrm>
          <a:prstGeom prst="rect">
            <a:avLst/>
          </a:prstGeom>
          <a:noFill/>
          <a:ln>
            <a:solidFill>
              <a:srgbClr val="0070C0"/>
            </a:solidFill>
          </a:ln>
        </p:spPr>
        <p:txBody>
          <a:bodyPr wrap="none" rtlCol="0">
            <a:spAutoFit/>
          </a:bodyPr>
          <a:lstStyle/>
          <a:p>
            <a:r>
              <a:rPr lang="en-US" dirty="0" smtClean="0"/>
              <a:t>/main</a:t>
            </a:r>
            <a:endParaRPr lang="en-US" dirty="0"/>
          </a:p>
        </p:txBody>
      </p:sp>
      <p:sp>
        <p:nvSpPr>
          <p:cNvPr id="8" name="TextBox 7"/>
          <p:cNvSpPr txBox="1"/>
          <p:nvPr/>
        </p:nvSpPr>
        <p:spPr>
          <a:xfrm>
            <a:off x="2819400" y="3733800"/>
            <a:ext cx="789832" cy="369332"/>
          </a:xfrm>
          <a:prstGeom prst="rect">
            <a:avLst/>
          </a:prstGeom>
          <a:noFill/>
          <a:ln>
            <a:solidFill>
              <a:srgbClr val="0070C0"/>
            </a:solidFill>
          </a:ln>
        </p:spPr>
        <p:txBody>
          <a:bodyPr wrap="none" rtlCol="0">
            <a:spAutoFit/>
          </a:bodyPr>
          <a:lstStyle/>
          <a:p>
            <a:r>
              <a:rPr lang="en-US" dirty="0" smtClean="0"/>
              <a:t>/latest</a:t>
            </a:r>
            <a:endParaRPr lang="en-US" dirty="0"/>
          </a:p>
        </p:txBody>
      </p:sp>
      <p:sp>
        <p:nvSpPr>
          <p:cNvPr id="9" name="TextBox 8"/>
          <p:cNvSpPr txBox="1"/>
          <p:nvPr/>
        </p:nvSpPr>
        <p:spPr>
          <a:xfrm>
            <a:off x="4191000" y="4267200"/>
            <a:ext cx="635559" cy="369332"/>
          </a:xfrm>
          <a:prstGeom prst="rect">
            <a:avLst/>
          </a:prstGeom>
          <a:noFill/>
          <a:ln>
            <a:solidFill>
              <a:srgbClr val="0070C0"/>
            </a:solidFill>
          </a:ln>
        </p:spPr>
        <p:txBody>
          <a:bodyPr wrap="none" rtlCol="0">
            <a:spAutoFit/>
          </a:bodyPr>
          <a:lstStyle/>
          <a:p>
            <a:r>
              <a:rPr lang="en-US" dirty="0" smtClean="0"/>
              <a:t>/dev</a:t>
            </a:r>
            <a:endParaRPr lang="en-US" dirty="0"/>
          </a:p>
        </p:txBody>
      </p:sp>
      <p:sp>
        <p:nvSpPr>
          <p:cNvPr id="10" name="TextBox 9"/>
          <p:cNvSpPr txBox="1"/>
          <p:nvPr/>
        </p:nvSpPr>
        <p:spPr>
          <a:xfrm>
            <a:off x="2819400" y="2667000"/>
            <a:ext cx="597599" cy="369332"/>
          </a:xfrm>
          <a:prstGeom prst="rect">
            <a:avLst/>
          </a:prstGeom>
          <a:noFill/>
          <a:ln>
            <a:solidFill>
              <a:srgbClr val="0070C0"/>
            </a:solidFill>
          </a:ln>
        </p:spPr>
        <p:txBody>
          <a:bodyPr wrap="none" rtlCol="0">
            <a:spAutoFit/>
          </a:bodyPr>
          <a:lstStyle/>
          <a:p>
            <a:r>
              <a:rPr lang="en-US" dirty="0" smtClean="0"/>
              <a:t>/live</a:t>
            </a:r>
            <a:endParaRPr lang="en-US" dirty="0"/>
          </a:p>
        </p:txBody>
      </p:sp>
      <p:sp>
        <p:nvSpPr>
          <p:cNvPr id="11" name="TextBox 10"/>
          <p:cNvSpPr txBox="1"/>
          <p:nvPr/>
        </p:nvSpPr>
        <p:spPr>
          <a:xfrm>
            <a:off x="228600" y="1676400"/>
            <a:ext cx="2057400" cy="1569660"/>
          </a:xfrm>
          <a:prstGeom prst="rect">
            <a:avLst/>
          </a:prstGeom>
          <a:noFill/>
        </p:spPr>
        <p:txBody>
          <a:bodyPr wrap="square" rtlCol="0">
            <a:spAutoFit/>
          </a:bodyPr>
          <a:lstStyle/>
          <a:p>
            <a:pPr algn="ctr"/>
            <a:r>
              <a:rPr lang="en-US" sz="2400" dirty="0" smtClean="0"/>
              <a:t>Product Family &amp; Product</a:t>
            </a:r>
          </a:p>
          <a:p>
            <a:pPr algn="ctr"/>
            <a:r>
              <a:rPr lang="en-US" sz="2400" dirty="0" smtClean="0"/>
              <a:t>Levels</a:t>
            </a:r>
          </a:p>
          <a:p>
            <a:pPr algn="ctr"/>
            <a:endParaRPr lang="en-US" sz="2400" dirty="0" smtClean="0"/>
          </a:p>
        </p:txBody>
      </p:sp>
      <p:sp>
        <p:nvSpPr>
          <p:cNvPr id="14" name="TextBox 13"/>
          <p:cNvSpPr txBox="1"/>
          <p:nvPr/>
        </p:nvSpPr>
        <p:spPr>
          <a:xfrm>
            <a:off x="2667000" y="1676400"/>
            <a:ext cx="3124200" cy="1200329"/>
          </a:xfrm>
          <a:prstGeom prst="rect">
            <a:avLst/>
          </a:prstGeom>
          <a:noFill/>
        </p:spPr>
        <p:txBody>
          <a:bodyPr wrap="square" rtlCol="0">
            <a:spAutoFit/>
          </a:bodyPr>
          <a:lstStyle/>
          <a:p>
            <a:pPr algn="ctr"/>
            <a:r>
              <a:rPr lang="en-US" sz="2400" dirty="0" smtClean="0"/>
              <a:t>Permanent Streams &amp; Branch Containers</a:t>
            </a:r>
          </a:p>
          <a:p>
            <a:pPr algn="ctr"/>
            <a:endParaRPr lang="en-US" sz="2400" dirty="0" smtClean="0"/>
          </a:p>
        </p:txBody>
      </p:sp>
      <p:sp>
        <p:nvSpPr>
          <p:cNvPr id="19" name="TextBox 18"/>
          <p:cNvSpPr txBox="1"/>
          <p:nvPr/>
        </p:nvSpPr>
        <p:spPr>
          <a:xfrm>
            <a:off x="4191000" y="3200400"/>
            <a:ext cx="519886" cy="369332"/>
          </a:xfrm>
          <a:prstGeom prst="rect">
            <a:avLst/>
          </a:prstGeom>
          <a:noFill/>
          <a:ln>
            <a:solidFill>
              <a:srgbClr val="0070C0"/>
            </a:solidFill>
          </a:ln>
        </p:spPr>
        <p:txBody>
          <a:bodyPr wrap="none" rtlCol="0">
            <a:spAutoFit/>
          </a:bodyPr>
          <a:lstStyle/>
          <a:p>
            <a:r>
              <a:rPr lang="en-US" dirty="0" smtClean="0"/>
              <a:t>/</a:t>
            </a:r>
            <a:r>
              <a:rPr lang="en-US" dirty="0" err="1" smtClean="0"/>
              <a:t>rel</a:t>
            </a:r>
            <a:endParaRPr lang="en-US" dirty="0"/>
          </a:p>
        </p:txBody>
      </p:sp>
      <p:sp>
        <p:nvSpPr>
          <p:cNvPr id="20" name="TextBox 19"/>
          <p:cNvSpPr txBox="1"/>
          <p:nvPr/>
        </p:nvSpPr>
        <p:spPr>
          <a:xfrm>
            <a:off x="4191000" y="2667000"/>
            <a:ext cx="645241" cy="369332"/>
          </a:xfrm>
          <a:prstGeom prst="rect">
            <a:avLst/>
          </a:prstGeom>
          <a:noFill/>
          <a:ln>
            <a:solidFill>
              <a:srgbClr val="0070C0"/>
            </a:solidFill>
          </a:ln>
        </p:spPr>
        <p:txBody>
          <a:bodyPr wrap="none" rtlCol="0">
            <a:spAutoFit/>
          </a:bodyPr>
          <a:lstStyle/>
          <a:p>
            <a:r>
              <a:rPr lang="en-US" dirty="0" smtClean="0"/>
              <a:t>/</a:t>
            </a:r>
            <a:r>
              <a:rPr lang="en-US" dirty="0" err="1" smtClean="0"/>
              <a:t>svcs</a:t>
            </a:r>
            <a:endParaRPr lang="en-US" dirty="0"/>
          </a:p>
        </p:txBody>
      </p:sp>
      <p:sp>
        <p:nvSpPr>
          <p:cNvPr id="22" name="Rectangle 21"/>
          <p:cNvSpPr/>
          <p:nvPr/>
        </p:nvSpPr>
        <p:spPr>
          <a:xfrm>
            <a:off x="0" y="304800"/>
            <a:ext cx="9144000" cy="923330"/>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PDS Classic Components</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3" name="TextBox 22"/>
          <p:cNvSpPr txBox="1"/>
          <p:nvPr/>
        </p:nvSpPr>
        <p:spPr>
          <a:xfrm>
            <a:off x="6477000" y="1676400"/>
            <a:ext cx="2514600" cy="461665"/>
          </a:xfrm>
          <a:prstGeom prst="rect">
            <a:avLst/>
          </a:prstGeom>
          <a:noFill/>
        </p:spPr>
        <p:txBody>
          <a:bodyPr wrap="square" rtlCol="0">
            <a:spAutoFit/>
          </a:bodyPr>
          <a:lstStyle/>
          <a:p>
            <a:pPr algn="ctr"/>
            <a:r>
              <a:rPr lang="en-US" sz="2400" dirty="0" smtClean="0"/>
              <a:t>Low Level </a:t>
            </a:r>
            <a:r>
              <a:rPr lang="en-US" sz="2400" dirty="0" err="1" smtClean="0"/>
              <a:t>Dirs</a:t>
            </a:r>
            <a:endParaRPr lang="en-US" sz="2400" dirty="0" smtClean="0"/>
          </a:p>
        </p:txBody>
      </p:sp>
      <p:sp>
        <p:nvSpPr>
          <p:cNvPr id="24" name="TextBox 23"/>
          <p:cNvSpPr txBox="1"/>
          <p:nvPr/>
        </p:nvSpPr>
        <p:spPr>
          <a:xfrm>
            <a:off x="6705600" y="2819400"/>
            <a:ext cx="534313" cy="369332"/>
          </a:xfrm>
          <a:prstGeom prst="rect">
            <a:avLst/>
          </a:prstGeom>
          <a:noFill/>
          <a:ln>
            <a:solidFill>
              <a:srgbClr val="0070C0"/>
            </a:solidFill>
          </a:ln>
        </p:spPr>
        <p:txBody>
          <a:bodyPr wrap="none" rtlCol="0">
            <a:spAutoFit/>
          </a:bodyPr>
          <a:lstStyle/>
          <a:p>
            <a:r>
              <a:rPr lang="en-US" dirty="0" smtClean="0"/>
              <a:t>/</a:t>
            </a:r>
            <a:r>
              <a:rPr lang="en-US" dirty="0" err="1" smtClean="0"/>
              <a:t>src</a:t>
            </a:r>
            <a:endParaRPr lang="en-US" dirty="0"/>
          </a:p>
        </p:txBody>
      </p:sp>
      <p:sp>
        <p:nvSpPr>
          <p:cNvPr id="25" name="TextBox 24"/>
          <p:cNvSpPr txBox="1"/>
          <p:nvPr/>
        </p:nvSpPr>
        <p:spPr>
          <a:xfrm>
            <a:off x="6705600" y="3429000"/>
            <a:ext cx="556371" cy="369332"/>
          </a:xfrm>
          <a:prstGeom prst="rect">
            <a:avLst/>
          </a:prstGeom>
          <a:noFill/>
          <a:ln>
            <a:solidFill>
              <a:srgbClr val="0070C0"/>
            </a:solidFill>
          </a:ln>
        </p:spPr>
        <p:txBody>
          <a:bodyPr wrap="none" rtlCol="0">
            <a:spAutoFit/>
          </a:bodyPr>
          <a:lstStyle/>
          <a:p>
            <a:r>
              <a:rPr lang="en-US" dirty="0" smtClean="0"/>
              <a:t>/etc</a:t>
            </a:r>
            <a:endParaRPr lang="en-US" dirty="0"/>
          </a:p>
        </p:txBody>
      </p:sp>
      <p:sp>
        <p:nvSpPr>
          <p:cNvPr id="26" name="TextBox 25"/>
          <p:cNvSpPr txBox="1"/>
          <p:nvPr/>
        </p:nvSpPr>
        <p:spPr>
          <a:xfrm>
            <a:off x="6477000" y="4191000"/>
            <a:ext cx="2514600" cy="1200329"/>
          </a:xfrm>
          <a:prstGeom prst="rect">
            <a:avLst/>
          </a:prstGeom>
          <a:noFill/>
        </p:spPr>
        <p:txBody>
          <a:bodyPr wrap="square" rtlCol="0">
            <a:spAutoFit/>
          </a:bodyPr>
          <a:lstStyle/>
          <a:p>
            <a:r>
              <a:rPr lang="en-US" dirty="0" smtClean="0"/>
              <a:t>These are samples only.  Low level directory structure is outside the scope of an PDS.</a:t>
            </a:r>
          </a:p>
        </p:txBody>
      </p:sp>
      <p:sp>
        <p:nvSpPr>
          <p:cNvPr id="27" name="TextBox 26"/>
          <p:cNvSpPr txBox="1"/>
          <p:nvPr/>
        </p:nvSpPr>
        <p:spPr>
          <a:xfrm>
            <a:off x="7467600" y="2819400"/>
            <a:ext cx="628442" cy="369332"/>
          </a:xfrm>
          <a:prstGeom prst="rect">
            <a:avLst/>
          </a:prstGeom>
          <a:noFill/>
          <a:ln>
            <a:solidFill>
              <a:srgbClr val="0070C0"/>
            </a:solidFill>
          </a:ln>
        </p:spPr>
        <p:txBody>
          <a:bodyPr wrap="none" rtlCol="0">
            <a:spAutoFit/>
          </a:bodyPr>
          <a:lstStyle/>
          <a:p>
            <a:r>
              <a:rPr lang="en-US" dirty="0" smtClean="0"/>
              <a:t>/test</a:t>
            </a:r>
            <a:endParaRPr lang="en-US" dirty="0"/>
          </a:p>
        </p:txBody>
      </p:sp>
      <p:sp>
        <p:nvSpPr>
          <p:cNvPr id="21" name="TextBox 20"/>
          <p:cNvSpPr txBox="1"/>
          <p:nvPr/>
        </p:nvSpPr>
        <p:spPr>
          <a:xfrm>
            <a:off x="4191000" y="3733800"/>
            <a:ext cx="528799" cy="369332"/>
          </a:xfrm>
          <a:prstGeom prst="rect">
            <a:avLst/>
          </a:prstGeom>
          <a:noFill/>
          <a:ln>
            <a:solidFill>
              <a:srgbClr val="0070C0"/>
            </a:solidFill>
          </a:ln>
        </p:spPr>
        <p:txBody>
          <a:bodyPr wrap="none" rtlCol="0">
            <a:spAutoFit/>
          </a:bodyPr>
          <a:lstStyle/>
          <a:p>
            <a:r>
              <a:rPr lang="en-US" dirty="0" smtClean="0"/>
              <a:t>/</a:t>
            </a:r>
            <a:r>
              <a:rPr lang="en-US" dirty="0" err="1" smtClean="0"/>
              <a:t>int</a:t>
            </a:r>
            <a:endParaRPr lang="en-US" dirty="0"/>
          </a:p>
        </p:txBody>
      </p:sp>
      <p:sp>
        <p:nvSpPr>
          <p:cNvPr id="31" name="TextBox 30"/>
          <p:cNvSpPr txBox="1"/>
          <p:nvPr/>
        </p:nvSpPr>
        <p:spPr>
          <a:xfrm>
            <a:off x="4191000" y="4800600"/>
            <a:ext cx="2029723" cy="369332"/>
          </a:xfrm>
          <a:prstGeom prst="rect">
            <a:avLst/>
          </a:prstGeom>
          <a:noFill/>
          <a:ln>
            <a:solidFill>
              <a:srgbClr val="0070C0"/>
            </a:solidFill>
          </a:ln>
        </p:spPr>
        <p:txBody>
          <a:bodyPr wrap="none" rtlCol="0">
            <a:spAutoFit/>
          </a:bodyPr>
          <a:lstStyle/>
          <a:p>
            <a:r>
              <a:rPr lang="en-US" dirty="0" smtClean="0"/>
              <a:t>/</a:t>
            </a:r>
            <a:r>
              <a:rPr lang="en-US" i="1" dirty="0" err="1" smtClean="0"/>
              <a:t>Maj</a:t>
            </a:r>
            <a:r>
              <a:rPr lang="en-US" dirty="0" err="1" smtClean="0"/>
              <a:t>.</a:t>
            </a:r>
            <a:r>
              <a:rPr lang="en-US" i="1" dirty="0" err="1" smtClean="0"/>
              <a:t>min</a:t>
            </a:r>
            <a:r>
              <a:rPr lang="en-US" dirty="0" smtClean="0"/>
              <a:t>-[P|R|D|I]</a:t>
            </a:r>
            <a:endParaRPr lang="en-US" dirty="0"/>
          </a:p>
        </p:txBody>
      </p:sp>
      <p:sp>
        <p:nvSpPr>
          <p:cNvPr id="34" name="TextBox 33"/>
          <p:cNvSpPr txBox="1"/>
          <p:nvPr/>
        </p:nvSpPr>
        <p:spPr>
          <a:xfrm>
            <a:off x="4191000" y="5334000"/>
            <a:ext cx="607859" cy="369332"/>
          </a:xfrm>
          <a:prstGeom prst="rect">
            <a:avLst/>
          </a:prstGeom>
          <a:noFill/>
          <a:ln>
            <a:solidFill>
              <a:srgbClr val="0070C0"/>
            </a:solidFill>
          </a:ln>
        </p:spPr>
        <p:txBody>
          <a:bodyPr wrap="none" rtlCol="0">
            <a:spAutoFit/>
          </a:bodyPr>
          <a:lstStyle/>
          <a:p>
            <a:r>
              <a:rPr lang="en-US" dirty="0" smtClean="0"/>
              <a:t>/exp</a:t>
            </a:r>
            <a:endParaRPr lang="en-US" dirty="0"/>
          </a:p>
        </p:txBody>
      </p:sp>
      <p:sp>
        <p:nvSpPr>
          <p:cNvPr id="35" name="TextBox 34"/>
          <p:cNvSpPr txBox="1"/>
          <p:nvPr/>
        </p:nvSpPr>
        <p:spPr>
          <a:xfrm>
            <a:off x="4953000" y="2667000"/>
            <a:ext cx="957955" cy="369332"/>
          </a:xfrm>
          <a:prstGeom prst="rect">
            <a:avLst/>
          </a:prstGeom>
          <a:noFill/>
          <a:ln>
            <a:solidFill>
              <a:srgbClr val="0070C0"/>
            </a:solidFill>
          </a:ln>
        </p:spPr>
        <p:txBody>
          <a:bodyPr wrap="none" rtlCol="0">
            <a:spAutoFit/>
          </a:bodyPr>
          <a:lstStyle/>
          <a:p>
            <a:r>
              <a:rPr lang="en-US" dirty="0" smtClean="0"/>
              <a:t>/custom</a:t>
            </a:r>
            <a:endParaRPr lang="en-US" dirty="0"/>
          </a:p>
        </p:txBody>
      </p:sp>
      <p:sp>
        <p:nvSpPr>
          <p:cNvPr id="36" name="TextBox 35"/>
          <p:cNvSpPr txBox="1"/>
          <p:nvPr/>
        </p:nvSpPr>
        <p:spPr>
          <a:xfrm>
            <a:off x="4953000" y="5334000"/>
            <a:ext cx="838691" cy="369332"/>
          </a:xfrm>
          <a:prstGeom prst="rect">
            <a:avLst/>
          </a:prstGeom>
          <a:noFill/>
          <a:ln>
            <a:solidFill>
              <a:srgbClr val="0070C0"/>
            </a:solidFill>
          </a:ln>
        </p:spPr>
        <p:txBody>
          <a:bodyPr wrap="none" rtlCol="0">
            <a:spAutoFit/>
          </a:bodyPr>
          <a:lstStyle/>
          <a:p>
            <a:r>
              <a:rPr lang="en-US" dirty="0" smtClean="0"/>
              <a:t>/demo</a:t>
            </a:r>
            <a:endParaRPr lang="en-US" dirty="0"/>
          </a:p>
        </p:txBody>
      </p:sp>
      <p:sp>
        <p:nvSpPr>
          <p:cNvPr id="32" name="TextBox 31"/>
          <p:cNvSpPr txBox="1"/>
          <p:nvPr/>
        </p:nvSpPr>
        <p:spPr>
          <a:xfrm>
            <a:off x="7467600" y="3429000"/>
            <a:ext cx="615874" cy="369332"/>
          </a:xfrm>
          <a:prstGeom prst="rect">
            <a:avLst/>
          </a:prstGeom>
          <a:noFill/>
          <a:ln>
            <a:solidFill>
              <a:srgbClr val="0070C0"/>
            </a:solidFill>
          </a:ln>
        </p:spPr>
        <p:txBody>
          <a:bodyPr wrap="none" rtlCol="0">
            <a:spAutoFit/>
          </a:bodyPr>
          <a:lstStyle/>
          <a:p>
            <a:r>
              <a:rPr lang="en-US" dirty="0" smtClean="0"/>
              <a:t>/doc</a:t>
            </a:r>
            <a:endParaRPr lang="en-US" dirty="0"/>
          </a:p>
        </p:txBody>
      </p:sp>
      <p:sp>
        <p:nvSpPr>
          <p:cNvPr id="33" name="TextBox 32"/>
          <p:cNvSpPr txBox="1"/>
          <p:nvPr/>
        </p:nvSpPr>
        <p:spPr>
          <a:xfrm>
            <a:off x="228600" y="3995678"/>
            <a:ext cx="2057400" cy="1754326"/>
          </a:xfrm>
          <a:prstGeom prst="rect">
            <a:avLst/>
          </a:prstGeom>
          <a:noFill/>
        </p:spPr>
        <p:txBody>
          <a:bodyPr wrap="square" rtlCol="0">
            <a:spAutoFit/>
          </a:bodyPr>
          <a:lstStyle/>
          <a:p>
            <a:r>
              <a:rPr lang="en-US" dirty="0" smtClean="0"/>
              <a:t>Typically one or two “organization” directory levels per depot, e.g. Product Family, Business Unit, etc.</a:t>
            </a:r>
          </a:p>
        </p:txBody>
      </p:sp>
      <p:sp>
        <p:nvSpPr>
          <p:cNvPr id="29" name="TextBox 28"/>
          <p:cNvSpPr txBox="1"/>
          <p:nvPr/>
        </p:nvSpPr>
        <p:spPr>
          <a:xfrm>
            <a:off x="4191000" y="5867400"/>
            <a:ext cx="481607" cy="369332"/>
          </a:xfrm>
          <a:prstGeom prst="rect">
            <a:avLst/>
          </a:prstGeom>
          <a:noFill/>
          <a:ln>
            <a:solidFill>
              <a:srgbClr val="0070C0"/>
            </a:solidFill>
          </a:ln>
        </p:spPr>
        <p:txBody>
          <a:bodyPr wrap="none" rtlCol="0">
            <a:spAutoFit/>
          </a:bodyPr>
          <a:lstStyle/>
          <a:p>
            <a:r>
              <a:rPr lang="en-US" dirty="0" smtClean="0"/>
              <a:t>/</a:t>
            </a:r>
            <a:r>
              <a:rPr lang="en-US" dirty="0" err="1" smtClean="0"/>
              <a:t>sb</a:t>
            </a:r>
            <a:endParaRPr lang="en-US" dirty="0"/>
          </a:p>
        </p:txBody>
      </p:sp>
      <p:sp>
        <p:nvSpPr>
          <p:cNvPr id="30" name="TextBox 29"/>
          <p:cNvSpPr txBox="1"/>
          <p:nvPr/>
        </p:nvSpPr>
        <p:spPr>
          <a:xfrm>
            <a:off x="4724400" y="5867400"/>
            <a:ext cx="2057400" cy="369332"/>
          </a:xfrm>
          <a:prstGeom prst="rect">
            <a:avLst/>
          </a:prstGeom>
          <a:noFill/>
        </p:spPr>
        <p:txBody>
          <a:bodyPr wrap="square" rtlCol="0">
            <a:spAutoFit/>
          </a:bodyPr>
          <a:lstStyle/>
          <a:p>
            <a:r>
              <a:rPr lang="en-US" dirty="0" smtClean="0"/>
              <a:t>(sandbox)</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TextBox 168"/>
          <p:cNvSpPr txBox="1"/>
          <p:nvPr/>
        </p:nvSpPr>
        <p:spPr>
          <a:xfrm>
            <a:off x="6324600" y="4311134"/>
            <a:ext cx="2133600" cy="369332"/>
          </a:xfrm>
          <a:prstGeom prst="rect">
            <a:avLst/>
          </a:prstGeom>
          <a:solidFill>
            <a:schemeClr val="bg1"/>
          </a:solidFill>
        </p:spPr>
        <p:txBody>
          <a:bodyPr wrap="square" rtlCol="0">
            <a:spAutoFit/>
          </a:bodyPr>
          <a:lstStyle/>
          <a:p>
            <a:r>
              <a:rPr lang="en-US" b="1" dirty="0" smtClean="0"/>
              <a:t>Human Change</a:t>
            </a:r>
            <a:endParaRPr lang="en-US" b="1" dirty="0"/>
          </a:p>
        </p:txBody>
      </p:sp>
      <p:sp>
        <p:nvSpPr>
          <p:cNvPr id="172" name="TextBox 171"/>
          <p:cNvSpPr txBox="1"/>
          <p:nvPr/>
        </p:nvSpPr>
        <p:spPr>
          <a:xfrm>
            <a:off x="6324600" y="4692134"/>
            <a:ext cx="1524000" cy="369332"/>
          </a:xfrm>
          <a:prstGeom prst="rect">
            <a:avLst/>
          </a:prstGeom>
          <a:solidFill>
            <a:schemeClr val="bg1"/>
          </a:solidFill>
        </p:spPr>
        <p:txBody>
          <a:bodyPr wrap="square" rtlCol="0">
            <a:spAutoFit/>
          </a:bodyPr>
          <a:lstStyle/>
          <a:p>
            <a:r>
              <a:rPr lang="en-US" b="1" i="1" dirty="0" smtClean="0"/>
              <a:t>Automerge</a:t>
            </a:r>
            <a:endParaRPr lang="en-US" b="1" i="1" dirty="0"/>
          </a:p>
        </p:txBody>
      </p:sp>
      <p:sp>
        <p:nvSpPr>
          <p:cNvPr id="2" name="TextBox 1"/>
          <p:cNvSpPr txBox="1"/>
          <p:nvPr/>
        </p:nvSpPr>
        <p:spPr>
          <a:xfrm>
            <a:off x="1219200" y="3581400"/>
            <a:ext cx="990600" cy="369332"/>
          </a:xfrm>
          <a:prstGeom prst="rect">
            <a:avLst/>
          </a:prstGeom>
          <a:solidFill>
            <a:schemeClr val="bg1"/>
          </a:solidFill>
        </p:spPr>
        <p:txBody>
          <a:bodyPr wrap="square" rtlCol="0">
            <a:spAutoFit/>
          </a:bodyPr>
          <a:lstStyle/>
          <a:p>
            <a:r>
              <a:rPr lang="en-US" b="1" dirty="0" smtClean="0"/>
              <a:t>MAIN</a:t>
            </a:r>
            <a:endParaRPr lang="en-US" b="1" dirty="0"/>
          </a:p>
        </p:txBody>
      </p:sp>
      <p:cxnSp>
        <p:nvCxnSpPr>
          <p:cNvPr id="104" name="Straight Arrow Connector 103"/>
          <p:cNvCxnSpPr>
            <a:endCxn id="109" idx="4"/>
          </p:cNvCxnSpPr>
          <p:nvPr/>
        </p:nvCxnSpPr>
        <p:spPr>
          <a:xfrm rot="5400000" flipH="1" flipV="1">
            <a:off x="1828006" y="3657600"/>
            <a:ext cx="762794" cy="794"/>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a:stCxn id="79" idx="0"/>
            <a:endCxn id="82" idx="4"/>
          </p:cNvCxnSpPr>
          <p:nvPr/>
        </p:nvCxnSpPr>
        <p:spPr>
          <a:xfrm rot="5400000" flipH="1" flipV="1">
            <a:off x="457200" y="3200400"/>
            <a:ext cx="13716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 name="Straight Arrow Connector 2"/>
          <p:cNvCxnSpPr/>
          <p:nvPr/>
        </p:nvCxnSpPr>
        <p:spPr>
          <a:xfrm>
            <a:off x="1143000" y="3962400"/>
            <a:ext cx="5867400" cy="1588"/>
          </a:xfrm>
          <a:prstGeom prst="straightConnector1">
            <a:avLst/>
          </a:prstGeom>
          <a:ln w="635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5" name="Oval 4"/>
          <p:cNvSpPr/>
          <p:nvPr/>
        </p:nvSpPr>
        <p:spPr>
          <a:xfrm>
            <a:off x="2133600" y="3886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0" y="152400"/>
            <a:ext cx="9144000" cy="1446550"/>
          </a:xfrm>
          <a:prstGeom prst="rect">
            <a:avLst/>
          </a:prstGeom>
          <a:noFill/>
        </p:spPr>
        <p:txBody>
          <a:bodyPr wrap="square" lIns="91440" tIns="45720" rIns="91440" bIns="45720">
            <a:spAutoFit/>
          </a:bodyPr>
          <a:lstStyle/>
          <a:p>
            <a:pPr algn="ctr"/>
            <a:r>
              <a:rPr lang="en-US" sz="4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Advanced Best Practice:</a:t>
            </a:r>
          </a:p>
          <a:p>
            <a:pPr algn="ctr"/>
            <a:r>
              <a:rPr lang="en-US" sz="4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Auto Merge</a:t>
            </a:r>
            <a:endParaRPr lang="en-US" sz="4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1" name="Rectangular Callout 10"/>
          <p:cNvSpPr/>
          <p:nvPr/>
        </p:nvSpPr>
        <p:spPr>
          <a:xfrm>
            <a:off x="2209800" y="4402574"/>
            <a:ext cx="609600" cy="457200"/>
          </a:xfrm>
          <a:prstGeom prst="wedgeRectCallout">
            <a:avLst>
              <a:gd name="adj1" fmla="val -47500"/>
              <a:gd name="adj2" fmla="val -132904"/>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9.0</a:t>
            </a:r>
            <a:endParaRPr lang="en-US" dirty="0"/>
          </a:p>
        </p:txBody>
      </p:sp>
      <p:sp>
        <p:nvSpPr>
          <p:cNvPr id="79" name="Oval 78"/>
          <p:cNvSpPr/>
          <p:nvPr/>
        </p:nvSpPr>
        <p:spPr>
          <a:xfrm>
            <a:off x="1066800" y="3886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6" name="Straight Arrow Connector 85"/>
          <p:cNvCxnSpPr>
            <a:stCxn id="82" idx="6"/>
          </p:cNvCxnSpPr>
          <p:nvPr/>
        </p:nvCxnSpPr>
        <p:spPr>
          <a:xfrm>
            <a:off x="1219200" y="2438400"/>
            <a:ext cx="53340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sp>
        <p:nvSpPr>
          <p:cNvPr id="82" name="Oval 81"/>
          <p:cNvSpPr/>
          <p:nvPr/>
        </p:nvSpPr>
        <p:spPr>
          <a:xfrm>
            <a:off x="1066800" y="2362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TextBox 100"/>
          <p:cNvSpPr txBox="1"/>
          <p:nvPr/>
        </p:nvSpPr>
        <p:spPr>
          <a:xfrm>
            <a:off x="990600" y="1981200"/>
            <a:ext cx="2209800" cy="369332"/>
          </a:xfrm>
          <a:prstGeom prst="rect">
            <a:avLst/>
          </a:prstGeom>
          <a:solidFill>
            <a:schemeClr val="bg1"/>
          </a:solidFill>
        </p:spPr>
        <p:txBody>
          <a:bodyPr wrap="square" rtlCol="0">
            <a:spAutoFit/>
          </a:bodyPr>
          <a:lstStyle/>
          <a:p>
            <a:r>
              <a:rPr lang="en-US" b="1" dirty="0" smtClean="0"/>
              <a:t>8.5-R (Patch Branch)</a:t>
            </a:r>
            <a:endParaRPr lang="en-US" b="1" dirty="0"/>
          </a:p>
        </p:txBody>
      </p:sp>
      <p:cxnSp>
        <p:nvCxnSpPr>
          <p:cNvPr id="108" name="Straight Arrow Connector 107"/>
          <p:cNvCxnSpPr/>
          <p:nvPr/>
        </p:nvCxnSpPr>
        <p:spPr>
          <a:xfrm>
            <a:off x="2286000" y="3200400"/>
            <a:ext cx="46482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sp>
        <p:nvSpPr>
          <p:cNvPr id="109" name="Oval 108"/>
          <p:cNvSpPr/>
          <p:nvPr/>
        </p:nvSpPr>
        <p:spPr>
          <a:xfrm>
            <a:off x="2133600" y="3124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p:cNvSpPr txBox="1"/>
          <p:nvPr/>
        </p:nvSpPr>
        <p:spPr>
          <a:xfrm>
            <a:off x="1676400" y="2743200"/>
            <a:ext cx="2133600" cy="369332"/>
          </a:xfrm>
          <a:prstGeom prst="rect">
            <a:avLst/>
          </a:prstGeom>
          <a:solidFill>
            <a:schemeClr val="bg1"/>
          </a:solidFill>
        </p:spPr>
        <p:txBody>
          <a:bodyPr wrap="square" rtlCol="0">
            <a:spAutoFit/>
          </a:bodyPr>
          <a:lstStyle/>
          <a:p>
            <a:r>
              <a:rPr lang="en-US" b="1" dirty="0" smtClean="0"/>
              <a:t>9.0-R (Patch Branch)</a:t>
            </a:r>
            <a:endParaRPr lang="en-US" b="1" dirty="0"/>
          </a:p>
        </p:txBody>
      </p:sp>
      <p:cxnSp>
        <p:nvCxnSpPr>
          <p:cNvPr id="119" name="Straight Arrow Connector 118"/>
          <p:cNvCxnSpPr>
            <a:stCxn id="133" idx="4"/>
            <a:endCxn id="112" idx="0"/>
          </p:cNvCxnSpPr>
          <p:nvPr/>
        </p:nvCxnSpPr>
        <p:spPr>
          <a:xfrm rot="16200000" flipH="1">
            <a:off x="4229100" y="3467100"/>
            <a:ext cx="609600" cy="2286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27" name="Oval 126"/>
          <p:cNvSpPr/>
          <p:nvPr/>
        </p:nvSpPr>
        <p:spPr>
          <a:xfrm>
            <a:off x="4060918" y="2384518"/>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8" name="Straight Arrow Connector 127"/>
          <p:cNvCxnSpPr>
            <a:stCxn id="127" idx="4"/>
            <a:endCxn id="133" idx="1"/>
          </p:cNvCxnSpPr>
          <p:nvPr/>
        </p:nvCxnSpPr>
        <p:spPr>
          <a:xfrm rot="16200000" flipH="1">
            <a:off x="3946618" y="2727418"/>
            <a:ext cx="609600" cy="2286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33" name="Oval 132"/>
          <p:cNvSpPr/>
          <p:nvPr/>
        </p:nvSpPr>
        <p:spPr>
          <a:xfrm>
            <a:off x="4343400" y="31242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ular Callout 86"/>
          <p:cNvSpPr/>
          <p:nvPr/>
        </p:nvSpPr>
        <p:spPr>
          <a:xfrm>
            <a:off x="1219200" y="4419600"/>
            <a:ext cx="609600" cy="457200"/>
          </a:xfrm>
          <a:prstGeom prst="wedgeRectCallout">
            <a:avLst>
              <a:gd name="adj1" fmla="val -58333"/>
              <a:gd name="adj2" fmla="val -135126"/>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8.5</a:t>
            </a:r>
            <a:endParaRPr lang="en-US" dirty="0"/>
          </a:p>
        </p:txBody>
      </p:sp>
      <p:sp>
        <p:nvSpPr>
          <p:cNvPr id="112" name="Oval 111"/>
          <p:cNvSpPr/>
          <p:nvPr/>
        </p:nvSpPr>
        <p:spPr>
          <a:xfrm>
            <a:off x="4572000" y="38862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6" name="Straight Arrow Connector 155"/>
          <p:cNvCxnSpPr>
            <a:stCxn id="159" idx="4"/>
            <a:endCxn id="160" idx="0"/>
          </p:cNvCxnSpPr>
          <p:nvPr/>
        </p:nvCxnSpPr>
        <p:spPr>
          <a:xfrm rot="16200000" flipH="1">
            <a:off x="4892582" y="3444782"/>
            <a:ext cx="609600" cy="2286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57" name="Oval 156"/>
          <p:cNvSpPr/>
          <p:nvPr/>
        </p:nvSpPr>
        <p:spPr>
          <a:xfrm>
            <a:off x="4724400" y="23622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8" name="Straight Arrow Connector 157"/>
          <p:cNvCxnSpPr>
            <a:stCxn id="157" idx="4"/>
            <a:endCxn id="159" idx="1"/>
          </p:cNvCxnSpPr>
          <p:nvPr/>
        </p:nvCxnSpPr>
        <p:spPr>
          <a:xfrm rot="16200000" flipH="1">
            <a:off x="4610100" y="2705100"/>
            <a:ext cx="609600" cy="2286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59" name="Oval 158"/>
          <p:cNvSpPr/>
          <p:nvPr/>
        </p:nvSpPr>
        <p:spPr>
          <a:xfrm>
            <a:off x="5006882" y="3101882"/>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Oval 159"/>
          <p:cNvSpPr/>
          <p:nvPr/>
        </p:nvSpPr>
        <p:spPr>
          <a:xfrm>
            <a:off x="5235482" y="3863882"/>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1" name="Straight Arrow Connector 160"/>
          <p:cNvCxnSpPr>
            <a:stCxn id="162" idx="5"/>
            <a:endCxn id="165" idx="0"/>
          </p:cNvCxnSpPr>
          <p:nvPr/>
        </p:nvCxnSpPr>
        <p:spPr>
          <a:xfrm rot="16200000" flipH="1">
            <a:off x="4587782" y="3444782"/>
            <a:ext cx="609600" cy="2286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62" name="Oval 161"/>
          <p:cNvSpPr/>
          <p:nvPr/>
        </p:nvSpPr>
        <p:spPr>
          <a:xfrm>
            <a:off x="4648200" y="31242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Oval 164"/>
          <p:cNvSpPr/>
          <p:nvPr/>
        </p:nvSpPr>
        <p:spPr>
          <a:xfrm>
            <a:off x="4930682" y="3863882"/>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Oval 167"/>
          <p:cNvSpPr/>
          <p:nvPr/>
        </p:nvSpPr>
        <p:spPr>
          <a:xfrm>
            <a:off x="6172200" y="4463534"/>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Oval 170"/>
          <p:cNvSpPr/>
          <p:nvPr/>
        </p:nvSpPr>
        <p:spPr>
          <a:xfrm>
            <a:off x="6172200" y="4844534"/>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Oval 172"/>
          <p:cNvSpPr/>
          <p:nvPr/>
        </p:nvSpPr>
        <p:spPr>
          <a:xfrm>
            <a:off x="3733800" y="1828800"/>
            <a:ext cx="1981200" cy="2667000"/>
          </a:xfrm>
          <a:prstGeom prst="ellipse">
            <a:avLst/>
          </a:prstGeom>
          <a:noFill/>
          <a:ln w="76200" cap="flat" cmpd="sng">
            <a:prstDash val="sysDot"/>
            <a:beve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75" name="Picture 174" descr="NoBug.png"/>
          <p:cNvPicPr>
            <a:picLocks noChangeAspect="1"/>
          </p:cNvPicPr>
          <p:nvPr/>
        </p:nvPicPr>
        <p:blipFill>
          <a:blip r:embed="rId3"/>
          <a:stretch>
            <a:fillRect/>
          </a:stretch>
        </p:blipFill>
        <p:spPr>
          <a:xfrm>
            <a:off x="6781800" y="1981200"/>
            <a:ext cx="533400" cy="533400"/>
          </a:xfrm>
          <a:prstGeom prst="rect">
            <a:avLst/>
          </a:prstGeom>
        </p:spPr>
      </p:pic>
      <p:cxnSp>
        <p:nvCxnSpPr>
          <p:cNvPr id="176" name="Straight Arrow Connector 175"/>
          <p:cNvCxnSpPr/>
          <p:nvPr/>
        </p:nvCxnSpPr>
        <p:spPr>
          <a:xfrm rot="16200000" flipH="1">
            <a:off x="7048500" y="2628900"/>
            <a:ext cx="381000" cy="152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pic>
        <p:nvPicPr>
          <p:cNvPr id="178" name="Picture 177" descr="NoBug.png"/>
          <p:cNvPicPr>
            <a:picLocks noChangeAspect="1"/>
          </p:cNvPicPr>
          <p:nvPr/>
        </p:nvPicPr>
        <p:blipFill>
          <a:blip r:embed="rId3"/>
          <a:stretch>
            <a:fillRect/>
          </a:stretch>
        </p:blipFill>
        <p:spPr>
          <a:xfrm>
            <a:off x="7162800" y="2971800"/>
            <a:ext cx="457200" cy="457200"/>
          </a:xfrm>
          <a:prstGeom prst="rect">
            <a:avLst/>
          </a:prstGeom>
        </p:spPr>
      </p:pic>
      <p:cxnSp>
        <p:nvCxnSpPr>
          <p:cNvPr id="179" name="Straight Arrow Connector 178"/>
          <p:cNvCxnSpPr/>
          <p:nvPr/>
        </p:nvCxnSpPr>
        <p:spPr>
          <a:xfrm rot="16200000" flipH="1">
            <a:off x="7277100" y="3543300"/>
            <a:ext cx="381000" cy="152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pic>
        <p:nvPicPr>
          <p:cNvPr id="180" name="Picture 179" descr="NoBug.png"/>
          <p:cNvPicPr>
            <a:picLocks noChangeAspect="1"/>
          </p:cNvPicPr>
          <p:nvPr/>
        </p:nvPicPr>
        <p:blipFill>
          <a:blip r:embed="rId3"/>
          <a:stretch>
            <a:fillRect/>
          </a:stretch>
        </p:blipFill>
        <p:spPr>
          <a:xfrm>
            <a:off x="7315200" y="3810000"/>
            <a:ext cx="457200" cy="457200"/>
          </a:xfrm>
          <a:prstGeom prst="rect">
            <a:avLst/>
          </a:prstGeom>
        </p:spPr>
      </p:pic>
      <p:sp>
        <p:nvSpPr>
          <p:cNvPr id="40" name="TextBox 39"/>
          <p:cNvSpPr txBox="1"/>
          <p:nvPr/>
        </p:nvSpPr>
        <p:spPr>
          <a:xfrm>
            <a:off x="533401" y="4800600"/>
            <a:ext cx="7772400" cy="1754326"/>
          </a:xfrm>
          <a:prstGeom prst="rect">
            <a:avLst/>
          </a:prstGeom>
          <a:noFill/>
        </p:spPr>
        <p:txBody>
          <a:bodyPr wrap="square" rtlCol="0">
            <a:spAutoFit/>
          </a:bodyPr>
          <a:lstStyle/>
          <a:p>
            <a:r>
              <a:rPr lang="en-US" dirty="0" smtClean="0"/>
              <a:t>Features:</a:t>
            </a:r>
          </a:p>
          <a:p>
            <a:pPr>
              <a:buFont typeface="Wingdings" pitchFamily="2" charset="2"/>
              <a:buChar char="v"/>
            </a:pPr>
            <a:r>
              <a:rPr lang="en-US" dirty="0"/>
              <a:t> Frequent merging reduces merge complexity, often even for manual merges.</a:t>
            </a:r>
          </a:p>
          <a:p>
            <a:pPr>
              <a:buFont typeface="Wingdings" pitchFamily="2" charset="2"/>
              <a:buChar char="v"/>
            </a:pPr>
            <a:r>
              <a:rPr lang="en-US" dirty="0" smtClean="0"/>
              <a:t> Preserves original human author through merge flow.</a:t>
            </a:r>
          </a:p>
          <a:p>
            <a:pPr>
              <a:buFont typeface="Wingdings" pitchFamily="2" charset="2"/>
              <a:buChar char="v"/>
            </a:pPr>
            <a:r>
              <a:rPr lang="en-US" dirty="0" smtClean="0"/>
              <a:t> Reminder and Active modes.</a:t>
            </a:r>
          </a:p>
          <a:p>
            <a:endParaRPr lang="en-US" dirty="0" smtClean="0"/>
          </a:p>
          <a:p>
            <a:r>
              <a:rPr lang="en-US" dirty="0" smtClean="0"/>
              <a:t>Auto-merging is an advanced practice; it requires custom automation.</a:t>
            </a:r>
          </a:p>
        </p:txBody>
      </p:sp>
    </p:spTree>
    <p:extLst>
      <p:ext uri="{BB962C8B-B14F-4D97-AF65-F5344CB8AC3E}">
        <p14:creationId xmlns:p14="http://schemas.microsoft.com/office/powerpoint/2010/main" val="2465575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dissolve">
                                      <p:cBhvr>
                                        <p:cTn id="7"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514600"/>
            <a:ext cx="9144000" cy="923330"/>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Static PDS Samples</a:t>
            </a:r>
          </a:p>
        </p:txBody>
      </p:sp>
      <p:sp>
        <p:nvSpPr>
          <p:cNvPr id="3" name="TextBox 2"/>
          <p:cNvSpPr txBox="1"/>
          <p:nvPr/>
        </p:nvSpPr>
        <p:spPr>
          <a:xfrm>
            <a:off x="1752600" y="3657600"/>
            <a:ext cx="5643468" cy="523220"/>
          </a:xfrm>
          <a:prstGeom prst="rect">
            <a:avLst/>
          </a:prstGeom>
          <a:noFill/>
        </p:spPr>
        <p:txBody>
          <a:bodyPr wrap="none" rtlCol="0">
            <a:spAutoFit/>
          </a:bodyPr>
          <a:lstStyle/>
          <a:p>
            <a:pPr algn="ctr"/>
            <a:r>
              <a:rPr lang="en-US" sz="2800" dirty="0" smtClean="0"/>
              <a:t>Static slides for review and discussion</a:t>
            </a:r>
            <a:endParaRPr lang="en-US" sz="28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ular Callout 27"/>
          <p:cNvSpPr/>
          <p:nvPr/>
        </p:nvSpPr>
        <p:spPr>
          <a:xfrm>
            <a:off x="2286000" y="4572000"/>
            <a:ext cx="609600" cy="457200"/>
          </a:xfrm>
          <a:prstGeom prst="wedgeRectCallout">
            <a:avLst>
              <a:gd name="adj1" fmla="val -38401"/>
              <a:gd name="adj2" fmla="val 96120"/>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3.0</a:t>
            </a:r>
            <a:endParaRPr lang="en-US" dirty="0"/>
          </a:p>
        </p:txBody>
      </p:sp>
      <p:sp>
        <p:nvSpPr>
          <p:cNvPr id="37" name="Rectangular Callout 36"/>
          <p:cNvSpPr/>
          <p:nvPr/>
        </p:nvSpPr>
        <p:spPr>
          <a:xfrm>
            <a:off x="4572000" y="4572000"/>
            <a:ext cx="609600" cy="457200"/>
          </a:xfrm>
          <a:prstGeom prst="wedgeRectCallout">
            <a:avLst>
              <a:gd name="adj1" fmla="val -20833"/>
              <a:gd name="adj2" fmla="val 94318"/>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3.1</a:t>
            </a:r>
            <a:endParaRPr lang="en-US" dirty="0"/>
          </a:p>
        </p:txBody>
      </p:sp>
      <p:sp>
        <p:nvSpPr>
          <p:cNvPr id="38" name="Rectangular Callout 37"/>
          <p:cNvSpPr/>
          <p:nvPr/>
        </p:nvSpPr>
        <p:spPr>
          <a:xfrm>
            <a:off x="5791200" y="4572000"/>
            <a:ext cx="609600" cy="457200"/>
          </a:xfrm>
          <a:prstGeom prst="wedgeRectCallout">
            <a:avLst>
              <a:gd name="adj1" fmla="val -20833"/>
              <a:gd name="adj2" fmla="val 94318"/>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3.2</a:t>
            </a:r>
            <a:endParaRPr lang="en-US" dirty="0"/>
          </a:p>
        </p:txBody>
      </p:sp>
      <p:sp>
        <p:nvSpPr>
          <p:cNvPr id="39" name="Rectangular Callout 38"/>
          <p:cNvSpPr/>
          <p:nvPr/>
        </p:nvSpPr>
        <p:spPr>
          <a:xfrm>
            <a:off x="7391400" y="4572000"/>
            <a:ext cx="609600" cy="457200"/>
          </a:xfrm>
          <a:prstGeom prst="wedgeRectCallout">
            <a:avLst>
              <a:gd name="adj1" fmla="val -20833"/>
              <a:gd name="adj2" fmla="val 94318"/>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4.0</a:t>
            </a:r>
            <a:endParaRPr lang="en-US" dirty="0"/>
          </a:p>
        </p:txBody>
      </p:sp>
      <p:cxnSp>
        <p:nvCxnSpPr>
          <p:cNvPr id="5" name="Straight Arrow Connector 4"/>
          <p:cNvCxnSpPr/>
          <p:nvPr/>
        </p:nvCxnSpPr>
        <p:spPr>
          <a:xfrm>
            <a:off x="533400" y="5334000"/>
            <a:ext cx="8382000" cy="1588"/>
          </a:xfrm>
          <a:prstGeom prst="straightConnector1">
            <a:avLst/>
          </a:prstGeom>
          <a:ln w="635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33400" y="4953000"/>
            <a:ext cx="990600" cy="369332"/>
          </a:xfrm>
          <a:prstGeom prst="rect">
            <a:avLst/>
          </a:prstGeom>
          <a:noFill/>
        </p:spPr>
        <p:txBody>
          <a:bodyPr wrap="square" rtlCol="0">
            <a:spAutoFit/>
          </a:bodyPr>
          <a:lstStyle/>
          <a:p>
            <a:r>
              <a:rPr lang="en-US" b="1" dirty="0" smtClean="0"/>
              <a:t>/main</a:t>
            </a:r>
            <a:endParaRPr lang="en-US" b="1" dirty="0"/>
          </a:p>
        </p:txBody>
      </p:sp>
      <p:sp>
        <p:nvSpPr>
          <p:cNvPr id="8" name="Oval 7"/>
          <p:cNvSpPr/>
          <p:nvPr/>
        </p:nvSpPr>
        <p:spPr>
          <a:xfrm>
            <a:off x="22860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32766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6482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58674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74676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40386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52578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65532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Cloud Callout 40"/>
          <p:cNvSpPr/>
          <p:nvPr/>
        </p:nvSpPr>
        <p:spPr>
          <a:xfrm>
            <a:off x="152400" y="1295400"/>
            <a:ext cx="5562600" cy="2819400"/>
          </a:xfrm>
          <a:prstGeom prst="cloudCallout">
            <a:avLst>
              <a:gd name="adj1" fmla="val -23350"/>
              <a:gd name="adj2" fmla="val 86752"/>
            </a:avLst>
          </a:prstGeom>
        </p:spPr>
        <p:style>
          <a:lnRef idx="2">
            <a:schemeClr val="dk1"/>
          </a:lnRef>
          <a:fillRef idx="1">
            <a:schemeClr val="lt1"/>
          </a:fillRef>
          <a:effectRef idx="0">
            <a:schemeClr val="dk1"/>
          </a:effectRef>
          <a:fontRef idx="minor">
            <a:schemeClr val="dk1"/>
          </a:fontRef>
        </p:style>
        <p:txBody>
          <a:bodyPr rtlCol="0" anchor="t"/>
          <a:lstStyle/>
          <a:p>
            <a:r>
              <a:rPr lang="en-US" b="1" dirty="0" smtClean="0">
                <a:solidFill>
                  <a:schemeClr val="tx2"/>
                </a:solidFill>
              </a:rPr>
              <a:t>//</a:t>
            </a:r>
            <a:r>
              <a:rPr lang="en-US" b="1" dirty="0" err="1" smtClean="0">
                <a:solidFill>
                  <a:schemeClr val="tx2"/>
                </a:solidFill>
              </a:rPr>
              <a:t>fgs</a:t>
            </a:r>
            <a:r>
              <a:rPr lang="en-US" b="1" dirty="0" smtClean="0">
                <a:solidFill>
                  <a:schemeClr val="tx2"/>
                </a:solidFill>
              </a:rPr>
              <a:t>/main</a:t>
            </a:r>
            <a:r>
              <a:rPr lang="en-US" dirty="0" smtClean="0"/>
              <a:t>/</a:t>
            </a:r>
            <a:r>
              <a:rPr lang="en-US" dirty="0" err="1" smtClean="0"/>
              <a:t>src</a:t>
            </a:r>
            <a:r>
              <a:rPr lang="en-US" dirty="0" smtClean="0"/>
              <a:t>/main.c#7</a:t>
            </a:r>
          </a:p>
          <a:p>
            <a:r>
              <a:rPr lang="en-US" b="1" dirty="0" smtClean="0">
                <a:solidFill>
                  <a:schemeClr val="tx2"/>
                </a:solidFill>
              </a:rPr>
              <a:t>//</a:t>
            </a:r>
            <a:r>
              <a:rPr lang="en-US" b="1" dirty="0" err="1" smtClean="0">
                <a:solidFill>
                  <a:schemeClr val="tx2"/>
                </a:solidFill>
              </a:rPr>
              <a:t>fgs</a:t>
            </a:r>
            <a:r>
              <a:rPr lang="en-US" b="1" dirty="0" smtClean="0">
                <a:solidFill>
                  <a:schemeClr val="tx2"/>
                </a:solidFill>
              </a:rPr>
              <a:t>/main</a:t>
            </a:r>
            <a:r>
              <a:rPr lang="en-US" dirty="0" smtClean="0"/>
              <a:t>/</a:t>
            </a:r>
            <a:r>
              <a:rPr lang="en-US" dirty="0" err="1" smtClean="0"/>
              <a:t>src</a:t>
            </a:r>
            <a:r>
              <a:rPr lang="en-US" dirty="0" smtClean="0"/>
              <a:t>/hello.c#4</a:t>
            </a:r>
          </a:p>
          <a:p>
            <a:r>
              <a:rPr lang="en-US" b="1" dirty="0" smtClean="0">
                <a:solidFill>
                  <a:schemeClr val="tx2"/>
                </a:solidFill>
              </a:rPr>
              <a:t>//</a:t>
            </a:r>
            <a:r>
              <a:rPr lang="en-US" b="1" dirty="0" err="1" smtClean="0">
                <a:solidFill>
                  <a:schemeClr val="tx2"/>
                </a:solidFill>
              </a:rPr>
              <a:t>fgs</a:t>
            </a:r>
            <a:r>
              <a:rPr lang="en-US" b="1" dirty="0" smtClean="0">
                <a:solidFill>
                  <a:schemeClr val="tx2"/>
                </a:solidFill>
              </a:rPr>
              <a:t>/main</a:t>
            </a:r>
            <a:r>
              <a:rPr lang="en-US" dirty="0" smtClean="0"/>
              <a:t>/</a:t>
            </a:r>
            <a:r>
              <a:rPr lang="en-US" dirty="0" err="1" smtClean="0"/>
              <a:t>src</a:t>
            </a:r>
            <a:r>
              <a:rPr lang="en-US" dirty="0" smtClean="0"/>
              <a:t>/makefile#18</a:t>
            </a:r>
          </a:p>
          <a:p>
            <a:r>
              <a:rPr lang="en-US" b="1" dirty="0" smtClean="0">
                <a:solidFill>
                  <a:schemeClr val="tx2"/>
                </a:solidFill>
              </a:rPr>
              <a:t>//</a:t>
            </a:r>
            <a:r>
              <a:rPr lang="en-US" b="1" dirty="0" err="1" smtClean="0">
                <a:solidFill>
                  <a:schemeClr val="tx2"/>
                </a:solidFill>
              </a:rPr>
              <a:t>fgs</a:t>
            </a:r>
            <a:r>
              <a:rPr lang="en-US" b="1" dirty="0" smtClean="0">
                <a:solidFill>
                  <a:schemeClr val="tx2"/>
                </a:solidFill>
              </a:rPr>
              <a:t>/main</a:t>
            </a:r>
            <a:r>
              <a:rPr lang="en-US" dirty="0" smtClean="0"/>
              <a:t>/</a:t>
            </a:r>
            <a:r>
              <a:rPr lang="en-US" dirty="0" err="1" smtClean="0"/>
              <a:t>src</a:t>
            </a:r>
            <a:r>
              <a:rPr lang="en-US" dirty="0" smtClean="0"/>
              <a:t>/</a:t>
            </a:r>
            <a:r>
              <a:rPr lang="en-US" dirty="0" err="1" smtClean="0"/>
              <a:t>api</a:t>
            </a:r>
            <a:r>
              <a:rPr lang="en-US" dirty="0" smtClean="0"/>
              <a:t>/hello.h#4</a:t>
            </a:r>
          </a:p>
          <a:p>
            <a:r>
              <a:rPr lang="en-US" b="1" dirty="0" smtClean="0">
                <a:solidFill>
                  <a:schemeClr val="tx2"/>
                </a:solidFill>
              </a:rPr>
              <a:t>//</a:t>
            </a:r>
            <a:r>
              <a:rPr lang="en-US" b="1" dirty="0" err="1" smtClean="0">
                <a:solidFill>
                  <a:schemeClr val="tx2"/>
                </a:solidFill>
              </a:rPr>
              <a:t>fgs</a:t>
            </a:r>
            <a:r>
              <a:rPr lang="en-US" b="1" dirty="0" smtClean="0">
                <a:solidFill>
                  <a:schemeClr val="tx2"/>
                </a:solidFill>
              </a:rPr>
              <a:t>/main</a:t>
            </a:r>
            <a:r>
              <a:rPr lang="en-US" dirty="0" smtClean="0"/>
              <a:t>/etc/greetings.cfg#4</a:t>
            </a:r>
          </a:p>
          <a:p>
            <a:r>
              <a:rPr lang="en-US" b="1" dirty="0" smtClean="0">
                <a:solidFill>
                  <a:schemeClr val="tx2"/>
                </a:solidFill>
              </a:rPr>
              <a:t>//</a:t>
            </a:r>
            <a:r>
              <a:rPr lang="en-US" b="1" dirty="0" err="1" smtClean="0">
                <a:solidFill>
                  <a:schemeClr val="tx2"/>
                </a:solidFill>
              </a:rPr>
              <a:t>fgs</a:t>
            </a:r>
            <a:r>
              <a:rPr lang="en-US" b="1" dirty="0" smtClean="0">
                <a:solidFill>
                  <a:schemeClr val="tx2"/>
                </a:solidFill>
              </a:rPr>
              <a:t>/main</a:t>
            </a:r>
            <a:r>
              <a:rPr lang="en-US" dirty="0" smtClean="0"/>
              <a:t>/etc/skins.cfg#124</a:t>
            </a:r>
          </a:p>
          <a:p>
            <a:endParaRPr lang="en-US" dirty="0"/>
          </a:p>
        </p:txBody>
      </p:sp>
      <p:sp>
        <p:nvSpPr>
          <p:cNvPr id="42" name="Oval 41"/>
          <p:cNvSpPr/>
          <p:nvPr/>
        </p:nvSpPr>
        <p:spPr>
          <a:xfrm>
            <a:off x="15240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Pentagon 46"/>
          <p:cNvSpPr/>
          <p:nvPr/>
        </p:nvSpPr>
        <p:spPr>
          <a:xfrm>
            <a:off x="2362200" y="5562600"/>
            <a:ext cx="1524000" cy="484632"/>
          </a:xfrm>
          <a:prstGeom prst="homePlat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Dev</a:t>
            </a:r>
            <a:endParaRPr lang="en-US" dirty="0"/>
          </a:p>
        </p:txBody>
      </p:sp>
      <p:sp>
        <p:nvSpPr>
          <p:cNvPr id="48" name="Chevron 47"/>
          <p:cNvSpPr/>
          <p:nvPr/>
        </p:nvSpPr>
        <p:spPr>
          <a:xfrm>
            <a:off x="3657600" y="5562600"/>
            <a:ext cx="1219200" cy="484632"/>
          </a:xfrm>
          <a:prstGeom prst="chevron">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solidFill>
                  <a:schemeClr val="tx1"/>
                </a:solidFill>
              </a:rPr>
              <a:t>Test</a:t>
            </a:r>
            <a:endParaRPr lang="en-US" dirty="0">
              <a:solidFill>
                <a:schemeClr val="tx1"/>
              </a:solidFill>
            </a:endParaRPr>
          </a:p>
        </p:txBody>
      </p:sp>
      <p:sp>
        <p:nvSpPr>
          <p:cNvPr id="52" name="Pentagon 51"/>
          <p:cNvSpPr/>
          <p:nvPr/>
        </p:nvSpPr>
        <p:spPr>
          <a:xfrm>
            <a:off x="2362200" y="5562600"/>
            <a:ext cx="1828800" cy="484632"/>
          </a:xfrm>
          <a:prstGeom prst="homePlat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4000" dirty="0" smtClean="0"/>
              <a:t>Dev</a:t>
            </a:r>
            <a:endParaRPr lang="en-US" sz="4000" dirty="0"/>
          </a:p>
        </p:txBody>
      </p:sp>
      <p:sp>
        <p:nvSpPr>
          <p:cNvPr id="53" name="Chevron 52"/>
          <p:cNvSpPr/>
          <p:nvPr/>
        </p:nvSpPr>
        <p:spPr>
          <a:xfrm>
            <a:off x="3962400" y="5562600"/>
            <a:ext cx="914400" cy="484632"/>
          </a:xfrm>
          <a:prstGeom prst="chevron">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800" dirty="0" smtClean="0">
                <a:solidFill>
                  <a:schemeClr val="tx1"/>
                </a:solidFill>
              </a:rPr>
              <a:t>Test</a:t>
            </a:r>
            <a:endParaRPr lang="en-US" sz="800" dirty="0">
              <a:solidFill>
                <a:schemeClr val="tx1"/>
              </a:solidFill>
            </a:endParaRPr>
          </a:p>
        </p:txBody>
      </p:sp>
      <p:sp>
        <p:nvSpPr>
          <p:cNvPr id="32" name="Rectangle 31"/>
          <p:cNvSpPr/>
          <p:nvPr/>
        </p:nvSpPr>
        <p:spPr>
          <a:xfrm>
            <a:off x="0" y="304800"/>
            <a:ext cx="9144000" cy="923330"/>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Organic Development</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9" name="Smiley Face 28"/>
          <p:cNvSpPr/>
          <p:nvPr/>
        </p:nvSpPr>
        <p:spPr>
          <a:xfrm>
            <a:off x="8763000" y="6477000"/>
            <a:ext cx="304800" cy="304800"/>
          </a:xfrm>
          <a:prstGeom prst="smileyFace">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0" y="304800"/>
            <a:ext cx="9144000" cy="1754326"/>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Organic Development (Streams)</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78305" y="2667000"/>
            <a:ext cx="578739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1025285"/>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3" name="Straight Arrow Connector 102"/>
          <p:cNvCxnSpPr>
            <a:endCxn id="117" idx="4"/>
          </p:cNvCxnSpPr>
          <p:nvPr/>
        </p:nvCxnSpPr>
        <p:spPr>
          <a:xfrm rot="5400000" flipH="1" flipV="1">
            <a:off x="5818141" y="2106659"/>
            <a:ext cx="708118" cy="152400"/>
          </a:xfrm>
          <a:prstGeom prst="straightConnector1">
            <a:avLst/>
          </a:prstGeom>
          <a:ln w="63500">
            <a:solidFill>
              <a:srgbClr val="FF0000"/>
            </a:solidFill>
            <a:prstDash val="sysDot"/>
            <a:tailEnd type="stealth" w="lg" len="lg"/>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685800" y="1371600"/>
            <a:ext cx="1143000" cy="369332"/>
          </a:xfrm>
          <a:prstGeom prst="rect">
            <a:avLst/>
          </a:prstGeom>
          <a:solidFill>
            <a:schemeClr val="bg1"/>
          </a:solidFill>
        </p:spPr>
        <p:txBody>
          <a:bodyPr wrap="square" rtlCol="0">
            <a:spAutoFit/>
          </a:bodyPr>
          <a:lstStyle/>
          <a:p>
            <a:r>
              <a:rPr lang="en-US" b="1" dirty="0" err="1" smtClean="0"/>
              <a:t>rel</a:t>
            </a:r>
            <a:r>
              <a:rPr lang="en-US" b="1" dirty="0" smtClean="0"/>
              <a:t>/4.0-R</a:t>
            </a:r>
            <a:endParaRPr lang="en-US" b="1" dirty="0"/>
          </a:p>
        </p:txBody>
      </p:sp>
      <p:cxnSp>
        <p:nvCxnSpPr>
          <p:cNvPr id="89" name="Straight Arrow Connector 88"/>
          <p:cNvCxnSpPr>
            <a:endCxn id="90" idx="0"/>
          </p:cNvCxnSpPr>
          <p:nvPr/>
        </p:nvCxnSpPr>
        <p:spPr>
          <a:xfrm rot="16200000" flipH="1">
            <a:off x="7086600" y="4191000"/>
            <a:ext cx="1828800" cy="3048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a:endCxn id="82" idx="0"/>
          </p:cNvCxnSpPr>
          <p:nvPr/>
        </p:nvCxnSpPr>
        <p:spPr>
          <a:xfrm rot="16200000" flipH="1">
            <a:off x="7353300" y="2857500"/>
            <a:ext cx="838200" cy="152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endCxn id="71" idx="0"/>
          </p:cNvCxnSpPr>
          <p:nvPr/>
        </p:nvCxnSpPr>
        <p:spPr>
          <a:xfrm rot="16200000" flipH="1">
            <a:off x="5943600" y="4191000"/>
            <a:ext cx="1828800" cy="3048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endCxn id="68" idx="0"/>
          </p:cNvCxnSpPr>
          <p:nvPr/>
        </p:nvCxnSpPr>
        <p:spPr>
          <a:xfrm rot="16200000" flipH="1">
            <a:off x="6210300" y="2857500"/>
            <a:ext cx="838200" cy="152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a:endCxn id="66" idx="0"/>
          </p:cNvCxnSpPr>
          <p:nvPr/>
        </p:nvCxnSpPr>
        <p:spPr>
          <a:xfrm rot="16200000" flipH="1">
            <a:off x="6134100" y="2019300"/>
            <a:ext cx="685800" cy="152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endCxn id="54" idx="0"/>
          </p:cNvCxnSpPr>
          <p:nvPr/>
        </p:nvCxnSpPr>
        <p:spPr>
          <a:xfrm rot="16200000" flipH="1">
            <a:off x="5486400" y="4191000"/>
            <a:ext cx="1828800" cy="3048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15" name="TextBox 114"/>
          <p:cNvSpPr txBox="1"/>
          <p:nvPr/>
        </p:nvSpPr>
        <p:spPr>
          <a:xfrm>
            <a:off x="5029200" y="3048000"/>
            <a:ext cx="1143000" cy="369332"/>
          </a:xfrm>
          <a:prstGeom prst="rect">
            <a:avLst/>
          </a:prstGeom>
          <a:solidFill>
            <a:schemeClr val="bg1"/>
          </a:solidFill>
        </p:spPr>
        <p:txBody>
          <a:bodyPr wrap="square" rtlCol="0">
            <a:spAutoFit/>
          </a:bodyPr>
          <a:lstStyle/>
          <a:p>
            <a:r>
              <a:rPr lang="en-US" b="1" dirty="0" err="1" smtClean="0"/>
              <a:t>rel</a:t>
            </a:r>
            <a:r>
              <a:rPr lang="en-US" b="1" dirty="0" smtClean="0"/>
              <a:t>/5.0-R</a:t>
            </a:r>
            <a:endParaRPr lang="en-US" b="1" dirty="0"/>
          </a:p>
        </p:txBody>
      </p:sp>
      <p:cxnSp>
        <p:nvCxnSpPr>
          <p:cNvPr id="51" name="Straight Arrow Connector 50"/>
          <p:cNvCxnSpPr>
            <a:endCxn id="52" idx="0"/>
          </p:cNvCxnSpPr>
          <p:nvPr/>
        </p:nvCxnSpPr>
        <p:spPr>
          <a:xfrm rot="16200000" flipH="1">
            <a:off x="5753100" y="2857500"/>
            <a:ext cx="838200" cy="152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66" name="Straight Arrow Connector 165"/>
          <p:cNvCxnSpPr>
            <a:stCxn id="163" idx="0"/>
          </p:cNvCxnSpPr>
          <p:nvPr/>
        </p:nvCxnSpPr>
        <p:spPr>
          <a:xfrm rot="5400000" flipH="1" flipV="1">
            <a:off x="4610100" y="4381500"/>
            <a:ext cx="17526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58" name="Straight Arrow Connector 157"/>
          <p:cNvCxnSpPr>
            <a:endCxn id="157" idx="0"/>
          </p:cNvCxnSpPr>
          <p:nvPr/>
        </p:nvCxnSpPr>
        <p:spPr>
          <a:xfrm rot="16200000" flipH="1">
            <a:off x="2895600" y="3733800"/>
            <a:ext cx="2743200" cy="3048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a:stCxn id="86" idx="4"/>
            <a:endCxn id="79" idx="0"/>
          </p:cNvCxnSpPr>
          <p:nvPr/>
        </p:nvCxnSpPr>
        <p:spPr>
          <a:xfrm rot="16200000" flipH="1">
            <a:off x="2590800" y="3810000"/>
            <a:ext cx="2667000" cy="2286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33" name="TextBox 132"/>
          <p:cNvSpPr txBox="1"/>
          <p:nvPr/>
        </p:nvSpPr>
        <p:spPr>
          <a:xfrm>
            <a:off x="3352800" y="2133600"/>
            <a:ext cx="1143000" cy="369332"/>
          </a:xfrm>
          <a:prstGeom prst="rect">
            <a:avLst/>
          </a:prstGeom>
          <a:solidFill>
            <a:schemeClr val="bg1"/>
          </a:solidFill>
        </p:spPr>
        <p:txBody>
          <a:bodyPr wrap="square" rtlCol="0">
            <a:spAutoFit/>
          </a:bodyPr>
          <a:lstStyle/>
          <a:p>
            <a:r>
              <a:rPr lang="en-US" b="1" dirty="0" err="1" smtClean="0"/>
              <a:t>rel</a:t>
            </a:r>
            <a:r>
              <a:rPr lang="en-US" b="1" dirty="0" smtClean="0"/>
              <a:t>/4.1-R</a:t>
            </a:r>
            <a:endParaRPr lang="en-US" b="1" dirty="0"/>
          </a:p>
        </p:txBody>
      </p:sp>
      <p:cxnSp>
        <p:nvCxnSpPr>
          <p:cNvPr id="134" name="Straight Arrow Connector 133"/>
          <p:cNvCxnSpPr/>
          <p:nvPr/>
        </p:nvCxnSpPr>
        <p:spPr>
          <a:xfrm rot="5400000" flipH="1" flipV="1">
            <a:off x="2056606" y="3962400"/>
            <a:ext cx="2743994" cy="794"/>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0" name="Straight Arrow Connector 119"/>
          <p:cNvCxnSpPr>
            <a:endCxn id="121" idx="0"/>
          </p:cNvCxnSpPr>
          <p:nvPr/>
        </p:nvCxnSpPr>
        <p:spPr>
          <a:xfrm rot="16200000" flipH="1">
            <a:off x="1104900" y="3238500"/>
            <a:ext cx="3505200" cy="533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a:endCxn id="119" idx="0"/>
          </p:cNvCxnSpPr>
          <p:nvPr/>
        </p:nvCxnSpPr>
        <p:spPr>
          <a:xfrm rot="16200000" flipH="1">
            <a:off x="800100" y="3238500"/>
            <a:ext cx="3505200" cy="533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p:nvPr/>
        </p:nvCxnSpPr>
        <p:spPr>
          <a:xfrm>
            <a:off x="1524000" y="1752600"/>
            <a:ext cx="73914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a:stCxn id="12" idx="0"/>
            <a:endCxn id="99" idx="4"/>
          </p:cNvCxnSpPr>
          <p:nvPr/>
        </p:nvCxnSpPr>
        <p:spPr>
          <a:xfrm rot="5400000" flipH="1" flipV="1">
            <a:off x="-266700" y="3543300"/>
            <a:ext cx="3429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9" name="Straight Arrow Connector 128"/>
          <p:cNvCxnSpPr>
            <a:endCxn id="88" idx="0"/>
          </p:cNvCxnSpPr>
          <p:nvPr/>
        </p:nvCxnSpPr>
        <p:spPr>
          <a:xfrm rot="16200000" flipH="1">
            <a:off x="3505200" y="3733800"/>
            <a:ext cx="2743200" cy="3048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a:stCxn id="172" idx="6"/>
          </p:cNvCxnSpPr>
          <p:nvPr/>
        </p:nvCxnSpPr>
        <p:spPr>
          <a:xfrm>
            <a:off x="5562600" y="3429000"/>
            <a:ext cx="33528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endCxn id="44" idx="4"/>
          </p:cNvCxnSpPr>
          <p:nvPr/>
        </p:nvCxnSpPr>
        <p:spPr>
          <a:xfrm rot="5400000" flipH="1" flipV="1">
            <a:off x="3086894" y="5752306"/>
            <a:ext cx="6858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endCxn id="9" idx="0"/>
          </p:cNvCxnSpPr>
          <p:nvPr/>
        </p:nvCxnSpPr>
        <p:spPr>
          <a:xfrm rot="16200000" flipH="1">
            <a:off x="419100" y="3238500"/>
            <a:ext cx="3505200" cy="533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381000" y="4953000"/>
            <a:ext cx="990600" cy="369332"/>
          </a:xfrm>
          <a:prstGeom prst="rect">
            <a:avLst/>
          </a:prstGeom>
          <a:solidFill>
            <a:schemeClr val="bg1"/>
          </a:solidFill>
        </p:spPr>
        <p:txBody>
          <a:bodyPr wrap="square" rtlCol="0">
            <a:spAutoFit/>
          </a:bodyPr>
          <a:lstStyle/>
          <a:p>
            <a:r>
              <a:rPr lang="en-US" b="1" dirty="0" smtClean="0"/>
              <a:t>/main</a:t>
            </a:r>
            <a:endParaRPr lang="en-US" b="1" dirty="0"/>
          </a:p>
        </p:txBody>
      </p:sp>
      <p:cxnSp>
        <p:nvCxnSpPr>
          <p:cNvPr id="2" name="Straight Arrow Connector 1"/>
          <p:cNvCxnSpPr/>
          <p:nvPr/>
        </p:nvCxnSpPr>
        <p:spPr>
          <a:xfrm>
            <a:off x="381000" y="5334000"/>
            <a:ext cx="8382000" cy="1588"/>
          </a:xfrm>
          <a:prstGeom prst="straightConnector1">
            <a:avLst/>
          </a:prstGeom>
          <a:ln w="635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23622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3716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Arrow Connector 37"/>
          <p:cNvCxnSpPr/>
          <p:nvPr/>
        </p:nvCxnSpPr>
        <p:spPr>
          <a:xfrm>
            <a:off x="3429000" y="2514600"/>
            <a:ext cx="54864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sp>
        <p:nvSpPr>
          <p:cNvPr id="44" name="Oval 43"/>
          <p:cNvSpPr/>
          <p:nvPr/>
        </p:nvSpPr>
        <p:spPr>
          <a:xfrm>
            <a:off x="3353594" y="5257006"/>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0" y="152400"/>
            <a:ext cx="9144000" cy="923330"/>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Basic Maintenance</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9" name="Oval 38"/>
          <p:cNvSpPr/>
          <p:nvPr/>
        </p:nvSpPr>
        <p:spPr>
          <a:xfrm>
            <a:off x="3352800" y="2438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7" name="Straight Arrow Connector 46"/>
          <p:cNvCxnSpPr>
            <a:endCxn id="145" idx="1"/>
          </p:cNvCxnSpPr>
          <p:nvPr/>
        </p:nvCxnSpPr>
        <p:spPr>
          <a:xfrm rot="16200000" flipH="1">
            <a:off x="4038600" y="1828800"/>
            <a:ext cx="708118" cy="555718"/>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41" name="Rectangular Callout 40"/>
          <p:cNvSpPr/>
          <p:nvPr/>
        </p:nvSpPr>
        <p:spPr>
          <a:xfrm>
            <a:off x="1600200" y="4724400"/>
            <a:ext cx="533400" cy="457200"/>
          </a:xfrm>
          <a:prstGeom prst="wedgeRectCallout">
            <a:avLst>
              <a:gd name="adj1" fmla="val -64076"/>
              <a:gd name="adj2" fmla="val 58282"/>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4.0</a:t>
            </a:r>
          </a:p>
        </p:txBody>
      </p:sp>
      <p:sp>
        <p:nvSpPr>
          <p:cNvPr id="79" name="Oval 78"/>
          <p:cNvSpPr/>
          <p:nvPr/>
        </p:nvSpPr>
        <p:spPr>
          <a:xfrm>
            <a:off x="39624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p:nvPr/>
        </p:nvSpPr>
        <p:spPr>
          <a:xfrm>
            <a:off x="3733800" y="2438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p:cNvSpPr/>
          <p:nvPr/>
        </p:nvSpPr>
        <p:spPr>
          <a:xfrm>
            <a:off x="49530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1371600" y="1676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p:cNvSpPr/>
          <p:nvPr/>
        </p:nvSpPr>
        <p:spPr>
          <a:xfrm>
            <a:off x="1828800" y="1676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p:cNvSpPr/>
          <p:nvPr/>
        </p:nvSpPr>
        <p:spPr>
          <a:xfrm>
            <a:off x="2209800" y="1676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p:cNvSpPr/>
          <p:nvPr/>
        </p:nvSpPr>
        <p:spPr>
          <a:xfrm>
            <a:off x="2514600" y="1676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ular Callout 111"/>
          <p:cNvSpPr/>
          <p:nvPr/>
        </p:nvSpPr>
        <p:spPr>
          <a:xfrm>
            <a:off x="2514600" y="1371600"/>
            <a:ext cx="685800" cy="228600"/>
          </a:xfrm>
          <a:prstGeom prst="wedgeRectCallout">
            <a:avLst>
              <a:gd name="adj1" fmla="val -30292"/>
              <a:gd name="adj2" fmla="val 91615"/>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4.0.0</a:t>
            </a:r>
            <a:endParaRPr lang="en-US" dirty="0"/>
          </a:p>
        </p:txBody>
      </p:sp>
      <p:sp>
        <p:nvSpPr>
          <p:cNvPr id="119" name="Oval 118"/>
          <p:cNvSpPr/>
          <p:nvPr/>
        </p:nvSpPr>
        <p:spPr>
          <a:xfrm>
            <a:off x="27432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val 120"/>
          <p:cNvSpPr/>
          <p:nvPr/>
        </p:nvSpPr>
        <p:spPr>
          <a:xfrm>
            <a:off x="30480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ular Callout 129"/>
          <p:cNvSpPr/>
          <p:nvPr/>
        </p:nvSpPr>
        <p:spPr>
          <a:xfrm>
            <a:off x="3276600" y="4648200"/>
            <a:ext cx="533400" cy="457200"/>
          </a:xfrm>
          <a:prstGeom prst="wedgeRectCallout">
            <a:avLst>
              <a:gd name="adj1" fmla="val -17743"/>
              <a:gd name="adj2" fmla="val 81706"/>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4.1</a:t>
            </a:r>
          </a:p>
        </p:txBody>
      </p:sp>
      <p:sp>
        <p:nvSpPr>
          <p:cNvPr id="144" name="Oval 143"/>
          <p:cNvSpPr/>
          <p:nvPr/>
        </p:nvSpPr>
        <p:spPr>
          <a:xfrm>
            <a:off x="4038600" y="1676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144"/>
          <p:cNvSpPr/>
          <p:nvPr/>
        </p:nvSpPr>
        <p:spPr>
          <a:xfrm>
            <a:off x="4648200" y="2438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p:cNvSpPr/>
          <p:nvPr/>
        </p:nvSpPr>
        <p:spPr>
          <a:xfrm>
            <a:off x="4038600" y="2438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Oval 156"/>
          <p:cNvSpPr/>
          <p:nvPr/>
        </p:nvSpPr>
        <p:spPr>
          <a:xfrm>
            <a:off x="43434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2" name="Straight Arrow Connector 161"/>
          <p:cNvCxnSpPr/>
          <p:nvPr/>
        </p:nvCxnSpPr>
        <p:spPr>
          <a:xfrm rot="5400000" flipH="1" flipV="1">
            <a:off x="5144294" y="5752306"/>
            <a:ext cx="6858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163" name="Oval 162"/>
          <p:cNvSpPr/>
          <p:nvPr/>
        </p:nvSpPr>
        <p:spPr>
          <a:xfrm>
            <a:off x="5410200" y="52578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Rectangular Callout 163"/>
          <p:cNvSpPr/>
          <p:nvPr/>
        </p:nvSpPr>
        <p:spPr>
          <a:xfrm>
            <a:off x="5334000" y="4648200"/>
            <a:ext cx="533400" cy="457200"/>
          </a:xfrm>
          <a:prstGeom prst="wedgeRectCallout">
            <a:avLst>
              <a:gd name="adj1" fmla="val -17743"/>
              <a:gd name="adj2" fmla="val 81706"/>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5.0</a:t>
            </a:r>
          </a:p>
        </p:txBody>
      </p:sp>
      <p:sp>
        <p:nvSpPr>
          <p:cNvPr id="172" name="Oval 171"/>
          <p:cNvSpPr/>
          <p:nvPr/>
        </p:nvSpPr>
        <p:spPr>
          <a:xfrm>
            <a:off x="5410200" y="33528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Rectangular Callout 175"/>
          <p:cNvSpPr/>
          <p:nvPr/>
        </p:nvSpPr>
        <p:spPr>
          <a:xfrm>
            <a:off x="4038600" y="1371600"/>
            <a:ext cx="685800" cy="228600"/>
          </a:xfrm>
          <a:prstGeom prst="wedgeRectCallout">
            <a:avLst>
              <a:gd name="adj1" fmla="val -30292"/>
              <a:gd name="adj2" fmla="val 91615"/>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4.0.1</a:t>
            </a:r>
            <a:endParaRPr lang="en-US" dirty="0"/>
          </a:p>
        </p:txBody>
      </p:sp>
      <p:sp>
        <p:nvSpPr>
          <p:cNvPr id="177" name="Oval 176"/>
          <p:cNvSpPr/>
          <p:nvPr/>
        </p:nvSpPr>
        <p:spPr>
          <a:xfrm>
            <a:off x="6019800" y="2438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ular Callout 48"/>
          <p:cNvSpPr/>
          <p:nvPr/>
        </p:nvSpPr>
        <p:spPr>
          <a:xfrm>
            <a:off x="4724400" y="2133600"/>
            <a:ext cx="685800" cy="228600"/>
          </a:xfrm>
          <a:prstGeom prst="wedgeRectCallout">
            <a:avLst>
              <a:gd name="adj1" fmla="val -37499"/>
              <a:gd name="adj2" fmla="val 91615"/>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4.1.0</a:t>
            </a:r>
            <a:endParaRPr lang="en-US" dirty="0"/>
          </a:p>
        </p:txBody>
      </p:sp>
      <p:sp>
        <p:nvSpPr>
          <p:cNvPr id="52" name="Oval 51"/>
          <p:cNvSpPr/>
          <p:nvPr/>
        </p:nvSpPr>
        <p:spPr>
          <a:xfrm>
            <a:off x="6172200" y="33528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64770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6324600" y="1676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ular Callout 62"/>
          <p:cNvSpPr/>
          <p:nvPr/>
        </p:nvSpPr>
        <p:spPr>
          <a:xfrm>
            <a:off x="6324600" y="1371600"/>
            <a:ext cx="685800" cy="228600"/>
          </a:xfrm>
          <a:prstGeom prst="wedgeRectCallout">
            <a:avLst>
              <a:gd name="adj1" fmla="val -30292"/>
              <a:gd name="adj2" fmla="val 91615"/>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4.0.2</a:t>
            </a:r>
            <a:endParaRPr lang="en-US" dirty="0"/>
          </a:p>
        </p:txBody>
      </p:sp>
      <p:sp>
        <p:nvSpPr>
          <p:cNvPr id="66" name="Oval 65"/>
          <p:cNvSpPr/>
          <p:nvPr/>
        </p:nvSpPr>
        <p:spPr>
          <a:xfrm>
            <a:off x="6477000" y="2438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6629400" y="33528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69342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ular Callout 73"/>
          <p:cNvSpPr/>
          <p:nvPr/>
        </p:nvSpPr>
        <p:spPr>
          <a:xfrm>
            <a:off x="6705600" y="2133600"/>
            <a:ext cx="685800" cy="228600"/>
          </a:xfrm>
          <a:prstGeom prst="wedgeRectCallout">
            <a:avLst>
              <a:gd name="adj1" fmla="val -60322"/>
              <a:gd name="adj2" fmla="val 95219"/>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4.1.1</a:t>
            </a:r>
            <a:endParaRPr lang="en-US" dirty="0"/>
          </a:p>
        </p:txBody>
      </p:sp>
      <p:sp>
        <p:nvSpPr>
          <p:cNvPr id="75" name="Oval 74"/>
          <p:cNvSpPr/>
          <p:nvPr/>
        </p:nvSpPr>
        <p:spPr>
          <a:xfrm>
            <a:off x="7467600" y="1676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6" name="Straight Arrow Connector 75"/>
          <p:cNvCxnSpPr>
            <a:endCxn id="77" idx="0"/>
          </p:cNvCxnSpPr>
          <p:nvPr/>
        </p:nvCxnSpPr>
        <p:spPr>
          <a:xfrm rot="16200000" flipH="1">
            <a:off x="7315200" y="2057400"/>
            <a:ext cx="609600" cy="152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77" name="Oval 76"/>
          <p:cNvSpPr/>
          <p:nvPr/>
        </p:nvSpPr>
        <p:spPr>
          <a:xfrm>
            <a:off x="7620000" y="2438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p:cNvSpPr/>
          <p:nvPr/>
        </p:nvSpPr>
        <p:spPr>
          <a:xfrm>
            <a:off x="7772400" y="33528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ular Callout 84"/>
          <p:cNvSpPr/>
          <p:nvPr/>
        </p:nvSpPr>
        <p:spPr>
          <a:xfrm>
            <a:off x="7467600" y="1371600"/>
            <a:ext cx="685800" cy="228600"/>
          </a:xfrm>
          <a:prstGeom prst="wedgeRectCallout">
            <a:avLst>
              <a:gd name="adj1" fmla="val -30292"/>
              <a:gd name="adj2" fmla="val 91615"/>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4.0.3</a:t>
            </a:r>
            <a:endParaRPr lang="en-US" dirty="0"/>
          </a:p>
        </p:txBody>
      </p:sp>
      <p:sp>
        <p:nvSpPr>
          <p:cNvPr id="90" name="Oval 89"/>
          <p:cNvSpPr/>
          <p:nvPr/>
        </p:nvSpPr>
        <p:spPr>
          <a:xfrm>
            <a:off x="80772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p:cNvSpPr/>
          <p:nvPr/>
        </p:nvSpPr>
        <p:spPr>
          <a:xfrm>
            <a:off x="6172200" y="1676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Smiley Face 83"/>
          <p:cNvSpPr/>
          <p:nvPr/>
        </p:nvSpPr>
        <p:spPr>
          <a:xfrm>
            <a:off x="8763000" y="6477000"/>
            <a:ext cx="304800" cy="304800"/>
          </a:xfrm>
          <a:prstGeom prst="smileyFace">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0" y="152400"/>
            <a:ext cx="9144000" cy="923330"/>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Basic Maintenance (Streams)</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6800" y="1049899"/>
            <a:ext cx="3867150" cy="50401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8" name="Cloud Callout 77"/>
          <p:cNvSpPr/>
          <p:nvPr/>
        </p:nvSpPr>
        <p:spPr>
          <a:xfrm>
            <a:off x="4572000" y="2133600"/>
            <a:ext cx="3733800" cy="2057400"/>
          </a:xfrm>
          <a:prstGeom prst="cloudCallout">
            <a:avLst>
              <a:gd name="adj1" fmla="val -56784"/>
              <a:gd name="adj2" fmla="val 8694"/>
            </a:avLst>
          </a:prstGeom>
        </p:spPr>
        <p:style>
          <a:lnRef idx="2">
            <a:schemeClr val="dk1"/>
          </a:lnRef>
          <a:fillRef idx="1">
            <a:schemeClr val="lt1"/>
          </a:fillRef>
          <a:effectRef idx="0">
            <a:schemeClr val="dk1"/>
          </a:effectRef>
          <a:fontRef idx="minor">
            <a:schemeClr val="dk1"/>
          </a:fontRef>
        </p:style>
        <p:txBody>
          <a:bodyPr rtlCol="0" anchor="t"/>
          <a:lstStyle/>
          <a:p>
            <a:r>
              <a:rPr lang="en-US" b="1" dirty="0" smtClean="0">
                <a:solidFill>
                  <a:schemeClr val="tx2"/>
                </a:solidFill>
              </a:rPr>
              <a:t>Note the older-to-newer flow.  Streams communicates the change in flow.</a:t>
            </a:r>
            <a:endParaRPr lang="en-US" dirty="0"/>
          </a:p>
        </p:txBody>
      </p:sp>
    </p:spTree>
    <p:extLst>
      <p:ext uri="{BB962C8B-B14F-4D97-AF65-F5344CB8AC3E}">
        <p14:creationId xmlns:p14="http://schemas.microsoft.com/office/powerpoint/2010/main" val="16456855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Rectangular Callout 164"/>
          <p:cNvSpPr/>
          <p:nvPr/>
        </p:nvSpPr>
        <p:spPr>
          <a:xfrm>
            <a:off x="4267200" y="1676400"/>
            <a:ext cx="685800" cy="228600"/>
          </a:xfrm>
          <a:prstGeom prst="wedgeRectCallout">
            <a:avLst>
              <a:gd name="adj1" fmla="val 38176"/>
              <a:gd name="adj2" fmla="val 224948"/>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8.0.2</a:t>
            </a:r>
            <a:endParaRPr lang="en-US" dirty="0"/>
          </a:p>
        </p:txBody>
      </p:sp>
      <p:cxnSp>
        <p:nvCxnSpPr>
          <p:cNvPr id="188" name="Straight Arrow Connector 187"/>
          <p:cNvCxnSpPr>
            <a:endCxn id="189" idx="0"/>
          </p:cNvCxnSpPr>
          <p:nvPr/>
        </p:nvCxnSpPr>
        <p:spPr>
          <a:xfrm rot="16200000" flipH="1">
            <a:off x="4876800" y="3352800"/>
            <a:ext cx="2895600" cy="914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84" name="Straight Arrow Connector 183"/>
          <p:cNvCxnSpPr>
            <a:endCxn id="183" idx="0"/>
          </p:cNvCxnSpPr>
          <p:nvPr/>
        </p:nvCxnSpPr>
        <p:spPr>
          <a:xfrm rot="16200000" flipH="1">
            <a:off x="3124200" y="3352800"/>
            <a:ext cx="2895600" cy="914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73" name="Straight Arrow Connector 172"/>
          <p:cNvCxnSpPr>
            <a:stCxn id="139" idx="0"/>
            <a:endCxn id="171" idx="0"/>
          </p:cNvCxnSpPr>
          <p:nvPr/>
        </p:nvCxnSpPr>
        <p:spPr>
          <a:xfrm rot="16200000" flipH="1">
            <a:off x="3924300" y="3315494"/>
            <a:ext cx="2972594" cy="913606"/>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67" name="Rectangular Callout 166"/>
          <p:cNvSpPr/>
          <p:nvPr/>
        </p:nvSpPr>
        <p:spPr>
          <a:xfrm>
            <a:off x="5943600" y="1981994"/>
            <a:ext cx="685800" cy="228600"/>
          </a:xfrm>
          <a:prstGeom prst="wedgeRectCallout">
            <a:avLst>
              <a:gd name="adj1" fmla="val -53115"/>
              <a:gd name="adj2" fmla="val 95218"/>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8.0.3</a:t>
            </a:r>
            <a:endParaRPr lang="en-US" dirty="0"/>
          </a:p>
        </p:txBody>
      </p:sp>
      <p:sp>
        <p:nvSpPr>
          <p:cNvPr id="159" name="TextBox 158"/>
          <p:cNvSpPr txBox="1"/>
          <p:nvPr/>
        </p:nvSpPr>
        <p:spPr>
          <a:xfrm>
            <a:off x="2667000" y="2743200"/>
            <a:ext cx="1143000" cy="369332"/>
          </a:xfrm>
          <a:prstGeom prst="rect">
            <a:avLst/>
          </a:prstGeom>
          <a:solidFill>
            <a:schemeClr val="bg1"/>
          </a:solidFill>
        </p:spPr>
        <p:txBody>
          <a:bodyPr wrap="square" rtlCol="0">
            <a:spAutoFit/>
          </a:bodyPr>
          <a:lstStyle/>
          <a:p>
            <a:r>
              <a:rPr lang="en-US" b="1" dirty="0" err="1" smtClean="0"/>
              <a:t>rel</a:t>
            </a:r>
            <a:r>
              <a:rPr lang="en-US" b="1" dirty="0" smtClean="0"/>
              <a:t>/8.0-D</a:t>
            </a:r>
            <a:endParaRPr lang="en-US" b="1" dirty="0"/>
          </a:p>
        </p:txBody>
      </p:sp>
      <p:cxnSp>
        <p:nvCxnSpPr>
          <p:cNvPr id="150" name="Straight Arrow Connector 149"/>
          <p:cNvCxnSpPr>
            <a:stCxn id="138" idx="0"/>
            <a:endCxn id="148" idx="4"/>
          </p:cNvCxnSpPr>
          <p:nvPr/>
        </p:nvCxnSpPr>
        <p:spPr>
          <a:xfrm rot="5400000" flipH="1" flipV="1">
            <a:off x="3772694" y="2780506"/>
            <a:ext cx="6858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40" name="Straight Arrow Connector 139"/>
          <p:cNvCxnSpPr>
            <a:endCxn id="141" idx="0"/>
          </p:cNvCxnSpPr>
          <p:nvPr/>
        </p:nvCxnSpPr>
        <p:spPr>
          <a:xfrm rot="16200000" flipH="1">
            <a:off x="4648994" y="2667000"/>
            <a:ext cx="762000" cy="152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32" name="Straight Arrow Connector 131"/>
          <p:cNvCxnSpPr/>
          <p:nvPr/>
        </p:nvCxnSpPr>
        <p:spPr>
          <a:xfrm>
            <a:off x="2743200" y="3200400"/>
            <a:ext cx="61722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2" name="Straight Arrow Connector 121"/>
          <p:cNvCxnSpPr>
            <a:stCxn id="106" idx="5"/>
            <a:endCxn id="105" idx="1"/>
          </p:cNvCxnSpPr>
          <p:nvPr/>
        </p:nvCxnSpPr>
        <p:spPr>
          <a:xfrm rot="16200000" flipH="1">
            <a:off x="2111282" y="2568482"/>
            <a:ext cx="730436" cy="425636"/>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41" name="Rectangular Callout 40"/>
          <p:cNvSpPr/>
          <p:nvPr/>
        </p:nvSpPr>
        <p:spPr>
          <a:xfrm>
            <a:off x="1219200" y="5638800"/>
            <a:ext cx="533400" cy="457200"/>
          </a:xfrm>
          <a:prstGeom prst="wedgeRectCallout">
            <a:avLst>
              <a:gd name="adj1" fmla="val -16199"/>
              <a:gd name="adj2" fmla="val -107484"/>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8.0</a:t>
            </a:r>
          </a:p>
        </p:txBody>
      </p:sp>
      <p:sp>
        <p:nvSpPr>
          <p:cNvPr id="58" name="TextBox 57"/>
          <p:cNvSpPr txBox="1"/>
          <p:nvPr/>
        </p:nvSpPr>
        <p:spPr>
          <a:xfrm>
            <a:off x="685800" y="1981200"/>
            <a:ext cx="1143000" cy="369332"/>
          </a:xfrm>
          <a:prstGeom prst="rect">
            <a:avLst/>
          </a:prstGeom>
          <a:solidFill>
            <a:schemeClr val="bg1"/>
          </a:solidFill>
        </p:spPr>
        <p:txBody>
          <a:bodyPr wrap="square" rtlCol="0">
            <a:spAutoFit/>
          </a:bodyPr>
          <a:lstStyle/>
          <a:p>
            <a:r>
              <a:rPr lang="en-US" b="1" dirty="0" err="1" smtClean="0"/>
              <a:t>rel</a:t>
            </a:r>
            <a:r>
              <a:rPr lang="en-US" b="1" dirty="0" smtClean="0"/>
              <a:t>/8.0-R</a:t>
            </a:r>
            <a:endParaRPr lang="en-US" b="1" dirty="0"/>
          </a:p>
        </p:txBody>
      </p:sp>
      <p:cxnSp>
        <p:nvCxnSpPr>
          <p:cNvPr id="100" name="Straight Arrow Connector 99"/>
          <p:cNvCxnSpPr/>
          <p:nvPr/>
        </p:nvCxnSpPr>
        <p:spPr>
          <a:xfrm>
            <a:off x="1524000" y="2362200"/>
            <a:ext cx="73914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a:stCxn id="12" idx="0"/>
            <a:endCxn id="99" idx="4"/>
          </p:cNvCxnSpPr>
          <p:nvPr/>
        </p:nvCxnSpPr>
        <p:spPr>
          <a:xfrm rot="5400000" flipH="1" flipV="1">
            <a:off x="38100" y="3848100"/>
            <a:ext cx="28194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endCxn id="9" idx="0"/>
          </p:cNvCxnSpPr>
          <p:nvPr/>
        </p:nvCxnSpPr>
        <p:spPr>
          <a:xfrm rot="16200000" flipH="1">
            <a:off x="571500" y="3619500"/>
            <a:ext cx="2895600" cy="3810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381000" y="4953000"/>
            <a:ext cx="990600" cy="369332"/>
          </a:xfrm>
          <a:prstGeom prst="rect">
            <a:avLst/>
          </a:prstGeom>
          <a:solidFill>
            <a:schemeClr val="bg1"/>
          </a:solidFill>
        </p:spPr>
        <p:txBody>
          <a:bodyPr wrap="square" rtlCol="0">
            <a:spAutoFit/>
          </a:bodyPr>
          <a:lstStyle/>
          <a:p>
            <a:r>
              <a:rPr lang="en-US" b="1" dirty="0" smtClean="0"/>
              <a:t>/main</a:t>
            </a:r>
            <a:endParaRPr lang="en-US" b="1" dirty="0"/>
          </a:p>
        </p:txBody>
      </p:sp>
      <p:cxnSp>
        <p:nvCxnSpPr>
          <p:cNvPr id="2" name="Straight Arrow Connector 1"/>
          <p:cNvCxnSpPr/>
          <p:nvPr/>
        </p:nvCxnSpPr>
        <p:spPr>
          <a:xfrm>
            <a:off x="381000" y="5334000"/>
            <a:ext cx="8382000" cy="1588"/>
          </a:xfrm>
          <a:prstGeom prst="straightConnector1">
            <a:avLst/>
          </a:prstGeom>
          <a:ln w="635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21336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3716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0" y="152400"/>
            <a:ext cx="9144000" cy="923330"/>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Advanced Maintenance</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99" name="Oval 98"/>
          <p:cNvSpPr/>
          <p:nvPr/>
        </p:nvSpPr>
        <p:spPr>
          <a:xfrm>
            <a:off x="1371600" y="2286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p:cNvSpPr/>
          <p:nvPr/>
        </p:nvSpPr>
        <p:spPr>
          <a:xfrm>
            <a:off x="2667000" y="31242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ular Callout 111"/>
          <p:cNvSpPr/>
          <p:nvPr/>
        </p:nvSpPr>
        <p:spPr>
          <a:xfrm>
            <a:off x="3352800" y="1981200"/>
            <a:ext cx="685800" cy="228600"/>
          </a:xfrm>
          <a:prstGeom prst="wedgeRectCallout">
            <a:avLst>
              <a:gd name="adj1" fmla="val 48987"/>
              <a:gd name="adj2" fmla="val 80804"/>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8.0.1</a:t>
            </a:r>
            <a:endParaRPr lang="en-US" dirty="0"/>
          </a:p>
        </p:txBody>
      </p:sp>
      <p:sp>
        <p:nvSpPr>
          <p:cNvPr id="176" name="Rectangular Callout 175"/>
          <p:cNvSpPr/>
          <p:nvPr/>
        </p:nvSpPr>
        <p:spPr>
          <a:xfrm>
            <a:off x="2133600" y="1981200"/>
            <a:ext cx="685800" cy="228600"/>
          </a:xfrm>
          <a:prstGeom prst="wedgeRectCallout">
            <a:avLst>
              <a:gd name="adj1" fmla="val -30292"/>
              <a:gd name="adj2" fmla="val 91615"/>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8.0.0</a:t>
            </a:r>
            <a:endParaRPr lang="en-US" dirty="0"/>
          </a:p>
        </p:txBody>
      </p:sp>
      <p:sp>
        <p:nvSpPr>
          <p:cNvPr id="75" name="Oval 74"/>
          <p:cNvSpPr/>
          <p:nvPr/>
        </p:nvSpPr>
        <p:spPr>
          <a:xfrm>
            <a:off x="1752600" y="2286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2" name="Straight Arrow Connector 101"/>
          <p:cNvCxnSpPr>
            <a:endCxn id="104" idx="0"/>
          </p:cNvCxnSpPr>
          <p:nvPr/>
        </p:nvCxnSpPr>
        <p:spPr>
          <a:xfrm rot="16200000" flipH="1">
            <a:off x="952500" y="3619500"/>
            <a:ext cx="2895600" cy="3810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04" name="Oval 103"/>
          <p:cNvSpPr/>
          <p:nvPr/>
        </p:nvSpPr>
        <p:spPr>
          <a:xfrm>
            <a:off x="25146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p:cNvSpPr/>
          <p:nvPr/>
        </p:nvSpPr>
        <p:spPr>
          <a:xfrm>
            <a:off x="2133600" y="2286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p:cNvSpPr/>
          <p:nvPr/>
        </p:nvSpPr>
        <p:spPr>
          <a:xfrm>
            <a:off x="3048000" y="31242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Oval 136"/>
          <p:cNvSpPr/>
          <p:nvPr/>
        </p:nvSpPr>
        <p:spPr>
          <a:xfrm>
            <a:off x="3734594" y="3123406"/>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Oval 137"/>
          <p:cNvSpPr/>
          <p:nvPr/>
        </p:nvSpPr>
        <p:spPr>
          <a:xfrm>
            <a:off x="4039394" y="3123406"/>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Oval 138"/>
          <p:cNvSpPr/>
          <p:nvPr/>
        </p:nvSpPr>
        <p:spPr>
          <a:xfrm>
            <a:off x="4877594" y="22860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Oval 140"/>
          <p:cNvSpPr/>
          <p:nvPr/>
        </p:nvSpPr>
        <p:spPr>
          <a:xfrm>
            <a:off x="5029994" y="31242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Oval 142"/>
          <p:cNvSpPr/>
          <p:nvPr/>
        </p:nvSpPr>
        <p:spPr>
          <a:xfrm>
            <a:off x="5791200" y="3124994"/>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Oval 145"/>
          <p:cNvSpPr/>
          <p:nvPr/>
        </p:nvSpPr>
        <p:spPr>
          <a:xfrm>
            <a:off x="5791994" y="2286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Oval 147"/>
          <p:cNvSpPr/>
          <p:nvPr/>
        </p:nvSpPr>
        <p:spPr>
          <a:xfrm>
            <a:off x="4039394" y="2285206"/>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Oval 148"/>
          <p:cNvSpPr/>
          <p:nvPr/>
        </p:nvSpPr>
        <p:spPr>
          <a:xfrm>
            <a:off x="4648994" y="31242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5" name="Straight Arrow Connector 154"/>
          <p:cNvCxnSpPr>
            <a:stCxn id="143" idx="0"/>
            <a:endCxn id="146" idx="4"/>
          </p:cNvCxnSpPr>
          <p:nvPr/>
        </p:nvCxnSpPr>
        <p:spPr>
          <a:xfrm rot="5400000" flipH="1" flipV="1">
            <a:off x="5524500" y="2781300"/>
            <a:ext cx="686594" cy="794"/>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171" name="Oval 170"/>
          <p:cNvSpPr/>
          <p:nvPr/>
        </p:nvSpPr>
        <p:spPr>
          <a:xfrm>
            <a:off x="5791200" y="5258594"/>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Oval 182"/>
          <p:cNvSpPr/>
          <p:nvPr/>
        </p:nvSpPr>
        <p:spPr>
          <a:xfrm>
            <a:off x="49530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Oval 188"/>
          <p:cNvSpPr/>
          <p:nvPr/>
        </p:nvSpPr>
        <p:spPr>
          <a:xfrm>
            <a:off x="67056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Smiley Face 46"/>
          <p:cNvSpPr/>
          <p:nvPr/>
        </p:nvSpPr>
        <p:spPr>
          <a:xfrm>
            <a:off x="8763000" y="6477000"/>
            <a:ext cx="304800" cy="304800"/>
          </a:xfrm>
          <a:prstGeom prst="smileyFace">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0" y="152400"/>
            <a:ext cx="9144000" cy="1754326"/>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Advanced Maintenance (Streams)</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30988" y="2140863"/>
            <a:ext cx="4682024" cy="351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471126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4" name="Straight Arrow Connector 133"/>
          <p:cNvCxnSpPr>
            <a:stCxn id="131" idx="5"/>
            <a:endCxn id="90" idx="1"/>
          </p:cNvCxnSpPr>
          <p:nvPr/>
        </p:nvCxnSpPr>
        <p:spPr>
          <a:xfrm rot="16200000" flipH="1">
            <a:off x="3940082" y="1654082"/>
            <a:ext cx="425636" cy="120836"/>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3" name="Straight Arrow Connector 122"/>
          <p:cNvCxnSpPr>
            <a:endCxn id="124" idx="0"/>
          </p:cNvCxnSpPr>
          <p:nvPr/>
        </p:nvCxnSpPr>
        <p:spPr>
          <a:xfrm rot="16200000" flipH="1">
            <a:off x="3009900" y="4152900"/>
            <a:ext cx="1828800" cy="3810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5" name="Straight Arrow Connector 124"/>
          <p:cNvCxnSpPr>
            <a:endCxn id="126" idx="0"/>
          </p:cNvCxnSpPr>
          <p:nvPr/>
        </p:nvCxnSpPr>
        <p:spPr>
          <a:xfrm rot="16200000" flipH="1">
            <a:off x="4381500" y="4152900"/>
            <a:ext cx="1828800" cy="3810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7" name="Straight Arrow Connector 126"/>
          <p:cNvCxnSpPr>
            <a:endCxn id="128" idx="0"/>
          </p:cNvCxnSpPr>
          <p:nvPr/>
        </p:nvCxnSpPr>
        <p:spPr>
          <a:xfrm rot="16200000" flipH="1">
            <a:off x="5448300" y="4152900"/>
            <a:ext cx="1828800" cy="3810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9" name="Straight Arrow Connector 128"/>
          <p:cNvCxnSpPr>
            <a:endCxn id="130" idx="0"/>
          </p:cNvCxnSpPr>
          <p:nvPr/>
        </p:nvCxnSpPr>
        <p:spPr>
          <a:xfrm rot="16200000" flipH="1">
            <a:off x="6286500" y="4152900"/>
            <a:ext cx="1828800" cy="3810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21" name="TextBox 120"/>
          <p:cNvSpPr txBox="1"/>
          <p:nvPr/>
        </p:nvSpPr>
        <p:spPr>
          <a:xfrm>
            <a:off x="4953000" y="1981200"/>
            <a:ext cx="1447800" cy="369332"/>
          </a:xfrm>
          <a:prstGeom prst="rect">
            <a:avLst/>
          </a:prstGeom>
          <a:solidFill>
            <a:schemeClr val="bg1"/>
          </a:solidFill>
        </p:spPr>
        <p:txBody>
          <a:bodyPr wrap="square" rtlCol="0">
            <a:spAutoFit/>
          </a:bodyPr>
          <a:lstStyle/>
          <a:p>
            <a:r>
              <a:rPr lang="en-US" b="1" dirty="0" err="1" smtClean="0"/>
              <a:t>rel</a:t>
            </a:r>
            <a:r>
              <a:rPr lang="en-US" b="1" dirty="0" smtClean="0"/>
              <a:t>/8.0.03-P</a:t>
            </a:r>
            <a:endParaRPr lang="en-US" b="1" dirty="0"/>
          </a:p>
        </p:txBody>
      </p:sp>
      <p:sp>
        <p:nvSpPr>
          <p:cNvPr id="62" name="TextBox 61"/>
          <p:cNvSpPr txBox="1"/>
          <p:nvPr/>
        </p:nvSpPr>
        <p:spPr>
          <a:xfrm>
            <a:off x="533400" y="1295400"/>
            <a:ext cx="1447800" cy="369332"/>
          </a:xfrm>
          <a:prstGeom prst="rect">
            <a:avLst/>
          </a:prstGeom>
          <a:solidFill>
            <a:schemeClr val="bg1"/>
          </a:solidFill>
        </p:spPr>
        <p:txBody>
          <a:bodyPr wrap="square" rtlCol="0">
            <a:spAutoFit/>
          </a:bodyPr>
          <a:lstStyle/>
          <a:p>
            <a:r>
              <a:rPr lang="en-US" b="1" dirty="0" err="1" smtClean="0"/>
              <a:t>rel</a:t>
            </a:r>
            <a:r>
              <a:rPr lang="en-US" b="1" dirty="0" smtClean="0"/>
              <a:t>/8.0.01-P</a:t>
            </a:r>
            <a:endParaRPr lang="en-US" b="1" dirty="0"/>
          </a:p>
        </p:txBody>
      </p:sp>
      <p:cxnSp>
        <p:nvCxnSpPr>
          <p:cNvPr id="88" name="Straight Arrow Connector 87"/>
          <p:cNvCxnSpPr>
            <a:endCxn id="91" idx="2"/>
          </p:cNvCxnSpPr>
          <p:nvPr/>
        </p:nvCxnSpPr>
        <p:spPr>
          <a:xfrm>
            <a:off x="3733800" y="1981200"/>
            <a:ext cx="10668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a:stCxn id="64" idx="4"/>
            <a:endCxn id="81" idx="0"/>
          </p:cNvCxnSpPr>
          <p:nvPr/>
        </p:nvCxnSpPr>
        <p:spPr>
          <a:xfrm rot="16200000" flipH="1">
            <a:off x="2171700" y="4152900"/>
            <a:ext cx="1828800" cy="3810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stCxn id="68" idx="4"/>
            <a:endCxn id="70" idx="0"/>
          </p:cNvCxnSpPr>
          <p:nvPr/>
        </p:nvCxnSpPr>
        <p:spPr>
          <a:xfrm rot="16200000" flipH="1">
            <a:off x="2667000" y="2209800"/>
            <a:ext cx="1752600" cy="3810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148" idx="4"/>
            <a:endCxn id="64" idx="0"/>
          </p:cNvCxnSpPr>
          <p:nvPr/>
        </p:nvCxnSpPr>
        <p:spPr>
          <a:xfrm rot="16200000" flipH="1">
            <a:off x="1828800" y="2209800"/>
            <a:ext cx="1752600" cy="3810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endCxn id="131" idx="2"/>
          </p:cNvCxnSpPr>
          <p:nvPr/>
        </p:nvCxnSpPr>
        <p:spPr>
          <a:xfrm>
            <a:off x="2209800" y="1447800"/>
            <a:ext cx="17526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sp>
        <p:nvSpPr>
          <p:cNvPr id="165" name="Rectangular Callout 164"/>
          <p:cNvSpPr/>
          <p:nvPr/>
        </p:nvSpPr>
        <p:spPr>
          <a:xfrm>
            <a:off x="3352800" y="990600"/>
            <a:ext cx="762000" cy="228600"/>
          </a:xfrm>
          <a:prstGeom prst="wedgeRectCallout">
            <a:avLst>
              <a:gd name="adj1" fmla="val 32770"/>
              <a:gd name="adj2" fmla="val 116840"/>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8.0.01</a:t>
            </a:r>
            <a:endParaRPr lang="en-US" dirty="0"/>
          </a:p>
        </p:txBody>
      </p:sp>
      <p:sp>
        <p:nvSpPr>
          <p:cNvPr id="41" name="Rectangular Callout 40"/>
          <p:cNvSpPr/>
          <p:nvPr/>
        </p:nvSpPr>
        <p:spPr>
          <a:xfrm>
            <a:off x="1219200" y="5638800"/>
            <a:ext cx="533400" cy="457200"/>
          </a:xfrm>
          <a:prstGeom prst="wedgeRectCallout">
            <a:avLst>
              <a:gd name="adj1" fmla="val -16199"/>
              <a:gd name="adj2" fmla="val -107484"/>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8.0</a:t>
            </a:r>
          </a:p>
        </p:txBody>
      </p:sp>
      <p:sp>
        <p:nvSpPr>
          <p:cNvPr id="58" name="TextBox 57"/>
          <p:cNvSpPr txBox="1"/>
          <p:nvPr/>
        </p:nvSpPr>
        <p:spPr>
          <a:xfrm>
            <a:off x="685800" y="2971800"/>
            <a:ext cx="1143000" cy="369332"/>
          </a:xfrm>
          <a:prstGeom prst="rect">
            <a:avLst/>
          </a:prstGeom>
          <a:solidFill>
            <a:schemeClr val="bg1"/>
          </a:solidFill>
        </p:spPr>
        <p:txBody>
          <a:bodyPr wrap="square" rtlCol="0">
            <a:spAutoFit/>
          </a:bodyPr>
          <a:lstStyle/>
          <a:p>
            <a:r>
              <a:rPr lang="en-US" b="1" dirty="0" err="1" smtClean="0"/>
              <a:t>rel</a:t>
            </a:r>
            <a:r>
              <a:rPr lang="en-US" b="1" dirty="0" smtClean="0"/>
              <a:t>/8.0-R</a:t>
            </a:r>
            <a:endParaRPr lang="en-US" b="1" dirty="0"/>
          </a:p>
        </p:txBody>
      </p:sp>
      <p:cxnSp>
        <p:nvCxnSpPr>
          <p:cNvPr id="100" name="Straight Arrow Connector 99"/>
          <p:cNvCxnSpPr/>
          <p:nvPr/>
        </p:nvCxnSpPr>
        <p:spPr>
          <a:xfrm>
            <a:off x="1524000" y="3352800"/>
            <a:ext cx="73914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a:stCxn id="12" idx="0"/>
            <a:endCxn id="99" idx="4"/>
          </p:cNvCxnSpPr>
          <p:nvPr/>
        </p:nvCxnSpPr>
        <p:spPr>
          <a:xfrm rot="5400000" flipH="1" flipV="1">
            <a:off x="533400" y="4343400"/>
            <a:ext cx="18288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75" idx="4"/>
            <a:endCxn id="9" idx="0"/>
          </p:cNvCxnSpPr>
          <p:nvPr/>
        </p:nvCxnSpPr>
        <p:spPr>
          <a:xfrm rot="16200000" flipH="1">
            <a:off x="1104900" y="4152900"/>
            <a:ext cx="1828800" cy="3810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381000" y="4953000"/>
            <a:ext cx="990600" cy="369332"/>
          </a:xfrm>
          <a:prstGeom prst="rect">
            <a:avLst/>
          </a:prstGeom>
          <a:solidFill>
            <a:schemeClr val="bg1"/>
          </a:solidFill>
        </p:spPr>
        <p:txBody>
          <a:bodyPr wrap="square" rtlCol="0">
            <a:spAutoFit/>
          </a:bodyPr>
          <a:lstStyle/>
          <a:p>
            <a:r>
              <a:rPr lang="en-US" b="1" dirty="0" smtClean="0"/>
              <a:t>/main</a:t>
            </a:r>
            <a:endParaRPr lang="en-US" b="1" dirty="0"/>
          </a:p>
        </p:txBody>
      </p:sp>
      <p:cxnSp>
        <p:nvCxnSpPr>
          <p:cNvPr id="2" name="Straight Arrow Connector 1"/>
          <p:cNvCxnSpPr/>
          <p:nvPr/>
        </p:nvCxnSpPr>
        <p:spPr>
          <a:xfrm>
            <a:off x="381000" y="5334000"/>
            <a:ext cx="8382000" cy="1588"/>
          </a:xfrm>
          <a:prstGeom prst="straightConnector1">
            <a:avLst/>
          </a:prstGeom>
          <a:ln w="635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21336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3716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0" y="152400"/>
            <a:ext cx="9144000" cy="923330"/>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Patch Maintenance</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99" name="Oval 98"/>
          <p:cNvSpPr/>
          <p:nvPr/>
        </p:nvSpPr>
        <p:spPr>
          <a:xfrm>
            <a:off x="1371600" y="3276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ular Callout 111"/>
          <p:cNvSpPr/>
          <p:nvPr/>
        </p:nvSpPr>
        <p:spPr>
          <a:xfrm>
            <a:off x="3962400" y="2209800"/>
            <a:ext cx="838200" cy="228600"/>
          </a:xfrm>
          <a:prstGeom prst="wedgeRectCallout">
            <a:avLst>
              <a:gd name="adj1" fmla="val 51935"/>
              <a:gd name="adj2" fmla="val -120998"/>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8.0.02</a:t>
            </a:r>
            <a:endParaRPr lang="en-US" dirty="0"/>
          </a:p>
        </p:txBody>
      </p:sp>
      <p:sp>
        <p:nvSpPr>
          <p:cNvPr id="176" name="Rectangular Callout 175"/>
          <p:cNvSpPr/>
          <p:nvPr/>
        </p:nvSpPr>
        <p:spPr>
          <a:xfrm>
            <a:off x="1371600" y="2362200"/>
            <a:ext cx="762000" cy="533400"/>
          </a:xfrm>
          <a:prstGeom prst="wedgeRectCallout">
            <a:avLst>
              <a:gd name="adj1" fmla="val 54032"/>
              <a:gd name="adj2" fmla="val 116325"/>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8.0.0 (GA)</a:t>
            </a:r>
            <a:endParaRPr lang="en-US" dirty="0"/>
          </a:p>
        </p:txBody>
      </p:sp>
      <p:sp>
        <p:nvSpPr>
          <p:cNvPr id="75" name="Oval 74"/>
          <p:cNvSpPr/>
          <p:nvPr/>
        </p:nvSpPr>
        <p:spPr>
          <a:xfrm>
            <a:off x="1752600" y="3276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2" name="Straight Arrow Connector 101"/>
          <p:cNvCxnSpPr>
            <a:stCxn id="106" idx="4"/>
            <a:endCxn id="104" idx="0"/>
          </p:cNvCxnSpPr>
          <p:nvPr/>
        </p:nvCxnSpPr>
        <p:spPr>
          <a:xfrm rot="16200000" flipH="1">
            <a:off x="1485900" y="4152900"/>
            <a:ext cx="1828800" cy="3810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04" name="Oval 103"/>
          <p:cNvSpPr/>
          <p:nvPr/>
        </p:nvSpPr>
        <p:spPr>
          <a:xfrm>
            <a:off x="25146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p:cNvSpPr/>
          <p:nvPr/>
        </p:nvSpPr>
        <p:spPr>
          <a:xfrm>
            <a:off x="2133600" y="3276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Oval 147"/>
          <p:cNvSpPr/>
          <p:nvPr/>
        </p:nvSpPr>
        <p:spPr>
          <a:xfrm>
            <a:off x="2438400" y="1371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Smiley Face 46"/>
          <p:cNvSpPr/>
          <p:nvPr/>
        </p:nvSpPr>
        <p:spPr>
          <a:xfrm>
            <a:off x="8763000" y="6477000"/>
            <a:ext cx="304800" cy="304800"/>
          </a:xfrm>
          <a:prstGeom prst="smileyFace">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3" name="Straight Arrow Connector 52"/>
          <p:cNvCxnSpPr>
            <a:stCxn id="106" idx="0"/>
            <a:endCxn id="54" idx="4"/>
          </p:cNvCxnSpPr>
          <p:nvPr/>
        </p:nvCxnSpPr>
        <p:spPr>
          <a:xfrm rot="5400000" flipH="1" flipV="1">
            <a:off x="1333500" y="2400300"/>
            <a:ext cx="17526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54" name="Oval 53"/>
          <p:cNvSpPr/>
          <p:nvPr/>
        </p:nvSpPr>
        <p:spPr>
          <a:xfrm>
            <a:off x="2133600" y="1371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2819400" y="32766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3276600" y="1371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p:cNvSpPr/>
          <p:nvPr/>
        </p:nvSpPr>
        <p:spPr>
          <a:xfrm>
            <a:off x="32004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p:cNvSpPr/>
          <p:nvPr/>
        </p:nvSpPr>
        <p:spPr>
          <a:xfrm>
            <a:off x="4191000" y="1905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4800600" y="1905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3" name="Straight Arrow Connector 92"/>
          <p:cNvCxnSpPr>
            <a:stCxn id="91" idx="4"/>
            <a:endCxn id="94" idx="0"/>
          </p:cNvCxnSpPr>
          <p:nvPr/>
        </p:nvCxnSpPr>
        <p:spPr>
          <a:xfrm rot="16200000" flipH="1">
            <a:off x="4381500" y="2552700"/>
            <a:ext cx="1219200" cy="2286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94" name="Oval 93"/>
          <p:cNvSpPr/>
          <p:nvPr/>
        </p:nvSpPr>
        <p:spPr>
          <a:xfrm>
            <a:off x="5029200" y="32766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8" name="Straight Arrow Connector 107"/>
          <p:cNvCxnSpPr>
            <a:stCxn id="118" idx="4"/>
            <a:endCxn id="119" idx="0"/>
          </p:cNvCxnSpPr>
          <p:nvPr/>
        </p:nvCxnSpPr>
        <p:spPr>
          <a:xfrm rot="16200000" flipH="1">
            <a:off x="6401594" y="2666206"/>
            <a:ext cx="838200" cy="3810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a:stCxn id="114" idx="4"/>
            <a:endCxn id="117" idx="0"/>
          </p:cNvCxnSpPr>
          <p:nvPr/>
        </p:nvCxnSpPr>
        <p:spPr>
          <a:xfrm rot="16200000" flipH="1">
            <a:off x="5563394" y="2666206"/>
            <a:ext cx="838200" cy="3810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10" name="Straight Arrow Connector 109"/>
          <p:cNvCxnSpPr>
            <a:endCxn id="118" idx="2"/>
          </p:cNvCxnSpPr>
          <p:nvPr/>
        </p:nvCxnSpPr>
        <p:spPr>
          <a:xfrm>
            <a:off x="5487194" y="2361406"/>
            <a:ext cx="10668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sp>
        <p:nvSpPr>
          <p:cNvPr id="111" name="Rectangular Callout 110"/>
          <p:cNvSpPr/>
          <p:nvPr/>
        </p:nvSpPr>
        <p:spPr>
          <a:xfrm>
            <a:off x="6477794" y="1904206"/>
            <a:ext cx="762000" cy="228600"/>
          </a:xfrm>
          <a:prstGeom prst="wedgeRectCallout">
            <a:avLst>
              <a:gd name="adj1" fmla="val -24527"/>
              <a:gd name="adj2" fmla="val 120444"/>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8.0.03</a:t>
            </a:r>
            <a:endParaRPr lang="en-US" dirty="0"/>
          </a:p>
        </p:txBody>
      </p:sp>
      <p:sp>
        <p:nvSpPr>
          <p:cNvPr id="113" name="Oval 112"/>
          <p:cNvSpPr/>
          <p:nvPr/>
        </p:nvSpPr>
        <p:spPr>
          <a:xfrm>
            <a:off x="5410994" y="3275806"/>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Oval 113"/>
          <p:cNvSpPr/>
          <p:nvPr/>
        </p:nvSpPr>
        <p:spPr>
          <a:xfrm>
            <a:off x="5715794" y="2285206"/>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5" name="Straight Arrow Connector 114"/>
          <p:cNvCxnSpPr>
            <a:stCxn id="113" idx="0"/>
            <a:endCxn id="116" idx="4"/>
          </p:cNvCxnSpPr>
          <p:nvPr/>
        </p:nvCxnSpPr>
        <p:spPr>
          <a:xfrm rot="5400000" flipH="1" flipV="1">
            <a:off x="5068094" y="2856706"/>
            <a:ext cx="8382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116" name="Oval 115"/>
          <p:cNvSpPr/>
          <p:nvPr/>
        </p:nvSpPr>
        <p:spPr>
          <a:xfrm>
            <a:off x="5410994" y="2285206"/>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p:cNvSpPr/>
          <p:nvPr/>
        </p:nvSpPr>
        <p:spPr>
          <a:xfrm>
            <a:off x="6096794" y="3275806"/>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p:cNvSpPr/>
          <p:nvPr/>
        </p:nvSpPr>
        <p:spPr>
          <a:xfrm>
            <a:off x="6553994" y="2285206"/>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p:cNvSpPr/>
          <p:nvPr/>
        </p:nvSpPr>
        <p:spPr>
          <a:xfrm>
            <a:off x="6934994" y="3275806"/>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123"/>
          <p:cNvSpPr/>
          <p:nvPr/>
        </p:nvSpPr>
        <p:spPr>
          <a:xfrm>
            <a:off x="40386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Oval 125"/>
          <p:cNvSpPr/>
          <p:nvPr/>
        </p:nvSpPr>
        <p:spPr>
          <a:xfrm>
            <a:off x="54102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p:cNvSpPr/>
          <p:nvPr/>
        </p:nvSpPr>
        <p:spPr>
          <a:xfrm>
            <a:off x="64770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p:cNvSpPr/>
          <p:nvPr/>
        </p:nvSpPr>
        <p:spPr>
          <a:xfrm>
            <a:off x="7315200" y="525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p:cNvSpPr/>
          <p:nvPr/>
        </p:nvSpPr>
        <p:spPr>
          <a:xfrm>
            <a:off x="3962400" y="1371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p:cNvSpPr txBox="1"/>
          <p:nvPr/>
        </p:nvSpPr>
        <p:spPr>
          <a:xfrm>
            <a:off x="2362200" y="1905000"/>
            <a:ext cx="1371600" cy="369332"/>
          </a:xfrm>
          <a:prstGeom prst="rect">
            <a:avLst/>
          </a:prstGeom>
          <a:solidFill>
            <a:schemeClr val="bg1"/>
          </a:solidFill>
        </p:spPr>
        <p:txBody>
          <a:bodyPr wrap="square" rtlCol="0">
            <a:spAutoFit/>
          </a:bodyPr>
          <a:lstStyle/>
          <a:p>
            <a:r>
              <a:rPr lang="en-US" b="1" dirty="0" err="1" smtClean="0"/>
              <a:t>rel</a:t>
            </a:r>
            <a:r>
              <a:rPr lang="en-US" b="1" dirty="0" smtClean="0"/>
              <a:t>/8.0.02-P</a:t>
            </a:r>
            <a:endParaRPr lang="en-US" b="1" dirty="0"/>
          </a:p>
        </p:txBody>
      </p:sp>
      <p:sp>
        <p:nvSpPr>
          <p:cNvPr id="76" name="Oval 75"/>
          <p:cNvSpPr/>
          <p:nvPr/>
        </p:nvSpPr>
        <p:spPr>
          <a:xfrm>
            <a:off x="3657600" y="1905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3" name="Straight Arrow Connector 72"/>
          <p:cNvCxnSpPr/>
          <p:nvPr/>
        </p:nvCxnSpPr>
        <p:spPr>
          <a:xfrm rot="5400000" flipH="1" flipV="1">
            <a:off x="3086100" y="2705100"/>
            <a:ext cx="1296194" cy="794"/>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70" name="Oval 69"/>
          <p:cNvSpPr/>
          <p:nvPr/>
        </p:nvSpPr>
        <p:spPr>
          <a:xfrm>
            <a:off x="3657600" y="32766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0" y="304800"/>
            <a:ext cx="9144000" cy="1754326"/>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Patch Maintenance</a:t>
            </a:r>
          </a:p>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(Streams)</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57865" y="2625914"/>
            <a:ext cx="6028269" cy="300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698761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71550" y="2692063"/>
            <a:ext cx="1009700" cy="369332"/>
          </a:xfrm>
          <a:prstGeom prst="rect">
            <a:avLst/>
          </a:prstGeom>
          <a:noFill/>
          <a:ln>
            <a:solidFill>
              <a:srgbClr val="0070C0"/>
            </a:solidFill>
          </a:ln>
        </p:spPr>
        <p:txBody>
          <a:bodyPr wrap="none" rtlCol="0">
            <a:spAutoFit/>
          </a:bodyPr>
          <a:lstStyle/>
          <a:p>
            <a:r>
              <a:rPr lang="en-US" dirty="0" smtClean="0"/>
              <a:t>/</a:t>
            </a:r>
            <a:r>
              <a:rPr lang="en-US" i="1" dirty="0" smtClean="0"/>
              <a:t>Product</a:t>
            </a:r>
            <a:endParaRPr lang="en-US" i="1" dirty="0"/>
          </a:p>
        </p:txBody>
      </p:sp>
      <p:cxnSp>
        <p:nvCxnSpPr>
          <p:cNvPr id="5" name="Straight Connector 4"/>
          <p:cNvCxnSpPr/>
          <p:nvPr/>
        </p:nvCxnSpPr>
        <p:spPr>
          <a:xfrm rot="5400000">
            <a:off x="1156608" y="3917672"/>
            <a:ext cx="4419600" cy="1588"/>
          </a:xfrm>
          <a:prstGeom prst="line">
            <a:avLst/>
          </a:prstGeom>
          <a:ln w="63500"/>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173229" y="4606498"/>
            <a:ext cx="744114" cy="369332"/>
          </a:xfrm>
          <a:prstGeom prst="rect">
            <a:avLst/>
          </a:prstGeom>
          <a:noFill/>
          <a:ln>
            <a:solidFill>
              <a:srgbClr val="0070C0"/>
            </a:solidFill>
          </a:ln>
        </p:spPr>
        <p:txBody>
          <a:bodyPr wrap="none" rtlCol="0">
            <a:spAutoFit/>
          </a:bodyPr>
          <a:lstStyle/>
          <a:p>
            <a:r>
              <a:rPr lang="en-US" dirty="0" smtClean="0"/>
              <a:t>/main</a:t>
            </a:r>
            <a:endParaRPr lang="en-US" dirty="0"/>
          </a:p>
        </p:txBody>
      </p:sp>
      <p:sp>
        <p:nvSpPr>
          <p:cNvPr id="10" name="TextBox 9"/>
          <p:cNvSpPr txBox="1"/>
          <p:nvPr/>
        </p:nvSpPr>
        <p:spPr>
          <a:xfrm>
            <a:off x="398195" y="4614247"/>
            <a:ext cx="597599" cy="369332"/>
          </a:xfrm>
          <a:prstGeom prst="rect">
            <a:avLst/>
          </a:prstGeom>
          <a:noFill/>
          <a:ln>
            <a:solidFill>
              <a:srgbClr val="0070C0"/>
            </a:solidFill>
          </a:ln>
        </p:spPr>
        <p:txBody>
          <a:bodyPr wrap="none" rtlCol="0">
            <a:spAutoFit/>
          </a:bodyPr>
          <a:lstStyle/>
          <a:p>
            <a:r>
              <a:rPr lang="en-US" dirty="0" smtClean="0"/>
              <a:t>/live</a:t>
            </a:r>
            <a:endParaRPr lang="en-US" dirty="0"/>
          </a:p>
        </p:txBody>
      </p:sp>
      <p:sp>
        <p:nvSpPr>
          <p:cNvPr id="11" name="TextBox 10"/>
          <p:cNvSpPr txBox="1"/>
          <p:nvPr/>
        </p:nvSpPr>
        <p:spPr>
          <a:xfrm>
            <a:off x="228600" y="1676400"/>
            <a:ext cx="2895600" cy="1200329"/>
          </a:xfrm>
          <a:prstGeom prst="rect">
            <a:avLst/>
          </a:prstGeom>
          <a:noFill/>
        </p:spPr>
        <p:txBody>
          <a:bodyPr wrap="square" rtlCol="0">
            <a:spAutoFit/>
          </a:bodyPr>
          <a:lstStyle/>
          <a:p>
            <a:pPr algn="ctr"/>
            <a:r>
              <a:rPr lang="en-US" sz="2400" dirty="0" smtClean="0"/>
              <a:t>Product</a:t>
            </a:r>
            <a:r>
              <a:rPr lang="en-US" sz="2400" dirty="0"/>
              <a:t> </a:t>
            </a:r>
            <a:r>
              <a:rPr lang="en-US" sz="2400" dirty="0" smtClean="0"/>
              <a:t>Level – Stream Depot</a:t>
            </a:r>
          </a:p>
          <a:p>
            <a:pPr algn="ctr"/>
            <a:endParaRPr lang="en-US" sz="2400" dirty="0" smtClean="0"/>
          </a:p>
        </p:txBody>
      </p:sp>
      <p:sp>
        <p:nvSpPr>
          <p:cNvPr id="14" name="TextBox 13"/>
          <p:cNvSpPr txBox="1"/>
          <p:nvPr/>
        </p:nvSpPr>
        <p:spPr>
          <a:xfrm>
            <a:off x="243002" y="3299347"/>
            <a:ext cx="3124200" cy="1569660"/>
          </a:xfrm>
          <a:prstGeom prst="rect">
            <a:avLst/>
          </a:prstGeom>
          <a:noFill/>
        </p:spPr>
        <p:txBody>
          <a:bodyPr wrap="square" rtlCol="0">
            <a:spAutoFit/>
          </a:bodyPr>
          <a:lstStyle/>
          <a:p>
            <a:pPr algn="ctr"/>
            <a:r>
              <a:rPr lang="en-US" sz="2400" dirty="0" smtClean="0"/>
              <a:t>Permanent Streams &amp; Branch Containers</a:t>
            </a:r>
          </a:p>
          <a:p>
            <a:pPr algn="ctr"/>
            <a:r>
              <a:rPr lang="en-US" sz="2400" dirty="0" smtClean="0"/>
              <a:t>- Stream names</a:t>
            </a:r>
          </a:p>
          <a:p>
            <a:pPr algn="ctr"/>
            <a:endParaRPr lang="en-US" sz="2400" dirty="0" smtClean="0"/>
          </a:p>
        </p:txBody>
      </p:sp>
      <p:sp>
        <p:nvSpPr>
          <p:cNvPr id="19" name="TextBox 18"/>
          <p:cNvSpPr txBox="1"/>
          <p:nvPr/>
        </p:nvSpPr>
        <p:spPr>
          <a:xfrm>
            <a:off x="2181250" y="4606498"/>
            <a:ext cx="705834" cy="369332"/>
          </a:xfrm>
          <a:prstGeom prst="rect">
            <a:avLst/>
          </a:prstGeom>
          <a:noFill/>
          <a:ln>
            <a:solidFill>
              <a:srgbClr val="0070C0"/>
            </a:solidFill>
          </a:ln>
        </p:spPr>
        <p:txBody>
          <a:bodyPr wrap="none" rtlCol="0">
            <a:spAutoFit/>
          </a:bodyPr>
          <a:lstStyle/>
          <a:p>
            <a:r>
              <a:rPr lang="en-US" dirty="0" smtClean="0"/>
              <a:t>/</a:t>
            </a:r>
            <a:r>
              <a:rPr lang="en-US" dirty="0" err="1" smtClean="0"/>
              <a:t>rel</a:t>
            </a:r>
            <a:r>
              <a:rPr lang="en-US" dirty="0" smtClean="0"/>
              <a:t>-*</a:t>
            </a:r>
            <a:endParaRPr lang="en-US" dirty="0"/>
          </a:p>
        </p:txBody>
      </p:sp>
      <p:sp>
        <p:nvSpPr>
          <p:cNvPr id="22" name="Rectangle 21"/>
          <p:cNvSpPr/>
          <p:nvPr/>
        </p:nvSpPr>
        <p:spPr>
          <a:xfrm>
            <a:off x="0" y="304800"/>
            <a:ext cx="9144000" cy="923330"/>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PDS Streams Components</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3" name="TextBox 22"/>
          <p:cNvSpPr txBox="1"/>
          <p:nvPr/>
        </p:nvSpPr>
        <p:spPr>
          <a:xfrm>
            <a:off x="473103" y="5144274"/>
            <a:ext cx="2514600" cy="461665"/>
          </a:xfrm>
          <a:prstGeom prst="rect">
            <a:avLst/>
          </a:prstGeom>
          <a:noFill/>
        </p:spPr>
        <p:txBody>
          <a:bodyPr wrap="square" rtlCol="0">
            <a:spAutoFit/>
          </a:bodyPr>
          <a:lstStyle/>
          <a:p>
            <a:pPr algn="ctr"/>
            <a:r>
              <a:rPr lang="en-US" sz="2400" dirty="0" smtClean="0"/>
              <a:t>Low Level </a:t>
            </a:r>
            <a:r>
              <a:rPr lang="en-US" sz="2400" dirty="0" err="1" smtClean="0"/>
              <a:t>Dirs</a:t>
            </a:r>
            <a:endParaRPr lang="en-US" sz="2400" dirty="0" smtClean="0"/>
          </a:p>
        </p:txBody>
      </p:sp>
      <p:sp>
        <p:nvSpPr>
          <p:cNvPr id="24" name="TextBox 23"/>
          <p:cNvSpPr txBox="1"/>
          <p:nvPr/>
        </p:nvSpPr>
        <p:spPr>
          <a:xfrm>
            <a:off x="559772" y="5758934"/>
            <a:ext cx="534313" cy="369332"/>
          </a:xfrm>
          <a:prstGeom prst="rect">
            <a:avLst/>
          </a:prstGeom>
          <a:noFill/>
          <a:ln>
            <a:solidFill>
              <a:srgbClr val="0070C0"/>
            </a:solidFill>
          </a:ln>
        </p:spPr>
        <p:txBody>
          <a:bodyPr wrap="none" rtlCol="0">
            <a:spAutoFit/>
          </a:bodyPr>
          <a:lstStyle/>
          <a:p>
            <a:r>
              <a:rPr lang="en-US" dirty="0" smtClean="0"/>
              <a:t>/</a:t>
            </a:r>
            <a:r>
              <a:rPr lang="en-US" dirty="0" err="1" smtClean="0"/>
              <a:t>src</a:t>
            </a:r>
            <a:endParaRPr lang="en-US" dirty="0"/>
          </a:p>
        </p:txBody>
      </p:sp>
      <p:sp>
        <p:nvSpPr>
          <p:cNvPr id="27" name="TextBox 26"/>
          <p:cNvSpPr txBox="1"/>
          <p:nvPr/>
        </p:nvSpPr>
        <p:spPr>
          <a:xfrm>
            <a:off x="2151826" y="5758934"/>
            <a:ext cx="628442" cy="369332"/>
          </a:xfrm>
          <a:prstGeom prst="rect">
            <a:avLst/>
          </a:prstGeom>
          <a:noFill/>
          <a:ln>
            <a:solidFill>
              <a:srgbClr val="0070C0"/>
            </a:solidFill>
          </a:ln>
        </p:spPr>
        <p:txBody>
          <a:bodyPr wrap="none" rtlCol="0">
            <a:spAutoFit/>
          </a:bodyPr>
          <a:lstStyle/>
          <a:p>
            <a:r>
              <a:rPr lang="en-US" dirty="0" smtClean="0"/>
              <a:t>/test</a:t>
            </a:r>
            <a:endParaRPr lang="en-US" dirty="0"/>
          </a:p>
        </p:txBody>
      </p:sp>
      <p:sp>
        <p:nvSpPr>
          <p:cNvPr id="32" name="TextBox 31"/>
          <p:cNvSpPr txBox="1"/>
          <p:nvPr/>
        </p:nvSpPr>
        <p:spPr>
          <a:xfrm>
            <a:off x="1302115" y="5758934"/>
            <a:ext cx="615874" cy="369332"/>
          </a:xfrm>
          <a:prstGeom prst="rect">
            <a:avLst/>
          </a:prstGeom>
          <a:noFill/>
          <a:ln>
            <a:solidFill>
              <a:srgbClr val="0070C0"/>
            </a:solidFill>
          </a:ln>
        </p:spPr>
        <p:txBody>
          <a:bodyPr wrap="none" rtlCol="0">
            <a:spAutoFit/>
          </a:bodyPr>
          <a:lstStyle/>
          <a:p>
            <a:r>
              <a:rPr lang="en-US" dirty="0" smtClean="0"/>
              <a:t>/doc</a:t>
            </a:r>
            <a:endParaRPr lang="en-US"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38600" y="1676400"/>
            <a:ext cx="4267200" cy="4706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153353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TextBox 57"/>
          <p:cNvSpPr txBox="1"/>
          <p:nvPr/>
        </p:nvSpPr>
        <p:spPr>
          <a:xfrm>
            <a:off x="2895600" y="1066800"/>
            <a:ext cx="1143000" cy="369332"/>
          </a:xfrm>
          <a:prstGeom prst="rect">
            <a:avLst/>
          </a:prstGeom>
          <a:solidFill>
            <a:schemeClr val="bg1"/>
          </a:solidFill>
        </p:spPr>
        <p:txBody>
          <a:bodyPr wrap="square" rtlCol="0">
            <a:spAutoFit/>
          </a:bodyPr>
          <a:lstStyle/>
          <a:p>
            <a:r>
              <a:rPr lang="en-US" b="1" dirty="0" err="1" smtClean="0"/>
              <a:t>rel</a:t>
            </a:r>
            <a:r>
              <a:rPr lang="en-US" b="1" dirty="0" smtClean="0"/>
              <a:t>/3.1-R</a:t>
            </a:r>
            <a:endParaRPr lang="en-US" b="1" dirty="0"/>
          </a:p>
        </p:txBody>
      </p:sp>
      <p:cxnSp>
        <p:nvCxnSpPr>
          <p:cNvPr id="170" name="Straight Arrow Connector 169"/>
          <p:cNvCxnSpPr/>
          <p:nvPr/>
        </p:nvCxnSpPr>
        <p:spPr>
          <a:xfrm rot="16200000" flipH="1">
            <a:off x="6896100" y="3314700"/>
            <a:ext cx="1143000" cy="152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65" name="Straight Arrow Connector 164"/>
          <p:cNvCxnSpPr>
            <a:endCxn id="168" idx="0"/>
          </p:cNvCxnSpPr>
          <p:nvPr/>
        </p:nvCxnSpPr>
        <p:spPr>
          <a:xfrm rot="16200000" flipH="1">
            <a:off x="6438900" y="3314700"/>
            <a:ext cx="1143000" cy="152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47" name="Straight Arrow Connector 146"/>
          <p:cNvCxnSpPr>
            <a:endCxn id="150" idx="0"/>
          </p:cNvCxnSpPr>
          <p:nvPr/>
        </p:nvCxnSpPr>
        <p:spPr>
          <a:xfrm rot="16200000" flipH="1">
            <a:off x="6858000" y="2209800"/>
            <a:ext cx="914400" cy="152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52" name="Straight Arrow Connector 151"/>
          <p:cNvCxnSpPr>
            <a:stCxn id="102" idx="5"/>
            <a:endCxn id="155" idx="0"/>
          </p:cNvCxnSpPr>
          <p:nvPr/>
        </p:nvCxnSpPr>
        <p:spPr>
          <a:xfrm rot="16200000" flipH="1">
            <a:off x="5578382" y="2911382"/>
            <a:ext cx="1089118" cy="1012918"/>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15" name="TextBox 114"/>
          <p:cNvSpPr txBox="1"/>
          <p:nvPr/>
        </p:nvSpPr>
        <p:spPr>
          <a:xfrm>
            <a:off x="5410200" y="1447800"/>
            <a:ext cx="1143000" cy="369332"/>
          </a:xfrm>
          <a:prstGeom prst="rect">
            <a:avLst/>
          </a:prstGeom>
          <a:solidFill>
            <a:schemeClr val="bg1"/>
          </a:solidFill>
        </p:spPr>
        <p:txBody>
          <a:bodyPr wrap="square" rtlCol="0">
            <a:spAutoFit/>
          </a:bodyPr>
          <a:lstStyle/>
          <a:p>
            <a:r>
              <a:rPr lang="en-US" b="1" dirty="0" err="1" smtClean="0"/>
              <a:t>rel</a:t>
            </a:r>
            <a:r>
              <a:rPr lang="en-US" b="1" dirty="0" smtClean="0"/>
              <a:t>/3.2-R</a:t>
            </a:r>
            <a:endParaRPr lang="en-US" b="1" dirty="0"/>
          </a:p>
        </p:txBody>
      </p:sp>
      <p:cxnSp>
        <p:nvCxnSpPr>
          <p:cNvPr id="137" name="Straight Arrow Connector 136"/>
          <p:cNvCxnSpPr>
            <a:endCxn id="141" idx="1"/>
          </p:cNvCxnSpPr>
          <p:nvPr/>
        </p:nvCxnSpPr>
        <p:spPr>
          <a:xfrm>
            <a:off x="6781800" y="1447800"/>
            <a:ext cx="403318" cy="327118"/>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26" name="Rectangular Callout 125"/>
          <p:cNvSpPr/>
          <p:nvPr/>
        </p:nvSpPr>
        <p:spPr>
          <a:xfrm>
            <a:off x="6477000" y="990600"/>
            <a:ext cx="685800" cy="228600"/>
          </a:xfrm>
          <a:prstGeom prst="wedgeRectCallout">
            <a:avLst>
              <a:gd name="adj1" fmla="val -7469"/>
              <a:gd name="adj2" fmla="val 98823"/>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3.1.2</a:t>
            </a:r>
            <a:endParaRPr lang="en-US" dirty="0"/>
          </a:p>
        </p:txBody>
      </p:sp>
      <p:sp>
        <p:nvSpPr>
          <p:cNvPr id="122" name="Rectangular Callout 121"/>
          <p:cNvSpPr/>
          <p:nvPr/>
        </p:nvSpPr>
        <p:spPr>
          <a:xfrm>
            <a:off x="5334000" y="990600"/>
            <a:ext cx="685800" cy="228600"/>
          </a:xfrm>
          <a:prstGeom prst="wedgeRectCallout">
            <a:avLst>
              <a:gd name="adj1" fmla="val -39902"/>
              <a:gd name="adj2" fmla="val 9882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3.1.1</a:t>
            </a:r>
            <a:endParaRPr lang="en-US" dirty="0"/>
          </a:p>
        </p:txBody>
      </p:sp>
      <p:cxnSp>
        <p:nvCxnSpPr>
          <p:cNvPr id="116" name="Straight Arrow Connector 115"/>
          <p:cNvCxnSpPr/>
          <p:nvPr/>
        </p:nvCxnSpPr>
        <p:spPr>
          <a:xfrm>
            <a:off x="6248400" y="1828800"/>
            <a:ext cx="25146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a:endCxn id="109" idx="0"/>
          </p:cNvCxnSpPr>
          <p:nvPr/>
        </p:nvCxnSpPr>
        <p:spPr>
          <a:xfrm rot="16200000" flipH="1">
            <a:off x="5029200" y="3352800"/>
            <a:ext cx="1752600" cy="6858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endCxn id="44" idx="4"/>
          </p:cNvCxnSpPr>
          <p:nvPr/>
        </p:nvCxnSpPr>
        <p:spPr>
          <a:xfrm rot="5400000" flipH="1" flipV="1">
            <a:off x="3314700" y="2171700"/>
            <a:ext cx="12954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39" idx="4"/>
          </p:cNvCxnSpPr>
          <p:nvPr/>
        </p:nvCxnSpPr>
        <p:spPr>
          <a:xfrm rot="16200000" flipH="1">
            <a:off x="3810000" y="1981200"/>
            <a:ext cx="1219200" cy="3048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rot="16200000" flipH="1">
            <a:off x="4305300" y="3467100"/>
            <a:ext cx="1752600" cy="4572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2209800" y="4648200"/>
            <a:ext cx="3962400" cy="1588"/>
          </a:xfrm>
          <a:prstGeom prst="straightConnector1">
            <a:avLst/>
          </a:prstGeom>
          <a:ln w="63500">
            <a:solidFill>
              <a:srgbClr val="92D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rot="5400000">
            <a:off x="4382294" y="3390106"/>
            <a:ext cx="11430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flipV="1">
            <a:off x="4953000" y="4038600"/>
            <a:ext cx="32766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p:nvPr/>
        </p:nvCxnSpPr>
        <p:spPr>
          <a:xfrm rot="16200000" flipH="1">
            <a:off x="3314700" y="3467100"/>
            <a:ext cx="1752600" cy="4572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rot="5400000" flipH="1" flipV="1">
            <a:off x="3391694" y="3466306"/>
            <a:ext cx="1143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rot="16200000" flipH="1">
            <a:off x="2324100" y="3467100"/>
            <a:ext cx="1752600" cy="4572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stCxn id="12" idx="5"/>
            <a:endCxn id="51" idx="0"/>
          </p:cNvCxnSpPr>
          <p:nvPr/>
        </p:nvCxnSpPr>
        <p:spPr>
          <a:xfrm rot="16200000" flipH="1">
            <a:off x="1006382" y="3444782"/>
            <a:ext cx="1698718" cy="555718"/>
          </a:xfrm>
          <a:prstGeom prst="straightConnector1">
            <a:avLst/>
          </a:prstGeom>
          <a:ln w="63500">
            <a:solidFill>
              <a:srgbClr val="92D050"/>
            </a:solidFill>
            <a:tailEnd type="stealth" w="lg" len="lg"/>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57200" y="2438400"/>
            <a:ext cx="990600" cy="369332"/>
          </a:xfrm>
          <a:prstGeom prst="rect">
            <a:avLst/>
          </a:prstGeom>
          <a:solidFill>
            <a:schemeClr val="bg1"/>
          </a:solidFill>
        </p:spPr>
        <p:txBody>
          <a:bodyPr wrap="square" rtlCol="0">
            <a:spAutoFit/>
          </a:bodyPr>
          <a:lstStyle/>
          <a:p>
            <a:r>
              <a:rPr lang="en-US" b="1" dirty="0" smtClean="0"/>
              <a:t>/main</a:t>
            </a:r>
            <a:endParaRPr lang="en-US" b="1" dirty="0"/>
          </a:p>
        </p:txBody>
      </p:sp>
      <p:cxnSp>
        <p:nvCxnSpPr>
          <p:cNvPr id="60" name="Straight Arrow Connector 59"/>
          <p:cNvCxnSpPr/>
          <p:nvPr/>
        </p:nvCxnSpPr>
        <p:spPr>
          <a:xfrm rot="5400000" flipH="1" flipV="1">
            <a:off x="5753894" y="2399506"/>
            <a:ext cx="9906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endCxn id="7" idx="4"/>
          </p:cNvCxnSpPr>
          <p:nvPr/>
        </p:nvCxnSpPr>
        <p:spPr>
          <a:xfrm rot="5400000" flipH="1" flipV="1">
            <a:off x="5333603" y="3810397"/>
            <a:ext cx="1829594"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endCxn id="9" idx="4"/>
          </p:cNvCxnSpPr>
          <p:nvPr/>
        </p:nvCxnSpPr>
        <p:spPr>
          <a:xfrm rot="5400000" flipH="1" flipV="1">
            <a:off x="2401094" y="3466306"/>
            <a:ext cx="1143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endCxn id="23" idx="0"/>
          </p:cNvCxnSpPr>
          <p:nvPr/>
        </p:nvCxnSpPr>
        <p:spPr>
          <a:xfrm rot="5400000">
            <a:off x="952500" y="3390900"/>
            <a:ext cx="11430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 name="Straight Arrow Connector 1"/>
          <p:cNvCxnSpPr/>
          <p:nvPr/>
        </p:nvCxnSpPr>
        <p:spPr>
          <a:xfrm>
            <a:off x="457200" y="2819400"/>
            <a:ext cx="8382000" cy="1588"/>
          </a:xfrm>
          <a:prstGeom prst="straightConnector1">
            <a:avLst/>
          </a:prstGeom>
          <a:ln w="635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6172200" y="2743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2896394" y="2742406"/>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447800" y="2743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a:stCxn id="23" idx="2"/>
            <a:endCxn id="77" idx="2"/>
          </p:cNvCxnSpPr>
          <p:nvPr/>
        </p:nvCxnSpPr>
        <p:spPr>
          <a:xfrm rot="10800000" flipH="1">
            <a:off x="1447800" y="4038600"/>
            <a:ext cx="24384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57200" y="3657600"/>
            <a:ext cx="990600" cy="369332"/>
          </a:xfrm>
          <a:prstGeom prst="rect">
            <a:avLst/>
          </a:prstGeom>
          <a:noFill/>
        </p:spPr>
        <p:txBody>
          <a:bodyPr wrap="square" rtlCol="0">
            <a:spAutoFit/>
          </a:bodyPr>
          <a:lstStyle/>
          <a:p>
            <a:r>
              <a:rPr lang="en-US" b="1" dirty="0" smtClean="0"/>
              <a:t>dev/3.1</a:t>
            </a:r>
            <a:endParaRPr lang="en-US" b="1" dirty="0"/>
          </a:p>
        </p:txBody>
      </p:sp>
      <p:sp>
        <p:nvSpPr>
          <p:cNvPr id="15" name="Oval 14"/>
          <p:cNvSpPr/>
          <p:nvPr/>
        </p:nvSpPr>
        <p:spPr>
          <a:xfrm>
            <a:off x="17526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22098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51054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48768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2896394" y="3961606"/>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47244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53340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14478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Arrow Connector 37"/>
          <p:cNvCxnSpPr/>
          <p:nvPr/>
        </p:nvCxnSpPr>
        <p:spPr>
          <a:xfrm>
            <a:off x="3962400" y="1447800"/>
            <a:ext cx="47244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sp>
        <p:nvSpPr>
          <p:cNvPr id="43" name="Oval 42"/>
          <p:cNvSpPr/>
          <p:nvPr/>
        </p:nvSpPr>
        <p:spPr>
          <a:xfrm>
            <a:off x="6172200" y="1752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3886200" y="1371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0" y="152400"/>
            <a:ext cx="9144000" cy="769441"/>
          </a:xfrm>
          <a:prstGeom prst="rect">
            <a:avLst/>
          </a:prstGeom>
          <a:noFill/>
        </p:spPr>
        <p:txBody>
          <a:bodyPr wrap="square" lIns="91440" tIns="45720" rIns="91440" bIns="45720">
            <a:spAutoFit/>
          </a:bodyPr>
          <a:lstStyle/>
          <a:p>
            <a:pPr algn="ctr"/>
            <a:r>
              <a:rPr lang="en-US" sz="4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Basic Planned Development</a:t>
            </a:r>
            <a:endParaRPr lang="en-US" sz="4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9" name="Oval 38"/>
          <p:cNvSpPr/>
          <p:nvPr/>
        </p:nvSpPr>
        <p:spPr>
          <a:xfrm>
            <a:off x="4191000" y="1371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4495800" y="2743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7" name="Straight Arrow Connector 46"/>
          <p:cNvCxnSpPr>
            <a:stCxn id="49" idx="4"/>
            <a:endCxn id="102" idx="0"/>
          </p:cNvCxnSpPr>
          <p:nvPr/>
        </p:nvCxnSpPr>
        <p:spPr>
          <a:xfrm rot="16200000" flipH="1">
            <a:off x="4838700" y="2019300"/>
            <a:ext cx="1219200" cy="2286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5257800" y="13716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ular Callout 40"/>
          <p:cNvSpPr/>
          <p:nvPr/>
        </p:nvSpPr>
        <p:spPr>
          <a:xfrm>
            <a:off x="1371600" y="2057400"/>
            <a:ext cx="609600" cy="457200"/>
          </a:xfrm>
          <a:prstGeom prst="wedgeRectCallout">
            <a:avLst>
              <a:gd name="adj1" fmla="val -20833"/>
              <a:gd name="adj2" fmla="val 94318"/>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3.0</a:t>
            </a:r>
            <a:endParaRPr lang="en-US" dirty="0"/>
          </a:p>
        </p:txBody>
      </p:sp>
      <p:sp>
        <p:nvSpPr>
          <p:cNvPr id="51" name="Oval 50"/>
          <p:cNvSpPr/>
          <p:nvPr/>
        </p:nvSpPr>
        <p:spPr>
          <a:xfrm>
            <a:off x="20574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p:cNvSpPr txBox="1"/>
          <p:nvPr/>
        </p:nvSpPr>
        <p:spPr>
          <a:xfrm>
            <a:off x="914400" y="4495800"/>
            <a:ext cx="990600" cy="369332"/>
          </a:xfrm>
          <a:prstGeom prst="rect">
            <a:avLst/>
          </a:prstGeom>
          <a:noFill/>
        </p:spPr>
        <p:txBody>
          <a:bodyPr wrap="square" rtlCol="0">
            <a:spAutoFit/>
          </a:bodyPr>
          <a:lstStyle/>
          <a:p>
            <a:r>
              <a:rPr lang="en-US" b="1" dirty="0" smtClean="0"/>
              <a:t>dev/3.2</a:t>
            </a:r>
            <a:endParaRPr lang="en-US" b="1" dirty="0"/>
          </a:p>
        </p:txBody>
      </p:sp>
      <p:sp>
        <p:nvSpPr>
          <p:cNvPr id="63" name="Oval 62"/>
          <p:cNvSpPr/>
          <p:nvPr/>
        </p:nvSpPr>
        <p:spPr>
          <a:xfrm>
            <a:off x="19812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22860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25146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25146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p:cNvSpPr txBox="1"/>
          <p:nvPr/>
        </p:nvSpPr>
        <p:spPr>
          <a:xfrm>
            <a:off x="2362200" y="2133600"/>
            <a:ext cx="1143000" cy="646331"/>
          </a:xfrm>
          <a:prstGeom prst="rect">
            <a:avLst/>
          </a:prstGeom>
          <a:noFill/>
        </p:spPr>
        <p:txBody>
          <a:bodyPr wrap="square" rtlCol="0">
            <a:spAutoFit/>
          </a:bodyPr>
          <a:lstStyle/>
          <a:p>
            <a:pPr algn="ctr"/>
            <a:r>
              <a:rPr lang="en-US" dirty="0" smtClean="0">
                <a:solidFill>
                  <a:srgbClr val="0070C0"/>
                </a:solidFill>
              </a:rPr>
              <a:t>“Sharable Quality”</a:t>
            </a:r>
            <a:endParaRPr lang="en-US" dirty="0">
              <a:solidFill>
                <a:srgbClr val="0070C0"/>
              </a:solidFill>
            </a:endParaRPr>
          </a:p>
        </p:txBody>
      </p:sp>
      <p:sp>
        <p:nvSpPr>
          <p:cNvPr id="72" name="Oval 71"/>
          <p:cNvSpPr/>
          <p:nvPr/>
        </p:nvSpPr>
        <p:spPr>
          <a:xfrm>
            <a:off x="28956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p:cNvSpPr/>
          <p:nvPr/>
        </p:nvSpPr>
        <p:spPr>
          <a:xfrm>
            <a:off x="33528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p:cNvSpPr/>
          <p:nvPr/>
        </p:nvSpPr>
        <p:spPr>
          <a:xfrm>
            <a:off x="33528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p:cNvSpPr/>
          <p:nvPr/>
        </p:nvSpPr>
        <p:spPr>
          <a:xfrm>
            <a:off x="35814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p:cNvSpPr/>
          <p:nvPr/>
        </p:nvSpPr>
        <p:spPr>
          <a:xfrm>
            <a:off x="38100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p:cNvSpPr/>
          <p:nvPr/>
        </p:nvSpPr>
        <p:spPr>
          <a:xfrm>
            <a:off x="38862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p:cNvSpPr/>
          <p:nvPr/>
        </p:nvSpPr>
        <p:spPr>
          <a:xfrm>
            <a:off x="3886200" y="2743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p:cNvSpPr/>
          <p:nvPr/>
        </p:nvSpPr>
        <p:spPr>
          <a:xfrm>
            <a:off x="43434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ular Callout 82"/>
          <p:cNvSpPr/>
          <p:nvPr/>
        </p:nvSpPr>
        <p:spPr>
          <a:xfrm>
            <a:off x="4572000" y="990600"/>
            <a:ext cx="685800" cy="228600"/>
          </a:xfrm>
          <a:prstGeom prst="wedgeRectCallout">
            <a:avLst>
              <a:gd name="adj1" fmla="val -30292"/>
              <a:gd name="adj2" fmla="val 91615"/>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3.1.0</a:t>
            </a:r>
            <a:endParaRPr lang="en-US" dirty="0"/>
          </a:p>
        </p:txBody>
      </p:sp>
      <p:sp>
        <p:nvSpPr>
          <p:cNvPr id="86" name="Oval 85"/>
          <p:cNvSpPr/>
          <p:nvPr/>
        </p:nvSpPr>
        <p:spPr>
          <a:xfrm>
            <a:off x="4572000" y="1371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7" name="Straight Arrow Connector 86"/>
          <p:cNvCxnSpPr>
            <a:stCxn id="86" idx="4"/>
          </p:cNvCxnSpPr>
          <p:nvPr/>
        </p:nvCxnSpPr>
        <p:spPr>
          <a:xfrm rot="16200000" flipH="1">
            <a:off x="4191000" y="1981200"/>
            <a:ext cx="1219200" cy="3048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88" name="Oval 87"/>
          <p:cNvSpPr/>
          <p:nvPr/>
        </p:nvSpPr>
        <p:spPr>
          <a:xfrm>
            <a:off x="4876800" y="2743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Box 89"/>
          <p:cNvSpPr txBox="1"/>
          <p:nvPr/>
        </p:nvSpPr>
        <p:spPr>
          <a:xfrm>
            <a:off x="7239000" y="4191000"/>
            <a:ext cx="990600" cy="369332"/>
          </a:xfrm>
          <a:prstGeom prst="rect">
            <a:avLst/>
          </a:prstGeom>
          <a:noFill/>
        </p:spPr>
        <p:txBody>
          <a:bodyPr wrap="square" rtlCol="0">
            <a:spAutoFit/>
          </a:bodyPr>
          <a:lstStyle/>
          <a:p>
            <a:r>
              <a:rPr lang="en-US" b="1" dirty="0" smtClean="0"/>
              <a:t>dev/4.0</a:t>
            </a:r>
            <a:endParaRPr lang="en-US" b="1" dirty="0"/>
          </a:p>
        </p:txBody>
      </p:sp>
      <p:sp>
        <p:nvSpPr>
          <p:cNvPr id="94" name="Oval 93"/>
          <p:cNvSpPr/>
          <p:nvPr/>
        </p:nvSpPr>
        <p:spPr>
          <a:xfrm>
            <a:off x="54864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p:cNvSpPr/>
          <p:nvPr/>
        </p:nvSpPr>
        <p:spPr>
          <a:xfrm>
            <a:off x="56388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p:cNvSpPr/>
          <p:nvPr/>
        </p:nvSpPr>
        <p:spPr>
          <a:xfrm>
            <a:off x="5486400" y="27432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108"/>
          <p:cNvSpPr/>
          <p:nvPr/>
        </p:nvSpPr>
        <p:spPr>
          <a:xfrm>
            <a:off x="6172200" y="45720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p:cNvSpPr/>
          <p:nvPr/>
        </p:nvSpPr>
        <p:spPr>
          <a:xfrm>
            <a:off x="58674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123"/>
          <p:cNvSpPr/>
          <p:nvPr/>
        </p:nvSpPr>
        <p:spPr>
          <a:xfrm>
            <a:off x="6705600" y="13716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p:cNvSpPr/>
          <p:nvPr/>
        </p:nvSpPr>
        <p:spPr>
          <a:xfrm>
            <a:off x="6477000" y="1752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p:cNvSpPr/>
          <p:nvPr/>
        </p:nvSpPr>
        <p:spPr>
          <a:xfrm>
            <a:off x="6858000" y="27432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Oval 140"/>
          <p:cNvSpPr/>
          <p:nvPr/>
        </p:nvSpPr>
        <p:spPr>
          <a:xfrm>
            <a:off x="7162800" y="17526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Oval 149"/>
          <p:cNvSpPr/>
          <p:nvPr/>
        </p:nvSpPr>
        <p:spPr>
          <a:xfrm>
            <a:off x="7315200" y="27432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p:cNvSpPr/>
          <p:nvPr/>
        </p:nvSpPr>
        <p:spPr>
          <a:xfrm>
            <a:off x="6553200" y="39624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Oval 167"/>
          <p:cNvSpPr/>
          <p:nvPr/>
        </p:nvSpPr>
        <p:spPr>
          <a:xfrm>
            <a:off x="7010400" y="39624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Oval 170"/>
          <p:cNvSpPr/>
          <p:nvPr/>
        </p:nvSpPr>
        <p:spPr>
          <a:xfrm>
            <a:off x="7467600" y="39624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Smiley Face 95"/>
          <p:cNvSpPr/>
          <p:nvPr/>
        </p:nvSpPr>
        <p:spPr>
          <a:xfrm>
            <a:off x="8763000" y="6477000"/>
            <a:ext cx="304800" cy="304800"/>
          </a:xfrm>
          <a:prstGeom prst="smileyFace">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0" y="152400"/>
            <a:ext cx="9144000" cy="769441"/>
          </a:xfrm>
          <a:prstGeom prst="rect">
            <a:avLst/>
          </a:prstGeom>
          <a:noFill/>
        </p:spPr>
        <p:txBody>
          <a:bodyPr wrap="square" lIns="91440" tIns="45720" rIns="91440" bIns="45720">
            <a:spAutoFit/>
          </a:bodyPr>
          <a:lstStyle/>
          <a:p>
            <a:pPr algn="ctr"/>
            <a:r>
              <a:rPr lang="en-US" sz="4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Basic Planned Development (Streams)</a:t>
            </a:r>
            <a:endParaRPr lang="en-US" sz="4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pic>
        <p:nvPicPr>
          <p:cNvPr id="614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70750" y="1600200"/>
            <a:ext cx="5002499" cy="3448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80285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TextBox 77"/>
          <p:cNvSpPr txBox="1"/>
          <p:nvPr/>
        </p:nvSpPr>
        <p:spPr>
          <a:xfrm>
            <a:off x="2286000" y="5867400"/>
            <a:ext cx="2362200" cy="307777"/>
          </a:xfrm>
          <a:prstGeom prst="rect">
            <a:avLst/>
          </a:prstGeom>
          <a:solidFill>
            <a:schemeClr val="bg1"/>
          </a:solidFill>
          <a:ln>
            <a:solidFill>
              <a:schemeClr val="accent1"/>
            </a:solidFill>
          </a:ln>
        </p:spPr>
        <p:txBody>
          <a:bodyPr wrap="square" rtlCol="0">
            <a:spAutoFit/>
          </a:bodyPr>
          <a:lstStyle/>
          <a:p>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fgs</a:t>
            </a:r>
            <a:r>
              <a:rPr lang="en-US" sz="1400" dirty="0" smtClean="0">
                <a:latin typeface="Courier New" pitchFamily="49" charset="0"/>
                <a:cs typeface="Courier New" pitchFamily="49" charset="0"/>
              </a:rPr>
              <a:t>/dev/9.x-Perf/…</a:t>
            </a:r>
            <a:endParaRPr lang="en-US" sz="1400" dirty="0">
              <a:latin typeface="Courier New" pitchFamily="49" charset="0"/>
              <a:cs typeface="Courier New" pitchFamily="49" charset="0"/>
            </a:endParaRPr>
          </a:p>
        </p:txBody>
      </p:sp>
      <p:sp>
        <p:nvSpPr>
          <p:cNvPr id="77" name="TextBox 76"/>
          <p:cNvSpPr txBox="1"/>
          <p:nvPr/>
        </p:nvSpPr>
        <p:spPr>
          <a:xfrm>
            <a:off x="2743200" y="2895600"/>
            <a:ext cx="2362200" cy="307777"/>
          </a:xfrm>
          <a:prstGeom prst="rect">
            <a:avLst/>
          </a:prstGeom>
          <a:solidFill>
            <a:schemeClr val="bg1"/>
          </a:solidFill>
          <a:ln>
            <a:solidFill>
              <a:schemeClr val="accent1"/>
            </a:solidFill>
          </a:ln>
        </p:spPr>
        <p:txBody>
          <a:bodyPr wrap="square" rtlCol="0">
            <a:spAutoFit/>
          </a:bodyPr>
          <a:lstStyle/>
          <a:p>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fgs</a:t>
            </a:r>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int</a:t>
            </a:r>
            <a:r>
              <a:rPr lang="en-US" sz="1400" dirty="0" smtClean="0">
                <a:latin typeface="Courier New" pitchFamily="49" charset="0"/>
                <a:cs typeface="Courier New" pitchFamily="49" charset="0"/>
              </a:rPr>
              <a:t>/9.x-I/…</a:t>
            </a:r>
            <a:endParaRPr lang="en-US" sz="1400" dirty="0">
              <a:latin typeface="Courier New" pitchFamily="49" charset="0"/>
              <a:cs typeface="Courier New" pitchFamily="49" charset="0"/>
            </a:endParaRPr>
          </a:p>
        </p:txBody>
      </p:sp>
      <p:sp>
        <p:nvSpPr>
          <p:cNvPr id="132" name="Rectangular Callout 131"/>
          <p:cNvSpPr/>
          <p:nvPr/>
        </p:nvSpPr>
        <p:spPr>
          <a:xfrm>
            <a:off x="7848600" y="1371600"/>
            <a:ext cx="609600" cy="457200"/>
          </a:xfrm>
          <a:prstGeom prst="wedgeRectCallout">
            <a:avLst>
              <a:gd name="adj1" fmla="val 27816"/>
              <a:gd name="adj2" fmla="val 105129"/>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9.2</a:t>
            </a:r>
            <a:endParaRPr lang="en-US" dirty="0"/>
          </a:p>
        </p:txBody>
      </p:sp>
      <p:sp>
        <p:nvSpPr>
          <p:cNvPr id="72" name="TextBox 71"/>
          <p:cNvSpPr txBox="1"/>
          <p:nvPr/>
        </p:nvSpPr>
        <p:spPr>
          <a:xfrm>
            <a:off x="1981200" y="1752600"/>
            <a:ext cx="1676400" cy="307777"/>
          </a:xfrm>
          <a:prstGeom prst="rect">
            <a:avLst/>
          </a:prstGeom>
          <a:solidFill>
            <a:schemeClr val="bg1"/>
          </a:solidFill>
          <a:ln>
            <a:solidFill>
              <a:schemeClr val="accent1"/>
            </a:solidFill>
          </a:ln>
        </p:spPr>
        <p:txBody>
          <a:bodyPr wrap="square" rtlCol="0">
            <a:spAutoFit/>
          </a:bodyPr>
          <a:lstStyle/>
          <a:p>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fgs</a:t>
            </a:r>
            <a:r>
              <a:rPr lang="en-US" sz="1400" dirty="0" smtClean="0">
                <a:latin typeface="Courier New" pitchFamily="49" charset="0"/>
                <a:cs typeface="Courier New" pitchFamily="49" charset="0"/>
              </a:rPr>
              <a:t>/main/…</a:t>
            </a:r>
            <a:endParaRPr lang="en-US" sz="1400" dirty="0">
              <a:latin typeface="Courier New" pitchFamily="49" charset="0"/>
              <a:cs typeface="Courier New" pitchFamily="49" charset="0"/>
            </a:endParaRPr>
          </a:p>
        </p:txBody>
      </p:sp>
      <p:cxnSp>
        <p:nvCxnSpPr>
          <p:cNvPr id="129" name="Straight Arrow Connector 128"/>
          <p:cNvCxnSpPr/>
          <p:nvPr/>
        </p:nvCxnSpPr>
        <p:spPr>
          <a:xfrm rot="5400000" flipH="1" flipV="1">
            <a:off x="7696200" y="2819400"/>
            <a:ext cx="12192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a:endCxn id="126" idx="4"/>
          </p:cNvCxnSpPr>
          <p:nvPr/>
        </p:nvCxnSpPr>
        <p:spPr>
          <a:xfrm rot="5400000" flipH="1" flipV="1">
            <a:off x="7162800" y="4572000"/>
            <a:ext cx="2286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115" name="Rectangular Callout 114"/>
          <p:cNvSpPr/>
          <p:nvPr/>
        </p:nvSpPr>
        <p:spPr>
          <a:xfrm>
            <a:off x="6553200" y="1371600"/>
            <a:ext cx="609600" cy="457200"/>
          </a:xfrm>
          <a:prstGeom prst="wedgeRectCallout">
            <a:avLst>
              <a:gd name="adj1" fmla="val 27816"/>
              <a:gd name="adj2" fmla="val 105129"/>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9.1</a:t>
            </a:r>
            <a:endParaRPr lang="en-US" dirty="0"/>
          </a:p>
        </p:txBody>
      </p:sp>
      <p:cxnSp>
        <p:nvCxnSpPr>
          <p:cNvPr id="105" name="Straight Arrow Connector 104"/>
          <p:cNvCxnSpPr>
            <a:stCxn id="85" idx="7"/>
            <a:endCxn id="107" idx="4"/>
          </p:cNvCxnSpPr>
          <p:nvPr/>
        </p:nvCxnSpPr>
        <p:spPr>
          <a:xfrm rot="5400000" flipH="1" flipV="1">
            <a:off x="6264976" y="2552700"/>
            <a:ext cx="1088324" cy="402524"/>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1905000" y="4267200"/>
            <a:ext cx="1447800" cy="369332"/>
          </a:xfrm>
          <a:prstGeom prst="rect">
            <a:avLst/>
          </a:prstGeom>
          <a:solidFill>
            <a:schemeClr val="bg1"/>
          </a:solidFill>
        </p:spPr>
        <p:txBody>
          <a:bodyPr wrap="square" rtlCol="0">
            <a:spAutoFit/>
          </a:bodyPr>
          <a:lstStyle/>
          <a:p>
            <a:r>
              <a:rPr lang="en-US" b="1" dirty="0" smtClean="0"/>
              <a:t>dev/9.x-FSA</a:t>
            </a:r>
            <a:endParaRPr lang="en-US" b="1" dirty="0"/>
          </a:p>
        </p:txBody>
      </p:sp>
      <p:cxnSp>
        <p:nvCxnSpPr>
          <p:cNvPr id="102" name="Straight Arrow Connector 101"/>
          <p:cNvCxnSpPr>
            <a:endCxn id="103" idx="0"/>
          </p:cNvCxnSpPr>
          <p:nvPr/>
        </p:nvCxnSpPr>
        <p:spPr>
          <a:xfrm rot="16200000" flipH="1">
            <a:off x="5715000" y="4191000"/>
            <a:ext cx="2286000" cy="6096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a:stCxn id="89" idx="4"/>
            <a:endCxn id="93" idx="0"/>
          </p:cNvCxnSpPr>
          <p:nvPr/>
        </p:nvCxnSpPr>
        <p:spPr>
          <a:xfrm rot="16200000" flipH="1">
            <a:off x="5143500" y="4229100"/>
            <a:ext cx="2209800" cy="6096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p:nvPr/>
        </p:nvCxnSpPr>
        <p:spPr>
          <a:xfrm rot="5400000" flipH="1" flipV="1">
            <a:off x="5334794" y="4037806"/>
            <a:ext cx="12192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a:endCxn id="85" idx="4"/>
          </p:cNvCxnSpPr>
          <p:nvPr/>
        </p:nvCxnSpPr>
        <p:spPr>
          <a:xfrm rot="5400000" flipH="1" flipV="1">
            <a:off x="5944394" y="4037806"/>
            <a:ext cx="12192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18" idx="6"/>
            <a:endCxn id="69" idx="2"/>
          </p:cNvCxnSpPr>
          <p:nvPr/>
        </p:nvCxnSpPr>
        <p:spPr>
          <a:xfrm flipV="1">
            <a:off x="1524000" y="4647406"/>
            <a:ext cx="4953794" cy="794"/>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a:endCxn id="68" idx="0"/>
          </p:cNvCxnSpPr>
          <p:nvPr/>
        </p:nvCxnSpPr>
        <p:spPr>
          <a:xfrm rot="16200000" flipH="1">
            <a:off x="4229100" y="4076700"/>
            <a:ext cx="2286000" cy="8382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rot="16200000" flipH="1">
            <a:off x="4495800" y="3810000"/>
            <a:ext cx="1219200" cy="3048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rot="5400000" flipH="1" flipV="1">
            <a:off x="4077494" y="4304506"/>
            <a:ext cx="17526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14" idx="5"/>
            <a:endCxn id="42" idx="0"/>
          </p:cNvCxnSpPr>
          <p:nvPr/>
        </p:nvCxnSpPr>
        <p:spPr>
          <a:xfrm rot="16200000" flipH="1">
            <a:off x="701582" y="4206782"/>
            <a:ext cx="2232118" cy="63191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2209800" y="5410200"/>
            <a:ext cx="1447800" cy="369332"/>
          </a:xfrm>
          <a:prstGeom prst="rect">
            <a:avLst/>
          </a:prstGeom>
          <a:solidFill>
            <a:schemeClr val="bg1"/>
          </a:solidFill>
        </p:spPr>
        <p:txBody>
          <a:bodyPr wrap="square" rtlCol="0">
            <a:spAutoFit/>
          </a:bodyPr>
          <a:lstStyle/>
          <a:p>
            <a:r>
              <a:rPr lang="en-US" b="1" dirty="0" smtClean="0"/>
              <a:t>dev/9.x-Perf</a:t>
            </a:r>
            <a:endParaRPr lang="en-US" b="1" dirty="0"/>
          </a:p>
        </p:txBody>
      </p:sp>
      <p:cxnSp>
        <p:nvCxnSpPr>
          <p:cNvPr id="44" name="Straight Arrow Connector 43"/>
          <p:cNvCxnSpPr/>
          <p:nvPr/>
        </p:nvCxnSpPr>
        <p:spPr>
          <a:xfrm flipV="1">
            <a:off x="2133600" y="5715000"/>
            <a:ext cx="60960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2057400" y="4876800"/>
            <a:ext cx="1447800" cy="369332"/>
          </a:xfrm>
          <a:prstGeom prst="rect">
            <a:avLst/>
          </a:prstGeom>
          <a:solidFill>
            <a:schemeClr val="bg1"/>
          </a:solidFill>
        </p:spPr>
        <p:txBody>
          <a:bodyPr wrap="square" rtlCol="0">
            <a:spAutoFit/>
          </a:bodyPr>
          <a:lstStyle/>
          <a:p>
            <a:r>
              <a:rPr lang="en-US" b="1" dirty="0" smtClean="0"/>
              <a:t>dev/9.x-Bld</a:t>
            </a:r>
            <a:endParaRPr lang="en-US" b="1" dirty="0"/>
          </a:p>
        </p:txBody>
      </p:sp>
      <p:cxnSp>
        <p:nvCxnSpPr>
          <p:cNvPr id="37" name="Straight Arrow Connector 36"/>
          <p:cNvCxnSpPr>
            <a:endCxn id="64" idx="2"/>
          </p:cNvCxnSpPr>
          <p:nvPr/>
        </p:nvCxnSpPr>
        <p:spPr>
          <a:xfrm flipV="1">
            <a:off x="1828800" y="5181600"/>
            <a:ext cx="30480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4" idx="4"/>
          </p:cNvCxnSpPr>
          <p:nvPr/>
        </p:nvCxnSpPr>
        <p:spPr>
          <a:xfrm rot="16200000" flipH="1">
            <a:off x="800100" y="4076700"/>
            <a:ext cx="1676400" cy="381000"/>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600200" y="2971800"/>
            <a:ext cx="1143000" cy="369332"/>
          </a:xfrm>
          <a:prstGeom prst="rect">
            <a:avLst/>
          </a:prstGeom>
          <a:solidFill>
            <a:schemeClr val="bg1"/>
          </a:solidFill>
        </p:spPr>
        <p:txBody>
          <a:bodyPr wrap="square" rtlCol="0">
            <a:spAutoFit/>
          </a:bodyPr>
          <a:lstStyle/>
          <a:p>
            <a:r>
              <a:rPr lang="en-US" b="1" dirty="0" err="1" smtClean="0"/>
              <a:t>int</a:t>
            </a:r>
            <a:r>
              <a:rPr lang="en-US" b="1" dirty="0" smtClean="0"/>
              <a:t>/9.x-I</a:t>
            </a:r>
            <a:endParaRPr lang="en-US" b="1" dirty="0"/>
          </a:p>
        </p:txBody>
      </p:sp>
      <p:cxnSp>
        <p:nvCxnSpPr>
          <p:cNvPr id="17" name="Straight Arrow Connector 16"/>
          <p:cNvCxnSpPr>
            <a:endCxn id="18" idx="0"/>
          </p:cNvCxnSpPr>
          <p:nvPr/>
        </p:nvCxnSpPr>
        <p:spPr>
          <a:xfrm rot="5400000">
            <a:off x="838994" y="3961606"/>
            <a:ext cx="12192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endCxn id="14" idx="0"/>
          </p:cNvCxnSpPr>
          <p:nvPr/>
        </p:nvCxnSpPr>
        <p:spPr>
          <a:xfrm rot="5400000">
            <a:off x="877094" y="2704306"/>
            <a:ext cx="11430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381000" y="1752600"/>
            <a:ext cx="990600" cy="369332"/>
          </a:xfrm>
          <a:prstGeom prst="rect">
            <a:avLst/>
          </a:prstGeom>
          <a:solidFill>
            <a:schemeClr val="bg1"/>
          </a:solidFill>
        </p:spPr>
        <p:txBody>
          <a:bodyPr wrap="square" rtlCol="0">
            <a:spAutoFit/>
          </a:bodyPr>
          <a:lstStyle/>
          <a:p>
            <a:r>
              <a:rPr lang="en-US" b="1" dirty="0" smtClean="0"/>
              <a:t>/main</a:t>
            </a:r>
            <a:endParaRPr lang="en-US" b="1" dirty="0"/>
          </a:p>
        </p:txBody>
      </p:sp>
      <p:cxnSp>
        <p:nvCxnSpPr>
          <p:cNvPr id="3" name="Straight Arrow Connector 2"/>
          <p:cNvCxnSpPr/>
          <p:nvPr/>
        </p:nvCxnSpPr>
        <p:spPr>
          <a:xfrm>
            <a:off x="381000" y="2133600"/>
            <a:ext cx="8382000" cy="1588"/>
          </a:xfrm>
          <a:prstGeom prst="straightConnector1">
            <a:avLst/>
          </a:prstGeom>
          <a:ln w="635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5" name="Oval 4"/>
          <p:cNvSpPr/>
          <p:nvPr/>
        </p:nvSpPr>
        <p:spPr>
          <a:xfrm>
            <a:off x="1371600" y="20574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0" y="152400"/>
            <a:ext cx="9144000" cy="769441"/>
          </a:xfrm>
          <a:prstGeom prst="rect">
            <a:avLst/>
          </a:prstGeom>
          <a:noFill/>
        </p:spPr>
        <p:txBody>
          <a:bodyPr wrap="square" lIns="91440" tIns="45720" rIns="91440" bIns="45720">
            <a:spAutoFit/>
          </a:bodyPr>
          <a:lstStyle/>
          <a:p>
            <a:pPr algn="ctr"/>
            <a:r>
              <a:rPr lang="en-US" sz="4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Advanced Planned Development</a:t>
            </a:r>
            <a:endParaRPr lang="en-US" sz="4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1" name="Rectangular Callout 10"/>
          <p:cNvSpPr/>
          <p:nvPr/>
        </p:nvSpPr>
        <p:spPr>
          <a:xfrm>
            <a:off x="1295400" y="1371600"/>
            <a:ext cx="609600" cy="457200"/>
          </a:xfrm>
          <a:prstGeom prst="wedgeRectCallout">
            <a:avLst>
              <a:gd name="adj1" fmla="val -20833"/>
              <a:gd name="adj2" fmla="val 94318"/>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9.0</a:t>
            </a:r>
            <a:endParaRPr lang="en-US" dirty="0"/>
          </a:p>
        </p:txBody>
      </p:sp>
      <p:cxnSp>
        <p:nvCxnSpPr>
          <p:cNvPr id="13" name="Straight Arrow Connector 12"/>
          <p:cNvCxnSpPr/>
          <p:nvPr/>
        </p:nvCxnSpPr>
        <p:spPr>
          <a:xfrm flipV="1">
            <a:off x="1447800" y="3352800"/>
            <a:ext cx="67818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1371600" y="3276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13716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1752600" y="5105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2057400" y="56388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3352800" y="5105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30480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35814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3810000" y="5105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3733800" y="56388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4876800" y="5105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45720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51816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5867400" y="4572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5715000" y="56388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0" name="Straight Arrow Connector 69"/>
          <p:cNvCxnSpPr>
            <a:endCxn id="71" idx="4"/>
          </p:cNvCxnSpPr>
          <p:nvPr/>
        </p:nvCxnSpPr>
        <p:spPr>
          <a:xfrm rot="5400000" flipH="1" flipV="1">
            <a:off x="3543300" y="4305300"/>
            <a:ext cx="17526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69" name="Oval 68"/>
          <p:cNvSpPr/>
          <p:nvPr/>
        </p:nvSpPr>
        <p:spPr>
          <a:xfrm>
            <a:off x="6477794" y="4571206"/>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4343400" y="32766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p:cNvSpPr/>
          <p:nvPr/>
        </p:nvSpPr>
        <p:spPr>
          <a:xfrm>
            <a:off x="4876800" y="32766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a:off x="4343400" y="5105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a:xfrm>
            <a:off x="6477794" y="3275806"/>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p:cNvSpPr/>
          <p:nvPr/>
        </p:nvSpPr>
        <p:spPr>
          <a:xfrm>
            <a:off x="5867400" y="32766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p:nvPr/>
        </p:nvSpPr>
        <p:spPr>
          <a:xfrm>
            <a:off x="6172200" y="56388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p:cNvSpPr/>
          <p:nvPr/>
        </p:nvSpPr>
        <p:spPr>
          <a:xfrm>
            <a:off x="6477000" y="56388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a:off x="7086600" y="56388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p:cNvSpPr/>
          <p:nvPr/>
        </p:nvSpPr>
        <p:spPr>
          <a:xfrm>
            <a:off x="6934200" y="20574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Oval 122"/>
          <p:cNvSpPr/>
          <p:nvPr/>
        </p:nvSpPr>
        <p:spPr>
          <a:xfrm>
            <a:off x="8229600" y="56388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Oval 125"/>
          <p:cNvSpPr/>
          <p:nvPr/>
        </p:nvSpPr>
        <p:spPr>
          <a:xfrm>
            <a:off x="8229600" y="32766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p:cNvSpPr/>
          <p:nvPr/>
        </p:nvSpPr>
        <p:spPr>
          <a:xfrm>
            <a:off x="8229600" y="20574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Smiley Face 62"/>
          <p:cNvSpPr/>
          <p:nvPr/>
        </p:nvSpPr>
        <p:spPr>
          <a:xfrm>
            <a:off x="8763000" y="6477000"/>
            <a:ext cx="304800" cy="304800"/>
          </a:xfrm>
          <a:prstGeom prst="smileyFace">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52400"/>
            <a:ext cx="9144000" cy="1446550"/>
          </a:xfrm>
          <a:prstGeom prst="rect">
            <a:avLst/>
          </a:prstGeom>
          <a:noFill/>
        </p:spPr>
        <p:txBody>
          <a:bodyPr wrap="square" lIns="91440" tIns="45720" rIns="91440" bIns="45720">
            <a:spAutoFit/>
          </a:bodyPr>
          <a:lstStyle/>
          <a:p>
            <a:pPr algn="ctr"/>
            <a:r>
              <a:rPr lang="en-US" sz="4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Advanced Planned Development (Streams)</a:t>
            </a:r>
            <a:endParaRPr lang="en-US" sz="4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pic>
        <p:nvPicPr>
          <p:cNvPr id="717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62187" y="1857375"/>
            <a:ext cx="4619625" cy="40330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5848138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Arrow Connector 71"/>
          <p:cNvCxnSpPr>
            <a:endCxn id="71" idx="1"/>
          </p:cNvCxnSpPr>
          <p:nvPr/>
        </p:nvCxnSpPr>
        <p:spPr>
          <a:xfrm>
            <a:off x="6934200" y="2971800"/>
            <a:ext cx="403318" cy="327118"/>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a:endCxn id="76" idx="0"/>
          </p:cNvCxnSpPr>
          <p:nvPr/>
        </p:nvCxnSpPr>
        <p:spPr>
          <a:xfrm rot="16200000" flipH="1">
            <a:off x="7048500" y="3771900"/>
            <a:ext cx="838200" cy="152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rot="5400000" flipH="1" flipV="1">
            <a:off x="6096000" y="1828800"/>
            <a:ext cx="533400" cy="76200"/>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140" name="TextBox 139"/>
          <p:cNvSpPr txBox="1"/>
          <p:nvPr/>
        </p:nvSpPr>
        <p:spPr>
          <a:xfrm>
            <a:off x="3581400" y="1752600"/>
            <a:ext cx="1143000" cy="369332"/>
          </a:xfrm>
          <a:prstGeom prst="rect">
            <a:avLst/>
          </a:prstGeom>
          <a:solidFill>
            <a:schemeClr val="bg1"/>
          </a:solidFill>
        </p:spPr>
        <p:txBody>
          <a:bodyPr wrap="square" rtlCol="0">
            <a:spAutoFit/>
          </a:bodyPr>
          <a:lstStyle/>
          <a:p>
            <a:r>
              <a:rPr lang="en-US" b="1" dirty="0" smtClean="0"/>
              <a:t>latest</a:t>
            </a:r>
            <a:endParaRPr lang="en-US" b="1" dirty="0"/>
          </a:p>
        </p:txBody>
      </p:sp>
      <p:cxnSp>
        <p:nvCxnSpPr>
          <p:cNvPr id="66" name="Straight Arrow Connector 65"/>
          <p:cNvCxnSpPr>
            <a:endCxn id="65" idx="4"/>
          </p:cNvCxnSpPr>
          <p:nvPr/>
        </p:nvCxnSpPr>
        <p:spPr>
          <a:xfrm rot="5400000" flipH="1" flipV="1">
            <a:off x="4572000" y="1828800"/>
            <a:ext cx="533400" cy="76200"/>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endCxn id="63" idx="0"/>
          </p:cNvCxnSpPr>
          <p:nvPr/>
        </p:nvCxnSpPr>
        <p:spPr>
          <a:xfrm rot="16200000" flipH="1">
            <a:off x="5981700" y="1943100"/>
            <a:ext cx="1371600" cy="533400"/>
          </a:xfrm>
          <a:prstGeom prst="straightConnector1">
            <a:avLst/>
          </a:prstGeom>
          <a:ln w="63500">
            <a:solidFill>
              <a:srgbClr val="FF0000"/>
            </a:solidFill>
            <a:prstDash val="sysDot"/>
            <a:tailEnd type="stealth" w="lg" len="lg"/>
          </a:ln>
        </p:spPr>
        <p:style>
          <a:lnRef idx="1">
            <a:schemeClr val="accent1"/>
          </a:lnRef>
          <a:fillRef idx="0">
            <a:schemeClr val="accent1"/>
          </a:fillRef>
          <a:effectRef idx="0">
            <a:schemeClr val="accent1"/>
          </a:effectRef>
          <a:fontRef idx="minor">
            <a:schemeClr val="tx1"/>
          </a:fontRef>
        </p:style>
      </p:cxnSp>
      <p:sp>
        <p:nvSpPr>
          <p:cNvPr id="115" name="TextBox 114"/>
          <p:cNvSpPr txBox="1"/>
          <p:nvPr/>
        </p:nvSpPr>
        <p:spPr>
          <a:xfrm>
            <a:off x="4114800" y="3200400"/>
            <a:ext cx="1143000" cy="369332"/>
          </a:xfrm>
          <a:prstGeom prst="rect">
            <a:avLst/>
          </a:prstGeom>
          <a:solidFill>
            <a:schemeClr val="bg1"/>
          </a:solidFill>
        </p:spPr>
        <p:txBody>
          <a:bodyPr wrap="square" rtlCol="0">
            <a:spAutoFit/>
          </a:bodyPr>
          <a:lstStyle/>
          <a:p>
            <a:r>
              <a:rPr lang="en-US" b="1" dirty="0" err="1" smtClean="0"/>
              <a:t>rel</a:t>
            </a:r>
            <a:r>
              <a:rPr lang="en-US" b="1" dirty="0" smtClean="0"/>
              <a:t>/3.2-R</a:t>
            </a:r>
            <a:endParaRPr lang="en-US" b="1" dirty="0"/>
          </a:p>
        </p:txBody>
      </p:sp>
      <p:cxnSp>
        <p:nvCxnSpPr>
          <p:cNvPr id="167" name="Straight Arrow Connector 166"/>
          <p:cNvCxnSpPr/>
          <p:nvPr/>
        </p:nvCxnSpPr>
        <p:spPr>
          <a:xfrm rot="5400000" flipH="1" flipV="1">
            <a:off x="4876800" y="2590800"/>
            <a:ext cx="1143000" cy="381000"/>
          </a:xfrm>
          <a:prstGeom prst="straightConnector1">
            <a:avLst/>
          </a:prstGeom>
          <a:ln w="63500">
            <a:solidFill>
              <a:srgbClr val="FF0000"/>
            </a:solidFill>
            <a:prstDash val="sysDot"/>
            <a:tailEnd type="stealth" w="lg" len="lg"/>
          </a:ln>
        </p:spPr>
        <p:style>
          <a:lnRef idx="1">
            <a:schemeClr val="accent1"/>
          </a:lnRef>
          <a:fillRef idx="0">
            <a:schemeClr val="accent1"/>
          </a:fillRef>
          <a:effectRef idx="0">
            <a:schemeClr val="accent1"/>
          </a:effectRef>
          <a:fontRef idx="minor">
            <a:schemeClr val="tx1"/>
          </a:fontRef>
        </p:style>
      </p:cxnSp>
      <p:cxnSp>
        <p:nvCxnSpPr>
          <p:cNvPr id="157" name="Straight Arrow Connector 156"/>
          <p:cNvCxnSpPr>
            <a:endCxn id="160" idx="4"/>
          </p:cNvCxnSpPr>
          <p:nvPr/>
        </p:nvCxnSpPr>
        <p:spPr>
          <a:xfrm rot="5400000" flipH="1" flipV="1">
            <a:off x="3673382" y="2422618"/>
            <a:ext cx="730436" cy="3048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49" name="Straight Arrow Connector 148"/>
          <p:cNvCxnSpPr>
            <a:endCxn id="153" idx="0"/>
          </p:cNvCxnSpPr>
          <p:nvPr/>
        </p:nvCxnSpPr>
        <p:spPr>
          <a:xfrm rot="16200000" flipH="1">
            <a:off x="3390900" y="3467100"/>
            <a:ext cx="1295400" cy="3048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a:stCxn id="86" idx="4"/>
          </p:cNvCxnSpPr>
          <p:nvPr/>
        </p:nvCxnSpPr>
        <p:spPr>
          <a:xfrm rot="16200000" flipH="1">
            <a:off x="2743200" y="3505200"/>
            <a:ext cx="1219200" cy="3048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38" name="Straight Arrow Connector 137"/>
          <p:cNvCxnSpPr/>
          <p:nvPr/>
        </p:nvCxnSpPr>
        <p:spPr>
          <a:xfrm>
            <a:off x="3733800" y="2133600"/>
            <a:ext cx="48006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119" name="TextBox 118"/>
          <p:cNvSpPr txBox="1"/>
          <p:nvPr/>
        </p:nvSpPr>
        <p:spPr>
          <a:xfrm>
            <a:off x="2133600" y="1066800"/>
            <a:ext cx="2971800" cy="369332"/>
          </a:xfrm>
          <a:prstGeom prst="rect">
            <a:avLst/>
          </a:prstGeom>
          <a:solidFill>
            <a:schemeClr val="bg1"/>
          </a:solidFill>
        </p:spPr>
        <p:txBody>
          <a:bodyPr wrap="square" rtlCol="0">
            <a:spAutoFit/>
          </a:bodyPr>
          <a:lstStyle/>
          <a:p>
            <a:r>
              <a:rPr lang="en-US" b="1" dirty="0" err="1" smtClean="0"/>
              <a:t>svcs</a:t>
            </a:r>
            <a:r>
              <a:rPr lang="en-US" b="1" dirty="0" smtClean="0"/>
              <a:t>/</a:t>
            </a:r>
            <a:r>
              <a:rPr lang="en-US" b="1" i="1" dirty="0" err="1" smtClean="0"/>
              <a:t>CustTag</a:t>
            </a:r>
            <a:endParaRPr lang="en-US" b="1" i="1" dirty="0"/>
          </a:p>
        </p:txBody>
      </p:sp>
      <p:sp>
        <p:nvSpPr>
          <p:cNvPr id="58" name="TextBox 57"/>
          <p:cNvSpPr txBox="1"/>
          <p:nvPr/>
        </p:nvSpPr>
        <p:spPr>
          <a:xfrm>
            <a:off x="1295400" y="2743200"/>
            <a:ext cx="1143000" cy="369332"/>
          </a:xfrm>
          <a:prstGeom prst="rect">
            <a:avLst/>
          </a:prstGeom>
          <a:solidFill>
            <a:schemeClr val="bg1"/>
          </a:solidFill>
        </p:spPr>
        <p:txBody>
          <a:bodyPr wrap="square" rtlCol="0">
            <a:spAutoFit/>
          </a:bodyPr>
          <a:lstStyle/>
          <a:p>
            <a:r>
              <a:rPr lang="en-US" b="1" dirty="0" err="1" smtClean="0"/>
              <a:t>rel</a:t>
            </a:r>
            <a:r>
              <a:rPr lang="en-US" b="1" dirty="0" smtClean="0"/>
              <a:t>/3.1-R</a:t>
            </a:r>
            <a:endParaRPr lang="en-US" b="1" dirty="0"/>
          </a:p>
        </p:txBody>
      </p:sp>
      <p:cxnSp>
        <p:nvCxnSpPr>
          <p:cNvPr id="96" name="Straight Arrow Connector 95"/>
          <p:cNvCxnSpPr>
            <a:stCxn id="86" idx="0"/>
            <a:endCxn id="114" idx="4"/>
          </p:cNvCxnSpPr>
          <p:nvPr/>
        </p:nvCxnSpPr>
        <p:spPr>
          <a:xfrm rot="5400000" flipH="1" flipV="1">
            <a:off x="2552700" y="2247900"/>
            <a:ext cx="12954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47" name="Straight Arrow Connector 146"/>
          <p:cNvCxnSpPr>
            <a:endCxn id="150" idx="0"/>
          </p:cNvCxnSpPr>
          <p:nvPr/>
        </p:nvCxnSpPr>
        <p:spPr>
          <a:xfrm rot="16200000" flipH="1">
            <a:off x="6172200" y="3733800"/>
            <a:ext cx="914400" cy="152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37" name="Straight Arrow Connector 136"/>
          <p:cNvCxnSpPr>
            <a:endCxn id="141" idx="1"/>
          </p:cNvCxnSpPr>
          <p:nvPr/>
        </p:nvCxnSpPr>
        <p:spPr>
          <a:xfrm>
            <a:off x="6096000" y="2971800"/>
            <a:ext cx="403318" cy="327118"/>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p:nvPr/>
        </p:nvCxnSpPr>
        <p:spPr>
          <a:xfrm>
            <a:off x="5257800" y="3352800"/>
            <a:ext cx="30480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endCxn id="44" idx="4"/>
          </p:cNvCxnSpPr>
          <p:nvPr/>
        </p:nvCxnSpPr>
        <p:spPr>
          <a:xfrm rot="5400000" flipH="1" flipV="1">
            <a:off x="1866900" y="3695700"/>
            <a:ext cx="12954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rot="5400000" flipH="1" flipV="1">
            <a:off x="2210594" y="4723606"/>
            <a:ext cx="6096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304800" y="3962400"/>
            <a:ext cx="990600" cy="369332"/>
          </a:xfrm>
          <a:prstGeom prst="rect">
            <a:avLst/>
          </a:prstGeom>
          <a:solidFill>
            <a:schemeClr val="bg1"/>
          </a:solidFill>
        </p:spPr>
        <p:txBody>
          <a:bodyPr wrap="square" rtlCol="0">
            <a:spAutoFit/>
          </a:bodyPr>
          <a:lstStyle/>
          <a:p>
            <a:r>
              <a:rPr lang="en-US" b="1" dirty="0" smtClean="0"/>
              <a:t>/main</a:t>
            </a:r>
            <a:endParaRPr lang="en-US" b="1" dirty="0"/>
          </a:p>
        </p:txBody>
      </p:sp>
      <p:cxnSp>
        <p:nvCxnSpPr>
          <p:cNvPr id="60" name="Straight Arrow Connector 59"/>
          <p:cNvCxnSpPr/>
          <p:nvPr/>
        </p:nvCxnSpPr>
        <p:spPr>
          <a:xfrm rot="5400000" flipH="1" flipV="1">
            <a:off x="4763294" y="3847306"/>
            <a:ext cx="9906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endCxn id="7" idx="4"/>
          </p:cNvCxnSpPr>
          <p:nvPr/>
        </p:nvCxnSpPr>
        <p:spPr>
          <a:xfrm rot="5400000" flipH="1" flipV="1">
            <a:off x="4953794" y="4723606"/>
            <a:ext cx="6096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 name="Straight Arrow Connector 1"/>
          <p:cNvCxnSpPr/>
          <p:nvPr/>
        </p:nvCxnSpPr>
        <p:spPr>
          <a:xfrm>
            <a:off x="304800" y="4343400"/>
            <a:ext cx="8382000" cy="1588"/>
          </a:xfrm>
          <a:prstGeom prst="straightConnector1">
            <a:avLst/>
          </a:prstGeom>
          <a:ln w="635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5182394" y="4266406"/>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295400" y="4267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Arrow Connector 37"/>
          <p:cNvCxnSpPr/>
          <p:nvPr/>
        </p:nvCxnSpPr>
        <p:spPr>
          <a:xfrm>
            <a:off x="2514600" y="2971800"/>
            <a:ext cx="53340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sp>
        <p:nvSpPr>
          <p:cNvPr id="43" name="Oval 42"/>
          <p:cNvSpPr/>
          <p:nvPr/>
        </p:nvSpPr>
        <p:spPr>
          <a:xfrm>
            <a:off x="5182394" y="3275806"/>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2438400" y="2895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0" y="152400"/>
            <a:ext cx="9144000" cy="923330"/>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Customization</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79" name="Oval 78"/>
          <p:cNvSpPr/>
          <p:nvPr/>
        </p:nvSpPr>
        <p:spPr>
          <a:xfrm>
            <a:off x="2438400" y="4267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ular Callout 82"/>
          <p:cNvSpPr/>
          <p:nvPr/>
        </p:nvSpPr>
        <p:spPr>
          <a:xfrm>
            <a:off x="2286000" y="2514600"/>
            <a:ext cx="685800" cy="228600"/>
          </a:xfrm>
          <a:prstGeom prst="wedgeRectCallout">
            <a:avLst>
              <a:gd name="adj1" fmla="val 76615"/>
              <a:gd name="adj2" fmla="val 12765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3.1.0</a:t>
            </a:r>
            <a:endParaRPr lang="en-US" dirty="0"/>
          </a:p>
        </p:txBody>
      </p:sp>
      <p:sp>
        <p:nvSpPr>
          <p:cNvPr id="86" name="Oval 85"/>
          <p:cNvSpPr/>
          <p:nvPr/>
        </p:nvSpPr>
        <p:spPr>
          <a:xfrm>
            <a:off x="3124200" y="2895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p:cNvSpPr/>
          <p:nvPr/>
        </p:nvSpPr>
        <p:spPr>
          <a:xfrm>
            <a:off x="3429000" y="4267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123"/>
          <p:cNvSpPr/>
          <p:nvPr/>
        </p:nvSpPr>
        <p:spPr>
          <a:xfrm>
            <a:off x="6019800" y="28956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Oval 140"/>
          <p:cNvSpPr/>
          <p:nvPr/>
        </p:nvSpPr>
        <p:spPr>
          <a:xfrm>
            <a:off x="6477000" y="32766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Oval 149"/>
          <p:cNvSpPr/>
          <p:nvPr/>
        </p:nvSpPr>
        <p:spPr>
          <a:xfrm>
            <a:off x="6629400" y="42672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9" name="Straight Arrow Connector 98"/>
          <p:cNvCxnSpPr/>
          <p:nvPr/>
        </p:nvCxnSpPr>
        <p:spPr>
          <a:xfrm>
            <a:off x="3200400" y="1524000"/>
            <a:ext cx="5334000" cy="1588"/>
          </a:xfrm>
          <a:prstGeom prst="straightConnector1">
            <a:avLst/>
          </a:prstGeom>
          <a:ln w="635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103" name="TextBox 102"/>
          <p:cNvSpPr txBox="1"/>
          <p:nvPr/>
        </p:nvSpPr>
        <p:spPr>
          <a:xfrm>
            <a:off x="4876800" y="1066800"/>
            <a:ext cx="3352800" cy="307777"/>
          </a:xfrm>
          <a:prstGeom prst="rect">
            <a:avLst/>
          </a:prstGeom>
          <a:solidFill>
            <a:schemeClr val="bg1"/>
          </a:solidFill>
          <a:ln>
            <a:solidFill>
              <a:schemeClr val="accent1"/>
            </a:solidFill>
          </a:ln>
        </p:spPr>
        <p:txBody>
          <a:bodyPr wrap="square" rtlCol="0">
            <a:spAutoFit/>
          </a:bodyPr>
          <a:lstStyle/>
          <a:p>
            <a:r>
              <a:rPr lang="en-US" sz="1400" dirty="0" smtClean="0">
                <a:latin typeface="Courier New" pitchFamily="49" charset="0"/>
                <a:cs typeface="Courier New" pitchFamily="49" charset="0"/>
              </a:rPr>
              <a:t>//fgs/</a:t>
            </a:r>
            <a:r>
              <a:rPr lang="en-US" sz="1400" dirty="0" err="1" smtClean="0">
                <a:latin typeface="Courier New" pitchFamily="49" charset="0"/>
                <a:cs typeface="Courier New" pitchFamily="49" charset="0"/>
              </a:rPr>
              <a:t>svcs</a:t>
            </a:r>
            <a:r>
              <a:rPr lang="en-US" sz="1400" dirty="0" smtClean="0">
                <a:latin typeface="Courier New" pitchFamily="49" charset="0"/>
                <a:cs typeface="Courier New" pitchFamily="49" charset="0"/>
              </a:rPr>
              <a:t>/Navy/main/…</a:t>
            </a:r>
            <a:endParaRPr lang="en-US" sz="1400" dirty="0">
              <a:latin typeface="Courier New" pitchFamily="49" charset="0"/>
              <a:cs typeface="Courier New" pitchFamily="49" charset="0"/>
            </a:endParaRPr>
          </a:p>
        </p:txBody>
      </p:sp>
      <p:sp>
        <p:nvSpPr>
          <p:cNvPr id="107" name="TextBox 106"/>
          <p:cNvSpPr txBox="1"/>
          <p:nvPr/>
        </p:nvSpPr>
        <p:spPr>
          <a:xfrm>
            <a:off x="152400" y="3048000"/>
            <a:ext cx="2057400" cy="307777"/>
          </a:xfrm>
          <a:prstGeom prst="rect">
            <a:avLst/>
          </a:prstGeom>
          <a:solidFill>
            <a:schemeClr val="bg1"/>
          </a:solidFill>
          <a:ln>
            <a:solidFill>
              <a:schemeClr val="accent1"/>
            </a:solidFill>
          </a:ln>
        </p:spPr>
        <p:txBody>
          <a:bodyPr wrap="square" rtlCol="0">
            <a:spAutoFit/>
          </a:bodyPr>
          <a:lstStyle/>
          <a:p>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fgs</a:t>
            </a:r>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rel</a:t>
            </a:r>
            <a:r>
              <a:rPr lang="en-US" sz="1400" dirty="0" smtClean="0">
                <a:latin typeface="Courier New" pitchFamily="49" charset="0"/>
                <a:cs typeface="Courier New" pitchFamily="49" charset="0"/>
              </a:rPr>
              <a:t>/3.1-R/…</a:t>
            </a:r>
            <a:endParaRPr lang="en-US" sz="1400" dirty="0">
              <a:latin typeface="Courier New" pitchFamily="49" charset="0"/>
              <a:cs typeface="Courier New" pitchFamily="49" charset="0"/>
            </a:endParaRPr>
          </a:p>
        </p:txBody>
      </p:sp>
      <p:sp>
        <p:nvSpPr>
          <p:cNvPr id="114" name="Oval 113"/>
          <p:cNvSpPr/>
          <p:nvPr/>
        </p:nvSpPr>
        <p:spPr>
          <a:xfrm>
            <a:off x="3124200" y="144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TextBox 119"/>
          <p:cNvSpPr txBox="1"/>
          <p:nvPr/>
        </p:nvSpPr>
        <p:spPr>
          <a:xfrm>
            <a:off x="304800" y="3733800"/>
            <a:ext cx="2133600" cy="307777"/>
          </a:xfrm>
          <a:prstGeom prst="rect">
            <a:avLst/>
          </a:prstGeom>
          <a:solidFill>
            <a:schemeClr val="bg1"/>
          </a:solidFill>
          <a:ln>
            <a:solidFill>
              <a:schemeClr val="accent1"/>
            </a:solidFill>
          </a:ln>
        </p:spPr>
        <p:txBody>
          <a:bodyPr wrap="square" rtlCol="0">
            <a:spAutoFit/>
          </a:bodyPr>
          <a:lstStyle/>
          <a:p>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fgs</a:t>
            </a:r>
            <a:r>
              <a:rPr lang="en-US" sz="1400" dirty="0" smtClean="0">
                <a:latin typeface="Courier New" pitchFamily="49" charset="0"/>
                <a:cs typeface="Courier New" pitchFamily="49" charset="0"/>
              </a:rPr>
              <a:t>/main/…</a:t>
            </a:r>
            <a:endParaRPr lang="en-US" sz="1400" dirty="0">
              <a:latin typeface="Courier New" pitchFamily="49" charset="0"/>
              <a:cs typeface="Courier New" pitchFamily="49" charset="0"/>
            </a:endParaRPr>
          </a:p>
        </p:txBody>
      </p:sp>
      <p:cxnSp>
        <p:nvCxnSpPr>
          <p:cNvPr id="130" name="Straight Arrow Connector 129"/>
          <p:cNvCxnSpPr>
            <a:stCxn id="114" idx="5"/>
            <a:endCxn id="135" idx="1"/>
          </p:cNvCxnSpPr>
          <p:nvPr/>
        </p:nvCxnSpPr>
        <p:spPr>
          <a:xfrm rot="16200000" flipH="1">
            <a:off x="3216182" y="1615982"/>
            <a:ext cx="501836" cy="425636"/>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135" name="Oval 134"/>
          <p:cNvSpPr/>
          <p:nvPr/>
        </p:nvSpPr>
        <p:spPr>
          <a:xfrm>
            <a:off x="3657600" y="2057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ular Callout 144"/>
          <p:cNvSpPr/>
          <p:nvPr/>
        </p:nvSpPr>
        <p:spPr>
          <a:xfrm>
            <a:off x="1371600" y="4724400"/>
            <a:ext cx="685800" cy="228600"/>
          </a:xfrm>
          <a:prstGeom prst="wedgeRectCallout">
            <a:avLst>
              <a:gd name="adj1" fmla="val 109048"/>
              <a:gd name="adj2" fmla="val -20027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3.1</a:t>
            </a:r>
            <a:endParaRPr lang="en-US" dirty="0"/>
          </a:p>
        </p:txBody>
      </p:sp>
      <p:sp>
        <p:nvSpPr>
          <p:cNvPr id="146" name="Rectangular Callout 145"/>
          <p:cNvSpPr/>
          <p:nvPr/>
        </p:nvSpPr>
        <p:spPr>
          <a:xfrm>
            <a:off x="4114800" y="4724400"/>
            <a:ext cx="685800" cy="228600"/>
          </a:xfrm>
          <a:prstGeom prst="wedgeRectCallout">
            <a:avLst>
              <a:gd name="adj1" fmla="val 109048"/>
              <a:gd name="adj2" fmla="val -20027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3.2</a:t>
            </a:r>
            <a:endParaRPr lang="en-US" dirty="0"/>
          </a:p>
        </p:txBody>
      </p:sp>
      <p:sp>
        <p:nvSpPr>
          <p:cNvPr id="148" name="Oval 147"/>
          <p:cNvSpPr/>
          <p:nvPr/>
        </p:nvSpPr>
        <p:spPr>
          <a:xfrm>
            <a:off x="3810000" y="2895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p:cNvSpPr/>
          <p:nvPr/>
        </p:nvSpPr>
        <p:spPr>
          <a:xfrm>
            <a:off x="4114800" y="4267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Oval 159"/>
          <p:cNvSpPr/>
          <p:nvPr/>
        </p:nvSpPr>
        <p:spPr>
          <a:xfrm>
            <a:off x="4114800" y="2057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Oval 172"/>
          <p:cNvSpPr/>
          <p:nvPr/>
        </p:nvSpPr>
        <p:spPr>
          <a:xfrm>
            <a:off x="5562600" y="2057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Oval 173"/>
          <p:cNvSpPr/>
          <p:nvPr/>
        </p:nvSpPr>
        <p:spPr>
          <a:xfrm>
            <a:off x="4724400" y="2057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5" name="Straight Arrow Connector 174"/>
          <p:cNvCxnSpPr>
            <a:endCxn id="176" idx="4"/>
          </p:cNvCxnSpPr>
          <p:nvPr/>
        </p:nvCxnSpPr>
        <p:spPr>
          <a:xfrm rot="5400000" flipH="1" flipV="1">
            <a:off x="5867400" y="2438400"/>
            <a:ext cx="685800" cy="228600"/>
          </a:xfrm>
          <a:prstGeom prst="straightConnector1">
            <a:avLst/>
          </a:prstGeom>
          <a:ln w="63500">
            <a:solidFill>
              <a:srgbClr val="FF0000"/>
            </a:solidFill>
            <a:prstDash val="sysDot"/>
            <a:tailEnd type="stealth" w="lg" len="lg"/>
          </a:ln>
        </p:spPr>
        <p:style>
          <a:lnRef idx="1">
            <a:schemeClr val="accent1"/>
          </a:lnRef>
          <a:fillRef idx="0">
            <a:schemeClr val="accent1"/>
          </a:fillRef>
          <a:effectRef idx="0">
            <a:schemeClr val="accent1"/>
          </a:effectRef>
          <a:fontRef idx="minor">
            <a:schemeClr val="tx1"/>
          </a:fontRef>
        </p:style>
      </p:cxnSp>
      <p:sp>
        <p:nvSpPr>
          <p:cNvPr id="176" name="Oval 175"/>
          <p:cNvSpPr/>
          <p:nvPr/>
        </p:nvSpPr>
        <p:spPr>
          <a:xfrm>
            <a:off x="6248400" y="2057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Smiley Face 182"/>
          <p:cNvSpPr/>
          <p:nvPr/>
        </p:nvSpPr>
        <p:spPr>
          <a:xfrm>
            <a:off x="8763000" y="6477000"/>
            <a:ext cx="304800" cy="304800"/>
          </a:xfrm>
          <a:prstGeom prst="smileyFace">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p:cNvSpPr/>
          <p:nvPr/>
        </p:nvSpPr>
        <p:spPr>
          <a:xfrm>
            <a:off x="6858000" y="2895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4800600" y="144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6324600" y="14478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7315200" y="3276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p:cNvSpPr/>
          <p:nvPr/>
        </p:nvSpPr>
        <p:spPr>
          <a:xfrm>
            <a:off x="7467600" y="42672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0" y="152400"/>
            <a:ext cx="9144000" cy="923330"/>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Customization (Streams)</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pic>
        <p:nvPicPr>
          <p:cNvPr id="819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33675" y="1049899"/>
            <a:ext cx="3676650" cy="53649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3410356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Straight Arrow Connector 47"/>
          <p:cNvCxnSpPr/>
          <p:nvPr/>
        </p:nvCxnSpPr>
        <p:spPr>
          <a:xfrm rot="5400000" flipH="1" flipV="1">
            <a:off x="3467894" y="3085306"/>
            <a:ext cx="1143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57200" y="3276600"/>
            <a:ext cx="990600" cy="369332"/>
          </a:xfrm>
          <a:prstGeom prst="rect">
            <a:avLst/>
          </a:prstGeom>
          <a:solidFill>
            <a:schemeClr val="bg1"/>
          </a:solidFill>
        </p:spPr>
        <p:txBody>
          <a:bodyPr wrap="square" rtlCol="0">
            <a:spAutoFit/>
          </a:bodyPr>
          <a:lstStyle/>
          <a:p>
            <a:r>
              <a:rPr lang="en-US" b="1" dirty="0" smtClean="0"/>
              <a:t>/main</a:t>
            </a:r>
            <a:endParaRPr lang="en-US" b="1" dirty="0"/>
          </a:p>
        </p:txBody>
      </p:sp>
      <p:cxnSp>
        <p:nvCxnSpPr>
          <p:cNvPr id="60" name="Straight Arrow Connector 59"/>
          <p:cNvCxnSpPr/>
          <p:nvPr/>
        </p:nvCxnSpPr>
        <p:spPr>
          <a:xfrm rot="5400000" flipH="1" flipV="1">
            <a:off x="6896894" y="3085306"/>
            <a:ext cx="1143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3962400" y="2057400"/>
            <a:ext cx="990600" cy="369332"/>
          </a:xfrm>
          <a:prstGeom prst="rect">
            <a:avLst/>
          </a:prstGeom>
          <a:solidFill>
            <a:schemeClr val="bg1"/>
          </a:solidFill>
        </p:spPr>
        <p:txBody>
          <a:bodyPr wrap="square" rtlCol="0">
            <a:spAutoFit/>
          </a:bodyPr>
          <a:lstStyle/>
          <a:p>
            <a:r>
              <a:rPr lang="en-US" b="1" dirty="0" smtClean="0"/>
              <a:t>live</a:t>
            </a:r>
            <a:endParaRPr lang="en-US" b="1" dirty="0"/>
          </a:p>
        </p:txBody>
      </p:sp>
      <p:cxnSp>
        <p:nvCxnSpPr>
          <p:cNvPr id="50" name="Straight Arrow Connector 49"/>
          <p:cNvCxnSpPr/>
          <p:nvPr/>
        </p:nvCxnSpPr>
        <p:spPr>
          <a:xfrm rot="5400000" flipH="1" flipV="1">
            <a:off x="5523706" y="3314700"/>
            <a:ext cx="686594" cy="794"/>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 name="Straight Arrow Connector 1"/>
          <p:cNvCxnSpPr/>
          <p:nvPr/>
        </p:nvCxnSpPr>
        <p:spPr>
          <a:xfrm>
            <a:off x="457200" y="3657600"/>
            <a:ext cx="8382000" cy="1588"/>
          </a:xfrm>
          <a:prstGeom prst="straightConnector1">
            <a:avLst/>
          </a:prstGeom>
          <a:ln w="635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5791200" y="35814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391400" y="35814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962400" y="35814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447800" y="35814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Arrow Connector 37"/>
          <p:cNvCxnSpPr>
            <a:stCxn id="44" idx="6"/>
          </p:cNvCxnSpPr>
          <p:nvPr/>
        </p:nvCxnSpPr>
        <p:spPr>
          <a:xfrm>
            <a:off x="4114800" y="2438400"/>
            <a:ext cx="47244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sp>
        <p:nvSpPr>
          <p:cNvPr id="43" name="Oval 42"/>
          <p:cNvSpPr/>
          <p:nvPr/>
        </p:nvSpPr>
        <p:spPr>
          <a:xfrm>
            <a:off x="7391400" y="23622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3962400" y="23622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3" name="Straight Connector 52"/>
          <p:cNvCxnSpPr/>
          <p:nvPr/>
        </p:nvCxnSpPr>
        <p:spPr>
          <a:xfrm>
            <a:off x="5638800" y="2971800"/>
            <a:ext cx="457200" cy="158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4038600" y="3048000"/>
            <a:ext cx="929935" cy="369332"/>
          </a:xfrm>
          <a:prstGeom prst="rect">
            <a:avLst/>
          </a:prstGeom>
          <a:noFill/>
        </p:spPr>
        <p:txBody>
          <a:bodyPr wrap="none" rtlCol="0">
            <a:spAutoFit/>
          </a:bodyPr>
          <a:lstStyle/>
          <a:p>
            <a:r>
              <a:rPr lang="en-US" dirty="0" smtClean="0">
                <a:solidFill>
                  <a:srgbClr val="0070C0"/>
                </a:solidFill>
              </a:rPr>
              <a:t>QA Pass</a:t>
            </a:r>
            <a:endParaRPr lang="en-US" dirty="0">
              <a:solidFill>
                <a:srgbClr val="0070C0"/>
              </a:solidFill>
            </a:endParaRPr>
          </a:p>
        </p:txBody>
      </p:sp>
      <p:sp>
        <p:nvSpPr>
          <p:cNvPr id="56" name="TextBox 55"/>
          <p:cNvSpPr txBox="1"/>
          <p:nvPr/>
        </p:nvSpPr>
        <p:spPr>
          <a:xfrm>
            <a:off x="5410200" y="2590800"/>
            <a:ext cx="907493" cy="369332"/>
          </a:xfrm>
          <a:prstGeom prst="rect">
            <a:avLst/>
          </a:prstGeom>
          <a:noFill/>
        </p:spPr>
        <p:txBody>
          <a:bodyPr wrap="none" rtlCol="0">
            <a:spAutoFit/>
          </a:bodyPr>
          <a:lstStyle/>
          <a:p>
            <a:r>
              <a:rPr lang="en-US" dirty="0" smtClean="0">
                <a:solidFill>
                  <a:srgbClr val="FF0000"/>
                </a:solidFill>
              </a:rPr>
              <a:t>QA FAIL</a:t>
            </a:r>
            <a:endParaRPr lang="en-US" dirty="0">
              <a:solidFill>
                <a:srgbClr val="FF0000"/>
              </a:solidFill>
            </a:endParaRPr>
          </a:p>
        </p:txBody>
      </p:sp>
      <p:sp>
        <p:nvSpPr>
          <p:cNvPr id="59" name="TextBox 58"/>
          <p:cNvSpPr txBox="1"/>
          <p:nvPr/>
        </p:nvSpPr>
        <p:spPr>
          <a:xfrm>
            <a:off x="7467600" y="3048000"/>
            <a:ext cx="929935" cy="369332"/>
          </a:xfrm>
          <a:prstGeom prst="rect">
            <a:avLst/>
          </a:prstGeom>
          <a:noFill/>
        </p:spPr>
        <p:txBody>
          <a:bodyPr wrap="none" rtlCol="0">
            <a:spAutoFit/>
          </a:bodyPr>
          <a:lstStyle/>
          <a:p>
            <a:r>
              <a:rPr lang="en-US" dirty="0" smtClean="0">
                <a:solidFill>
                  <a:srgbClr val="0070C0"/>
                </a:solidFill>
              </a:rPr>
              <a:t>QA Pass</a:t>
            </a:r>
            <a:endParaRPr lang="en-US" dirty="0">
              <a:solidFill>
                <a:srgbClr val="0070C0"/>
              </a:solidFill>
            </a:endParaRPr>
          </a:p>
        </p:txBody>
      </p:sp>
      <p:sp>
        <p:nvSpPr>
          <p:cNvPr id="61" name="Rectangle 60"/>
          <p:cNvSpPr/>
          <p:nvPr/>
        </p:nvSpPr>
        <p:spPr>
          <a:xfrm>
            <a:off x="0" y="152400"/>
            <a:ext cx="9144000" cy="923330"/>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Basic Hosted</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66" name="TextBox 65"/>
          <p:cNvSpPr txBox="1"/>
          <p:nvPr/>
        </p:nvSpPr>
        <p:spPr>
          <a:xfrm>
            <a:off x="533400" y="4800600"/>
            <a:ext cx="6985567" cy="646331"/>
          </a:xfrm>
          <a:prstGeom prst="rect">
            <a:avLst/>
          </a:prstGeom>
          <a:noFill/>
        </p:spPr>
        <p:txBody>
          <a:bodyPr wrap="none" rtlCol="0">
            <a:spAutoFit/>
          </a:bodyPr>
          <a:lstStyle/>
          <a:p>
            <a:r>
              <a:rPr lang="en-US" dirty="0" smtClean="0"/>
              <a:t>Good for:</a:t>
            </a:r>
          </a:p>
          <a:p>
            <a:pPr>
              <a:buFont typeface="Wingdings" pitchFamily="2" charset="2"/>
              <a:buChar char="v"/>
            </a:pPr>
            <a:r>
              <a:rPr lang="en-US" dirty="0" smtClean="0"/>
              <a:t> Relatively stable/inactive hosted apps supported by very small teams.</a:t>
            </a:r>
          </a:p>
        </p:txBody>
      </p:sp>
      <p:sp>
        <p:nvSpPr>
          <p:cNvPr id="21" name="TextBox 20"/>
          <p:cNvSpPr txBox="1"/>
          <p:nvPr/>
        </p:nvSpPr>
        <p:spPr>
          <a:xfrm>
            <a:off x="457200" y="3810000"/>
            <a:ext cx="2133600" cy="307777"/>
          </a:xfrm>
          <a:prstGeom prst="rect">
            <a:avLst/>
          </a:prstGeom>
          <a:solidFill>
            <a:schemeClr val="bg1"/>
          </a:solidFill>
          <a:ln>
            <a:solidFill>
              <a:schemeClr val="accent1"/>
            </a:solidFill>
          </a:ln>
        </p:spPr>
        <p:txBody>
          <a:bodyPr wrap="square" rtlCol="0">
            <a:spAutoFit/>
          </a:bodyPr>
          <a:lstStyle/>
          <a:p>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fgs</a:t>
            </a:r>
            <a:r>
              <a:rPr lang="en-US" sz="1400" dirty="0" smtClean="0">
                <a:latin typeface="Courier New" pitchFamily="49" charset="0"/>
                <a:cs typeface="Courier New" pitchFamily="49" charset="0"/>
              </a:rPr>
              <a:t>/main/…</a:t>
            </a:r>
            <a:endParaRPr lang="en-US" sz="1400" dirty="0">
              <a:latin typeface="Courier New" pitchFamily="49" charset="0"/>
              <a:cs typeface="Courier New" pitchFamily="49" charset="0"/>
            </a:endParaRPr>
          </a:p>
        </p:txBody>
      </p:sp>
      <p:sp>
        <p:nvSpPr>
          <p:cNvPr id="22" name="TextBox 21"/>
          <p:cNvSpPr txBox="1"/>
          <p:nvPr/>
        </p:nvSpPr>
        <p:spPr>
          <a:xfrm>
            <a:off x="4572000" y="1981200"/>
            <a:ext cx="2133600" cy="307777"/>
          </a:xfrm>
          <a:prstGeom prst="rect">
            <a:avLst/>
          </a:prstGeom>
          <a:solidFill>
            <a:schemeClr val="bg1"/>
          </a:solidFill>
          <a:ln>
            <a:solidFill>
              <a:schemeClr val="accent1"/>
            </a:solidFill>
          </a:ln>
        </p:spPr>
        <p:txBody>
          <a:bodyPr wrap="square" rtlCol="0">
            <a:spAutoFit/>
          </a:bodyPr>
          <a:lstStyle/>
          <a:p>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fgs</a:t>
            </a:r>
            <a:r>
              <a:rPr lang="en-US" sz="1400" dirty="0" smtClean="0">
                <a:latin typeface="Courier New" pitchFamily="49" charset="0"/>
                <a:cs typeface="Courier New" pitchFamily="49" charset="0"/>
              </a:rPr>
              <a:t>/live/…</a:t>
            </a:r>
            <a:endParaRPr lang="en-US" sz="1400" dirty="0">
              <a:latin typeface="Courier New" pitchFamily="49" charset="0"/>
              <a:cs typeface="Courier New" pitchFamily="49" charset="0"/>
            </a:endParaRPr>
          </a:p>
        </p:txBody>
      </p:sp>
      <p:sp>
        <p:nvSpPr>
          <p:cNvPr id="23" name="Smiley Face 22"/>
          <p:cNvSpPr/>
          <p:nvPr/>
        </p:nvSpPr>
        <p:spPr>
          <a:xfrm>
            <a:off x="8763000" y="6477000"/>
            <a:ext cx="304800" cy="304800"/>
          </a:xfrm>
          <a:prstGeom prst="smileyFace">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0" y="152400"/>
            <a:ext cx="9144000" cy="923330"/>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Basic Hosted (Streams)</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pic>
        <p:nvPicPr>
          <p:cNvPr id="921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57512" y="1905000"/>
            <a:ext cx="3228975" cy="3619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86553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Straight Arrow Connector 47"/>
          <p:cNvCxnSpPr/>
          <p:nvPr/>
        </p:nvCxnSpPr>
        <p:spPr>
          <a:xfrm rot="5400000" flipH="1" flipV="1">
            <a:off x="3467894" y="2247106"/>
            <a:ext cx="1143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57200" y="2438400"/>
            <a:ext cx="990600" cy="369332"/>
          </a:xfrm>
          <a:prstGeom prst="rect">
            <a:avLst/>
          </a:prstGeom>
          <a:solidFill>
            <a:schemeClr val="bg1"/>
          </a:solidFill>
        </p:spPr>
        <p:txBody>
          <a:bodyPr wrap="square" rtlCol="0">
            <a:spAutoFit/>
          </a:bodyPr>
          <a:lstStyle/>
          <a:p>
            <a:r>
              <a:rPr lang="en-US" b="1" dirty="0" smtClean="0"/>
              <a:t>/main</a:t>
            </a:r>
            <a:endParaRPr lang="en-US" b="1" dirty="0"/>
          </a:p>
        </p:txBody>
      </p:sp>
      <p:cxnSp>
        <p:nvCxnSpPr>
          <p:cNvPr id="60" name="Straight Arrow Connector 59"/>
          <p:cNvCxnSpPr/>
          <p:nvPr/>
        </p:nvCxnSpPr>
        <p:spPr>
          <a:xfrm rot="5400000" flipH="1" flipV="1">
            <a:off x="6896894" y="2247106"/>
            <a:ext cx="1143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3962400" y="1219200"/>
            <a:ext cx="990600" cy="369332"/>
          </a:xfrm>
          <a:prstGeom prst="rect">
            <a:avLst/>
          </a:prstGeom>
          <a:solidFill>
            <a:schemeClr val="bg1"/>
          </a:solidFill>
        </p:spPr>
        <p:txBody>
          <a:bodyPr wrap="square" rtlCol="0">
            <a:spAutoFit/>
          </a:bodyPr>
          <a:lstStyle/>
          <a:p>
            <a:r>
              <a:rPr lang="en-US" b="1" dirty="0" smtClean="0"/>
              <a:t>live</a:t>
            </a:r>
            <a:endParaRPr lang="en-US" b="1" dirty="0"/>
          </a:p>
        </p:txBody>
      </p:sp>
      <p:cxnSp>
        <p:nvCxnSpPr>
          <p:cNvPr id="50" name="Straight Arrow Connector 49"/>
          <p:cNvCxnSpPr/>
          <p:nvPr/>
        </p:nvCxnSpPr>
        <p:spPr>
          <a:xfrm rot="5400000" flipH="1" flipV="1">
            <a:off x="5523706" y="2476500"/>
            <a:ext cx="686594" cy="794"/>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5400000" flipH="1" flipV="1">
            <a:off x="6896894" y="3466306"/>
            <a:ext cx="1143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5400000" flipH="1" flipV="1">
            <a:off x="5296694" y="3466306"/>
            <a:ext cx="1143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endCxn id="9" idx="4"/>
          </p:cNvCxnSpPr>
          <p:nvPr/>
        </p:nvCxnSpPr>
        <p:spPr>
          <a:xfrm rot="5400000" flipH="1" flipV="1">
            <a:off x="3467100" y="3467100"/>
            <a:ext cx="1143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endCxn id="23" idx="0"/>
          </p:cNvCxnSpPr>
          <p:nvPr/>
        </p:nvCxnSpPr>
        <p:spPr>
          <a:xfrm rot="5400000">
            <a:off x="952500" y="3390900"/>
            <a:ext cx="11430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 name="Straight Arrow Connector 1"/>
          <p:cNvCxnSpPr/>
          <p:nvPr/>
        </p:nvCxnSpPr>
        <p:spPr>
          <a:xfrm>
            <a:off x="457200" y="2819400"/>
            <a:ext cx="8382000" cy="1588"/>
          </a:xfrm>
          <a:prstGeom prst="straightConnector1">
            <a:avLst/>
          </a:prstGeom>
          <a:ln w="635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5791200" y="2743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391400" y="2743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962400" y="2743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447800" y="2743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a:stCxn id="23" idx="2"/>
          </p:cNvCxnSpPr>
          <p:nvPr/>
        </p:nvCxnSpPr>
        <p:spPr>
          <a:xfrm rot="10800000" flipH="1" flipV="1">
            <a:off x="1447800" y="4038600"/>
            <a:ext cx="73914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57200" y="3657600"/>
            <a:ext cx="990600" cy="369332"/>
          </a:xfrm>
          <a:prstGeom prst="rect">
            <a:avLst/>
          </a:prstGeom>
          <a:noFill/>
        </p:spPr>
        <p:txBody>
          <a:bodyPr wrap="square" rtlCol="0">
            <a:spAutoFit/>
          </a:bodyPr>
          <a:lstStyle/>
          <a:p>
            <a:r>
              <a:rPr lang="en-US" b="1" dirty="0" smtClean="0"/>
              <a:t>latest</a:t>
            </a:r>
            <a:endParaRPr lang="en-US" b="1" dirty="0"/>
          </a:p>
        </p:txBody>
      </p:sp>
      <p:sp>
        <p:nvSpPr>
          <p:cNvPr id="15" name="Oval 14"/>
          <p:cNvSpPr/>
          <p:nvPr/>
        </p:nvSpPr>
        <p:spPr>
          <a:xfrm>
            <a:off x="22098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32004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45720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57912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73914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9624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51816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64770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14478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Arrow Connector 37"/>
          <p:cNvCxnSpPr>
            <a:stCxn id="44" idx="6"/>
          </p:cNvCxnSpPr>
          <p:nvPr/>
        </p:nvCxnSpPr>
        <p:spPr>
          <a:xfrm>
            <a:off x="4114800" y="1600200"/>
            <a:ext cx="47244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sp>
        <p:nvSpPr>
          <p:cNvPr id="43" name="Oval 42"/>
          <p:cNvSpPr/>
          <p:nvPr/>
        </p:nvSpPr>
        <p:spPr>
          <a:xfrm>
            <a:off x="7391400" y="1524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3962400" y="1524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3" name="Straight Connector 52"/>
          <p:cNvCxnSpPr/>
          <p:nvPr/>
        </p:nvCxnSpPr>
        <p:spPr>
          <a:xfrm>
            <a:off x="5638800" y="2133600"/>
            <a:ext cx="457200" cy="158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4038600" y="2209800"/>
            <a:ext cx="929935" cy="369332"/>
          </a:xfrm>
          <a:prstGeom prst="rect">
            <a:avLst/>
          </a:prstGeom>
          <a:noFill/>
        </p:spPr>
        <p:txBody>
          <a:bodyPr wrap="none" rtlCol="0">
            <a:spAutoFit/>
          </a:bodyPr>
          <a:lstStyle/>
          <a:p>
            <a:r>
              <a:rPr lang="en-US" dirty="0" smtClean="0">
                <a:solidFill>
                  <a:srgbClr val="0070C0"/>
                </a:solidFill>
              </a:rPr>
              <a:t>QA Pass</a:t>
            </a:r>
            <a:endParaRPr lang="en-US" dirty="0">
              <a:solidFill>
                <a:srgbClr val="0070C0"/>
              </a:solidFill>
            </a:endParaRPr>
          </a:p>
        </p:txBody>
      </p:sp>
      <p:sp>
        <p:nvSpPr>
          <p:cNvPr id="56" name="TextBox 55"/>
          <p:cNvSpPr txBox="1"/>
          <p:nvPr/>
        </p:nvSpPr>
        <p:spPr>
          <a:xfrm>
            <a:off x="5410200" y="1752600"/>
            <a:ext cx="907493" cy="369332"/>
          </a:xfrm>
          <a:prstGeom prst="rect">
            <a:avLst/>
          </a:prstGeom>
          <a:noFill/>
        </p:spPr>
        <p:txBody>
          <a:bodyPr wrap="none" rtlCol="0">
            <a:spAutoFit/>
          </a:bodyPr>
          <a:lstStyle/>
          <a:p>
            <a:r>
              <a:rPr lang="en-US" dirty="0" smtClean="0">
                <a:solidFill>
                  <a:srgbClr val="FF0000"/>
                </a:solidFill>
              </a:rPr>
              <a:t>QA FAIL</a:t>
            </a:r>
            <a:endParaRPr lang="en-US" dirty="0">
              <a:solidFill>
                <a:srgbClr val="FF0000"/>
              </a:solidFill>
            </a:endParaRPr>
          </a:p>
        </p:txBody>
      </p:sp>
      <p:sp>
        <p:nvSpPr>
          <p:cNvPr id="59" name="TextBox 58"/>
          <p:cNvSpPr txBox="1"/>
          <p:nvPr/>
        </p:nvSpPr>
        <p:spPr>
          <a:xfrm>
            <a:off x="7467600" y="2209800"/>
            <a:ext cx="929935" cy="369332"/>
          </a:xfrm>
          <a:prstGeom prst="rect">
            <a:avLst/>
          </a:prstGeom>
          <a:noFill/>
        </p:spPr>
        <p:txBody>
          <a:bodyPr wrap="none" rtlCol="0">
            <a:spAutoFit/>
          </a:bodyPr>
          <a:lstStyle/>
          <a:p>
            <a:r>
              <a:rPr lang="en-US" dirty="0" smtClean="0">
                <a:solidFill>
                  <a:srgbClr val="0070C0"/>
                </a:solidFill>
              </a:rPr>
              <a:t>QA Pass</a:t>
            </a:r>
            <a:endParaRPr lang="en-US" dirty="0">
              <a:solidFill>
                <a:srgbClr val="0070C0"/>
              </a:solidFill>
            </a:endParaRPr>
          </a:p>
        </p:txBody>
      </p:sp>
      <p:sp>
        <p:nvSpPr>
          <p:cNvPr id="61" name="Rectangle 60"/>
          <p:cNvSpPr/>
          <p:nvPr/>
        </p:nvSpPr>
        <p:spPr>
          <a:xfrm>
            <a:off x="0" y="152400"/>
            <a:ext cx="9144000" cy="923330"/>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Standard Hosted</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7" name="TextBox 36"/>
          <p:cNvSpPr txBox="1"/>
          <p:nvPr/>
        </p:nvSpPr>
        <p:spPr>
          <a:xfrm>
            <a:off x="533401" y="4800600"/>
            <a:ext cx="7772400" cy="1477328"/>
          </a:xfrm>
          <a:prstGeom prst="rect">
            <a:avLst/>
          </a:prstGeom>
          <a:noFill/>
        </p:spPr>
        <p:txBody>
          <a:bodyPr wrap="square" rtlCol="0">
            <a:spAutoFit/>
          </a:bodyPr>
          <a:lstStyle/>
          <a:p>
            <a:r>
              <a:rPr lang="en-US" dirty="0" smtClean="0"/>
              <a:t>Good for:</a:t>
            </a:r>
          </a:p>
          <a:p>
            <a:pPr>
              <a:buFont typeface="Wingdings" pitchFamily="2" charset="2"/>
              <a:buChar char="v"/>
            </a:pPr>
            <a:r>
              <a:rPr lang="en-US" dirty="0" smtClean="0"/>
              <a:t> Hosted apps supported by larger teams.</a:t>
            </a:r>
          </a:p>
          <a:p>
            <a:pPr>
              <a:buFont typeface="Wingdings" pitchFamily="2" charset="2"/>
              <a:buChar char="v"/>
            </a:pPr>
            <a:r>
              <a:rPr lang="en-US" dirty="0" smtClean="0"/>
              <a:t> Relatively stable/inactive apps, OR active apps where individual contributors have little or no overlap in terms of affected files.</a:t>
            </a:r>
          </a:p>
          <a:p>
            <a:pPr>
              <a:buFont typeface="Wingdings" pitchFamily="2" charset="2"/>
              <a:buChar char="v"/>
            </a:pPr>
            <a:r>
              <a:rPr lang="en-US" dirty="0" smtClean="0"/>
              <a:t> Apps that work on one release at a time.</a:t>
            </a:r>
          </a:p>
        </p:txBody>
      </p:sp>
      <p:sp>
        <p:nvSpPr>
          <p:cNvPr id="39" name="TextBox 38"/>
          <p:cNvSpPr txBox="1"/>
          <p:nvPr/>
        </p:nvSpPr>
        <p:spPr>
          <a:xfrm>
            <a:off x="533400" y="2209800"/>
            <a:ext cx="2133600" cy="307777"/>
          </a:xfrm>
          <a:prstGeom prst="rect">
            <a:avLst/>
          </a:prstGeom>
          <a:solidFill>
            <a:schemeClr val="bg1"/>
          </a:solidFill>
          <a:ln>
            <a:solidFill>
              <a:schemeClr val="accent1"/>
            </a:solidFill>
          </a:ln>
        </p:spPr>
        <p:txBody>
          <a:bodyPr wrap="square" rtlCol="0">
            <a:spAutoFit/>
          </a:bodyPr>
          <a:lstStyle/>
          <a:p>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fgs</a:t>
            </a:r>
            <a:r>
              <a:rPr lang="en-US" sz="1400" dirty="0" smtClean="0">
                <a:latin typeface="Courier New" pitchFamily="49" charset="0"/>
                <a:cs typeface="Courier New" pitchFamily="49" charset="0"/>
              </a:rPr>
              <a:t>/main/…</a:t>
            </a:r>
            <a:endParaRPr lang="en-US" sz="1400" dirty="0">
              <a:latin typeface="Courier New" pitchFamily="49" charset="0"/>
              <a:cs typeface="Courier New" pitchFamily="49" charset="0"/>
            </a:endParaRPr>
          </a:p>
        </p:txBody>
      </p:sp>
      <p:sp>
        <p:nvSpPr>
          <p:cNvPr id="40" name="TextBox 39"/>
          <p:cNvSpPr txBox="1"/>
          <p:nvPr/>
        </p:nvSpPr>
        <p:spPr>
          <a:xfrm>
            <a:off x="609600" y="4267200"/>
            <a:ext cx="2133600" cy="307777"/>
          </a:xfrm>
          <a:prstGeom prst="rect">
            <a:avLst/>
          </a:prstGeom>
          <a:solidFill>
            <a:schemeClr val="bg1"/>
          </a:solidFill>
          <a:ln>
            <a:solidFill>
              <a:schemeClr val="accent1"/>
            </a:solidFill>
          </a:ln>
        </p:spPr>
        <p:txBody>
          <a:bodyPr wrap="square" rtlCol="0">
            <a:spAutoFit/>
          </a:bodyPr>
          <a:lstStyle/>
          <a:p>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fgs</a:t>
            </a:r>
            <a:r>
              <a:rPr lang="en-US" sz="1400" dirty="0" smtClean="0">
                <a:latin typeface="Courier New" pitchFamily="49" charset="0"/>
                <a:cs typeface="Courier New" pitchFamily="49" charset="0"/>
              </a:rPr>
              <a:t>/dev/latest/…</a:t>
            </a:r>
            <a:endParaRPr lang="en-US" sz="1400" dirty="0">
              <a:latin typeface="Courier New" pitchFamily="49" charset="0"/>
              <a:cs typeface="Courier New" pitchFamily="49" charset="0"/>
            </a:endParaRPr>
          </a:p>
        </p:txBody>
      </p:sp>
      <p:sp>
        <p:nvSpPr>
          <p:cNvPr id="41" name="TextBox 40"/>
          <p:cNvSpPr txBox="1"/>
          <p:nvPr/>
        </p:nvSpPr>
        <p:spPr>
          <a:xfrm>
            <a:off x="4648200" y="1143000"/>
            <a:ext cx="2133600" cy="307777"/>
          </a:xfrm>
          <a:prstGeom prst="rect">
            <a:avLst/>
          </a:prstGeom>
          <a:solidFill>
            <a:schemeClr val="bg1"/>
          </a:solidFill>
          <a:ln>
            <a:solidFill>
              <a:schemeClr val="accent1"/>
            </a:solidFill>
          </a:ln>
        </p:spPr>
        <p:txBody>
          <a:bodyPr wrap="square" rtlCol="0">
            <a:spAutoFit/>
          </a:bodyPr>
          <a:lstStyle/>
          <a:p>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fgs</a:t>
            </a:r>
            <a:r>
              <a:rPr lang="en-US" sz="1400" dirty="0" smtClean="0">
                <a:latin typeface="Courier New" pitchFamily="49" charset="0"/>
                <a:cs typeface="Courier New" pitchFamily="49" charset="0"/>
              </a:rPr>
              <a:t>/live/…</a:t>
            </a:r>
            <a:endParaRPr lang="en-US" sz="1400" dirty="0">
              <a:latin typeface="Courier New" pitchFamily="49" charset="0"/>
              <a:cs typeface="Courier New" pitchFamily="49" charset="0"/>
            </a:endParaRPr>
          </a:p>
        </p:txBody>
      </p:sp>
      <p:sp>
        <p:nvSpPr>
          <p:cNvPr id="42" name="Smiley Face 41"/>
          <p:cNvSpPr/>
          <p:nvPr/>
        </p:nvSpPr>
        <p:spPr>
          <a:xfrm>
            <a:off x="8763000" y="6477000"/>
            <a:ext cx="304800" cy="304800"/>
          </a:xfrm>
          <a:prstGeom prst="smileyFace">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0" y="152400"/>
            <a:ext cx="9144000" cy="923330"/>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Standard Hosted (Streams)</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pic>
        <p:nvPicPr>
          <p:cNvPr id="1024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76600" y="1371600"/>
            <a:ext cx="3109912" cy="4919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56894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04800"/>
            <a:ext cx="9144000" cy="923330"/>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PDS Branching Patterns</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 name="TextBox 2"/>
          <p:cNvSpPr txBox="1"/>
          <p:nvPr/>
        </p:nvSpPr>
        <p:spPr>
          <a:xfrm>
            <a:off x="457200" y="1219200"/>
            <a:ext cx="7313028" cy="5262979"/>
          </a:xfrm>
          <a:prstGeom prst="rect">
            <a:avLst/>
          </a:prstGeom>
          <a:noFill/>
        </p:spPr>
        <p:txBody>
          <a:bodyPr wrap="none" rtlCol="0">
            <a:spAutoFit/>
          </a:bodyPr>
          <a:lstStyle/>
          <a:p>
            <a:r>
              <a:rPr lang="en-US" sz="2400" dirty="0" smtClean="0"/>
              <a:t>A relatively small set of best practice branching patterns</a:t>
            </a:r>
          </a:p>
          <a:p>
            <a:r>
              <a:rPr lang="en-US" sz="2400" dirty="0" smtClean="0"/>
              <a:t>result from a wide variety of development environments.</a:t>
            </a:r>
          </a:p>
          <a:p>
            <a:endParaRPr lang="en-US" sz="2400" dirty="0" smtClean="0"/>
          </a:p>
          <a:p>
            <a:r>
              <a:rPr lang="en-US" sz="2400" dirty="0" smtClean="0"/>
              <a:t>Some Common Branching Patterns:</a:t>
            </a:r>
          </a:p>
          <a:p>
            <a:pPr>
              <a:buFont typeface="Wingdings" pitchFamily="2" charset="2"/>
              <a:buChar char="Ø"/>
            </a:pPr>
            <a:r>
              <a:rPr lang="en-US" sz="2400" dirty="0" smtClean="0">
                <a:solidFill>
                  <a:srgbClr val="FF0000"/>
                </a:solidFill>
              </a:rPr>
              <a:t>Basic Maintenance</a:t>
            </a:r>
          </a:p>
          <a:p>
            <a:pPr>
              <a:buFont typeface="Wingdings" pitchFamily="2" charset="2"/>
              <a:buChar char="Ø"/>
            </a:pPr>
            <a:r>
              <a:rPr lang="en-US" sz="2400" dirty="0" smtClean="0">
                <a:solidFill>
                  <a:srgbClr val="FF0000"/>
                </a:solidFill>
              </a:rPr>
              <a:t>Advanced Maintenance</a:t>
            </a:r>
          </a:p>
          <a:p>
            <a:pPr>
              <a:buFont typeface="Wingdings" pitchFamily="2" charset="2"/>
              <a:buChar char="Ø"/>
            </a:pPr>
            <a:r>
              <a:rPr lang="en-US" sz="2400" dirty="0" smtClean="0">
                <a:solidFill>
                  <a:srgbClr val="FF0000"/>
                </a:solidFill>
              </a:rPr>
              <a:t>Patch Maintenance</a:t>
            </a:r>
          </a:p>
          <a:p>
            <a:pPr>
              <a:buFont typeface="Wingdings" pitchFamily="2" charset="2"/>
              <a:buChar char="Ø"/>
            </a:pPr>
            <a:r>
              <a:rPr lang="en-US" sz="2400" dirty="0" smtClean="0">
                <a:solidFill>
                  <a:srgbClr val="0070C0"/>
                </a:solidFill>
              </a:rPr>
              <a:t>Organic Development</a:t>
            </a:r>
          </a:p>
          <a:p>
            <a:pPr>
              <a:buFont typeface="Wingdings" pitchFamily="2" charset="2"/>
              <a:buChar char="Ø"/>
            </a:pPr>
            <a:r>
              <a:rPr lang="en-US" sz="2400" dirty="0" smtClean="0">
                <a:solidFill>
                  <a:srgbClr val="0070C0"/>
                </a:solidFill>
              </a:rPr>
              <a:t>Basic Planned Development</a:t>
            </a:r>
          </a:p>
          <a:p>
            <a:pPr>
              <a:buFont typeface="Wingdings" pitchFamily="2" charset="2"/>
              <a:buChar char="Ø"/>
            </a:pPr>
            <a:r>
              <a:rPr lang="en-US" sz="2400" dirty="0" smtClean="0">
                <a:solidFill>
                  <a:srgbClr val="0070C0"/>
                </a:solidFill>
              </a:rPr>
              <a:t>Advanced Planned Development</a:t>
            </a:r>
          </a:p>
          <a:p>
            <a:pPr>
              <a:buFont typeface="Wingdings" pitchFamily="2" charset="2"/>
              <a:buChar char="Ø"/>
            </a:pPr>
            <a:r>
              <a:rPr lang="en-US" sz="2400" dirty="0" smtClean="0">
                <a:solidFill>
                  <a:srgbClr val="FFC000"/>
                </a:solidFill>
              </a:rPr>
              <a:t>Customization</a:t>
            </a:r>
          </a:p>
          <a:p>
            <a:pPr>
              <a:buFont typeface="Wingdings" pitchFamily="2" charset="2"/>
              <a:buChar char="Ø"/>
            </a:pPr>
            <a:r>
              <a:rPr lang="en-US" sz="2400" dirty="0" smtClean="0">
                <a:solidFill>
                  <a:srgbClr val="00B050"/>
                </a:solidFill>
              </a:rPr>
              <a:t>Basic Hosted</a:t>
            </a:r>
          </a:p>
          <a:p>
            <a:pPr>
              <a:buFont typeface="Wingdings" pitchFamily="2" charset="2"/>
              <a:buChar char="Ø"/>
            </a:pPr>
            <a:r>
              <a:rPr lang="en-US" sz="2400" dirty="0" smtClean="0">
                <a:solidFill>
                  <a:srgbClr val="00B050"/>
                </a:solidFill>
              </a:rPr>
              <a:t>Standard Hosted</a:t>
            </a:r>
          </a:p>
          <a:p>
            <a:pPr>
              <a:buFont typeface="Wingdings" pitchFamily="2" charset="2"/>
              <a:buChar char="Ø"/>
            </a:pPr>
            <a:r>
              <a:rPr lang="en-US" sz="2400" dirty="0" smtClean="0">
                <a:solidFill>
                  <a:srgbClr val="00B050"/>
                </a:solidFill>
              </a:rPr>
              <a:t>Standard Hosted with Emergency Bug Fix (EBF)</a:t>
            </a:r>
            <a:endParaRPr lang="en-US" sz="2400" dirty="0">
              <a:solidFill>
                <a:srgbClr val="00B050"/>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0" name="Straight Arrow Connector 39"/>
          <p:cNvCxnSpPr/>
          <p:nvPr/>
        </p:nvCxnSpPr>
        <p:spPr>
          <a:xfrm rot="16200000" flipH="1">
            <a:off x="4267200" y="2057400"/>
            <a:ext cx="1066800" cy="3048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42" idx="5"/>
            <a:endCxn id="49" idx="1"/>
          </p:cNvCxnSpPr>
          <p:nvPr/>
        </p:nvCxnSpPr>
        <p:spPr>
          <a:xfrm rot="16200000" flipH="1">
            <a:off x="4663982" y="3216182"/>
            <a:ext cx="1111436" cy="425636"/>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5400000" flipH="1" flipV="1">
            <a:off x="3467894" y="2247106"/>
            <a:ext cx="1143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57200" y="2438400"/>
            <a:ext cx="990600" cy="369332"/>
          </a:xfrm>
          <a:prstGeom prst="rect">
            <a:avLst/>
          </a:prstGeom>
          <a:solidFill>
            <a:schemeClr val="bg1"/>
          </a:solidFill>
        </p:spPr>
        <p:txBody>
          <a:bodyPr wrap="square" rtlCol="0">
            <a:spAutoFit/>
          </a:bodyPr>
          <a:lstStyle/>
          <a:p>
            <a:r>
              <a:rPr lang="en-US" b="1" dirty="0" smtClean="0"/>
              <a:t>/main</a:t>
            </a:r>
            <a:endParaRPr lang="en-US" b="1" dirty="0"/>
          </a:p>
        </p:txBody>
      </p:sp>
      <p:cxnSp>
        <p:nvCxnSpPr>
          <p:cNvPr id="60" name="Straight Arrow Connector 59"/>
          <p:cNvCxnSpPr/>
          <p:nvPr/>
        </p:nvCxnSpPr>
        <p:spPr>
          <a:xfrm rot="5400000" flipH="1" flipV="1">
            <a:off x="6058694" y="2247106"/>
            <a:ext cx="1143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3962400" y="1219200"/>
            <a:ext cx="990600" cy="369332"/>
          </a:xfrm>
          <a:prstGeom prst="rect">
            <a:avLst/>
          </a:prstGeom>
          <a:solidFill>
            <a:schemeClr val="bg1"/>
          </a:solidFill>
        </p:spPr>
        <p:txBody>
          <a:bodyPr wrap="square" rtlCol="0">
            <a:spAutoFit/>
          </a:bodyPr>
          <a:lstStyle/>
          <a:p>
            <a:r>
              <a:rPr lang="en-US" b="1" dirty="0" smtClean="0"/>
              <a:t>live</a:t>
            </a:r>
            <a:endParaRPr lang="en-US" b="1" dirty="0"/>
          </a:p>
        </p:txBody>
      </p:sp>
      <p:cxnSp>
        <p:nvCxnSpPr>
          <p:cNvPr id="36" name="Straight Arrow Connector 35"/>
          <p:cNvCxnSpPr/>
          <p:nvPr/>
        </p:nvCxnSpPr>
        <p:spPr>
          <a:xfrm rot="5400000" flipH="1" flipV="1">
            <a:off x="6058694" y="3466306"/>
            <a:ext cx="1143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endCxn id="9" idx="4"/>
          </p:cNvCxnSpPr>
          <p:nvPr/>
        </p:nvCxnSpPr>
        <p:spPr>
          <a:xfrm rot="5400000" flipH="1" flipV="1">
            <a:off x="3467100" y="3467100"/>
            <a:ext cx="1143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endCxn id="23" idx="0"/>
          </p:cNvCxnSpPr>
          <p:nvPr/>
        </p:nvCxnSpPr>
        <p:spPr>
          <a:xfrm rot="5400000">
            <a:off x="952500" y="3390900"/>
            <a:ext cx="11430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 name="Straight Arrow Connector 1"/>
          <p:cNvCxnSpPr/>
          <p:nvPr/>
        </p:nvCxnSpPr>
        <p:spPr>
          <a:xfrm>
            <a:off x="457200" y="2819400"/>
            <a:ext cx="8382000" cy="1588"/>
          </a:xfrm>
          <a:prstGeom prst="straightConnector1">
            <a:avLst/>
          </a:prstGeom>
          <a:ln w="635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6553200" y="2743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962400" y="2743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447800" y="27432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a:stCxn id="23" idx="2"/>
          </p:cNvCxnSpPr>
          <p:nvPr/>
        </p:nvCxnSpPr>
        <p:spPr>
          <a:xfrm rot="10800000" flipH="1" flipV="1">
            <a:off x="1447800" y="4038600"/>
            <a:ext cx="73914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57200" y="3657600"/>
            <a:ext cx="990600" cy="369332"/>
          </a:xfrm>
          <a:prstGeom prst="rect">
            <a:avLst/>
          </a:prstGeom>
          <a:noFill/>
        </p:spPr>
        <p:txBody>
          <a:bodyPr wrap="square" rtlCol="0">
            <a:spAutoFit/>
          </a:bodyPr>
          <a:lstStyle/>
          <a:p>
            <a:r>
              <a:rPr lang="en-US" b="1" dirty="0" smtClean="0"/>
              <a:t>latest</a:t>
            </a:r>
            <a:endParaRPr lang="en-US" b="1" dirty="0"/>
          </a:p>
        </p:txBody>
      </p:sp>
      <p:sp>
        <p:nvSpPr>
          <p:cNvPr id="15" name="Oval 14"/>
          <p:cNvSpPr/>
          <p:nvPr/>
        </p:nvSpPr>
        <p:spPr>
          <a:xfrm>
            <a:off x="22098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32004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45720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65532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9624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51816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61722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1447800" y="3962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Arrow Connector 37"/>
          <p:cNvCxnSpPr>
            <a:stCxn id="44" idx="6"/>
          </p:cNvCxnSpPr>
          <p:nvPr/>
        </p:nvCxnSpPr>
        <p:spPr>
          <a:xfrm>
            <a:off x="4114800" y="1600200"/>
            <a:ext cx="47244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sp>
        <p:nvSpPr>
          <p:cNvPr id="43" name="Oval 42"/>
          <p:cNvSpPr/>
          <p:nvPr/>
        </p:nvSpPr>
        <p:spPr>
          <a:xfrm>
            <a:off x="6553200" y="1524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3962400" y="1524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038600" y="2209800"/>
            <a:ext cx="929935" cy="369332"/>
          </a:xfrm>
          <a:prstGeom prst="rect">
            <a:avLst/>
          </a:prstGeom>
          <a:noFill/>
        </p:spPr>
        <p:txBody>
          <a:bodyPr wrap="none" rtlCol="0">
            <a:spAutoFit/>
          </a:bodyPr>
          <a:lstStyle/>
          <a:p>
            <a:r>
              <a:rPr lang="en-US" dirty="0" smtClean="0">
                <a:solidFill>
                  <a:srgbClr val="0070C0"/>
                </a:solidFill>
              </a:rPr>
              <a:t>QA Pass</a:t>
            </a:r>
            <a:endParaRPr lang="en-US" dirty="0">
              <a:solidFill>
                <a:srgbClr val="0070C0"/>
              </a:solidFill>
            </a:endParaRPr>
          </a:p>
        </p:txBody>
      </p:sp>
      <p:sp>
        <p:nvSpPr>
          <p:cNvPr id="59" name="TextBox 58"/>
          <p:cNvSpPr txBox="1"/>
          <p:nvPr/>
        </p:nvSpPr>
        <p:spPr>
          <a:xfrm>
            <a:off x="6629400" y="2209800"/>
            <a:ext cx="929935" cy="369332"/>
          </a:xfrm>
          <a:prstGeom prst="rect">
            <a:avLst/>
          </a:prstGeom>
          <a:noFill/>
        </p:spPr>
        <p:txBody>
          <a:bodyPr wrap="none" rtlCol="0">
            <a:spAutoFit/>
          </a:bodyPr>
          <a:lstStyle/>
          <a:p>
            <a:r>
              <a:rPr lang="en-US" dirty="0" smtClean="0">
                <a:solidFill>
                  <a:srgbClr val="0070C0"/>
                </a:solidFill>
              </a:rPr>
              <a:t>QA Pass</a:t>
            </a:r>
            <a:endParaRPr lang="en-US" dirty="0">
              <a:solidFill>
                <a:srgbClr val="0070C0"/>
              </a:solidFill>
            </a:endParaRPr>
          </a:p>
        </p:txBody>
      </p:sp>
      <p:sp>
        <p:nvSpPr>
          <p:cNvPr id="61" name="Rectangle 60"/>
          <p:cNvSpPr/>
          <p:nvPr/>
        </p:nvSpPr>
        <p:spPr>
          <a:xfrm>
            <a:off x="0" y="152400"/>
            <a:ext cx="9144000" cy="923330"/>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Standard Hosted w/EBF</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7" name="TextBox 36"/>
          <p:cNvSpPr txBox="1"/>
          <p:nvPr/>
        </p:nvSpPr>
        <p:spPr>
          <a:xfrm>
            <a:off x="533401" y="4800600"/>
            <a:ext cx="7772400" cy="1754326"/>
          </a:xfrm>
          <a:prstGeom prst="rect">
            <a:avLst/>
          </a:prstGeom>
          <a:noFill/>
        </p:spPr>
        <p:txBody>
          <a:bodyPr wrap="square" rtlCol="0">
            <a:spAutoFit/>
          </a:bodyPr>
          <a:lstStyle/>
          <a:p>
            <a:r>
              <a:rPr lang="en-US" dirty="0" smtClean="0"/>
              <a:t>Good for:</a:t>
            </a:r>
          </a:p>
          <a:p>
            <a:pPr>
              <a:buFont typeface="Wingdings" pitchFamily="2" charset="2"/>
              <a:buChar char="v"/>
            </a:pPr>
            <a:r>
              <a:rPr lang="en-US" dirty="0" smtClean="0"/>
              <a:t> Hosted apps supported by larger teams.</a:t>
            </a:r>
          </a:p>
          <a:p>
            <a:pPr>
              <a:buFont typeface="Wingdings" pitchFamily="2" charset="2"/>
              <a:buChar char="v"/>
            </a:pPr>
            <a:r>
              <a:rPr lang="en-US" dirty="0" smtClean="0"/>
              <a:t> Relatively stable/inactive apps, OR active apps where individual contributors have little or no overlap in terms of affected files.</a:t>
            </a:r>
          </a:p>
          <a:p>
            <a:pPr>
              <a:buFont typeface="Wingdings" pitchFamily="2" charset="2"/>
              <a:buChar char="v"/>
            </a:pPr>
            <a:r>
              <a:rPr lang="en-US" dirty="0" smtClean="0"/>
              <a:t> Apps that work on one release at a time.</a:t>
            </a:r>
          </a:p>
          <a:p>
            <a:pPr>
              <a:buFont typeface="Wingdings" pitchFamily="2" charset="2"/>
              <a:buChar char="v"/>
            </a:pPr>
            <a:r>
              <a:rPr lang="en-US" dirty="0" smtClean="0"/>
              <a:t> Apps with potential for urgent/critical bug fixes.</a:t>
            </a:r>
          </a:p>
        </p:txBody>
      </p:sp>
      <p:sp>
        <p:nvSpPr>
          <p:cNvPr id="39" name="Oval 38"/>
          <p:cNvSpPr/>
          <p:nvPr/>
        </p:nvSpPr>
        <p:spPr>
          <a:xfrm>
            <a:off x="4572000" y="15240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4876800" y="27432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5410200" y="3962400"/>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1219200" y="2362200"/>
            <a:ext cx="2133600" cy="307777"/>
          </a:xfrm>
          <a:prstGeom prst="rect">
            <a:avLst/>
          </a:prstGeom>
          <a:solidFill>
            <a:schemeClr val="bg1"/>
          </a:solidFill>
          <a:ln>
            <a:solidFill>
              <a:schemeClr val="accent1"/>
            </a:solidFill>
          </a:ln>
        </p:spPr>
        <p:txBody>
          <a:bodyPr wrap="square" rtlCol="0">
            <a:spAutoFit/>
          </a:bodyPr>
          <a:lstStyle/>
          <a:p>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fgs</a:t>
            </a:r>
            <a:r>
              <a:rPr lang="en-US" sz="1400" dirty="0" smtClean="0">
                <a:latin typeface="Courier New" pitchFamily="49" charset="0"/>
                <a:cs typeface="Courier New" pitchFamily="49" charset="0"/>
              </a:rPr>
              <a:t>/main/…</a:t>
            </a:r>
            <a:endParaRPr lang="en-US" sz="1400" dirty="0">
              <a:latin typeface="Courier New" pitchFamily="49" charset="0"/>
              <a:cs typeface="Courier New" pitchFamily="49" charset="0"/>
            </a:endParaRPr>
          </a:p>
        </p:txBody>
      </p:sp>
      <p:sp>
        <p:nvSpPr>
          <p:cNvPr id="45" name="TextBox 44"/>
          <p:cNvSpPr txBox="1"/>
          <p:nvPr/>
        </p:nvSpPr>
        <p:spPr>
          <a:xfrm>
            <a:off x="685800" y="4267200"/>
            <a:ext cx="2133600" cy="307777"/>
          </a:xfrm>
          <a:prstGeom prst="rect">
            <a:avLst/>
          </a:prstGeom>
          <a:solidFill>
            <a:schemeClr val="bg1"/>
          </a:solidFill>
          <a:ln>
            <a:solidFill>
              <a:schemeClr val="accent1"/>
            </a:solidFill>
          </a:ln>
        </p:spPr>
        <p:txBody>
          <a:bodyPr wrap="square" rtlCol="0">
            <a:spAutoFit/>
          </a:bodyPr>
          <a:lstStyle/>
          <a:p>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fgs</a:t>
            </a:r>
            <a:r>
              <a:rPr lang="en-US" sz="1400" dirty="0" smtClean="0">
                <a:latin typeface="Courier New" pitchFamily="49" charset="0"/>
                <a:cs typeface="Courier New" pitchFamily="49" charset="0"/>
              </a:rPr>
              <a:t>/dev/latest/…</a:t>
            </a:r>
            <a:endParaRPr lang="en-US" sz="1400" dirty="0">
              <a:latin typeface="Courier New" pitchFamily="49" charset="0"/>
              <a:cs typeface="Courier New" pitchFamily="49" charset="0"/>
            </a:endParaRPr>
          </a:p>
        </p:txBody>
      </p:sp>
      <p:sp>
        <p:nvSpPr>
          <p:cNvPr id="46" name="TextBox 45"/>
          <p:cNvSpPr txBox="1"/>
          <p:nvPr/>
        </p:nvSpPr>
        <p:spPr>
          <a:xfrm>
            <a:off x="4648200" y="1143000"/>
            <a:ext cx="2133600" cy="307777"/>
          </a:xfrm>
          <a:prstGeom prst="rect">
            <a:avLst/>
          </a:prstGeom>
          <a:solidFill>
            <a:schemeClr val="bg1"/>
          </a:solidFill>
          <a:ln>
            <a:solidFill>
              <a:schemeClr val="accent1"/>
            </a:solidFill>
          </a:ln>
        </p:spPr>
        <p:txBody>
          <a:bodyPr wrap="square" rtlCol="0">
            <a:spAutoFit/>
          </a:bodyPr>
          <a:lstStyle/>
          <a:p>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fgs</a:t>
            </a:r>
            <a:r>
              <a:rPr lang="en-US" sz="1400" dirty="0" smtClean="0">
                <a:latin typeface="Courier New" pitchFamily="49" charset="0"/>
                <a:cs typeface="Courier New" pitchFamily="49" charset="0"/>
              </a:rPr>
              <a:t>/live/…</a:t>
            </a:r>
            <a:endParaRPr lang="en-US" sz="1400" dirty="0">
              <a:latin typeface="Courier New" pitchFamily="49" charset="0"/>
              <a:cs typeface="Courier New" pitchFamily="49" charset="0"/>
            </a:endParaRPr>
          </a:p>
        </p:txBody>
      </p:sp>
      <p:sp>
        <p:nvSpPr>
          <p:cNvPr id="51" name="Smiley Face 50"/>
          <p:cNvSpPr/>
          <p:nvPr/>
        </p:nvSpPr>
        <p:spPr>
          <a:xfrm>
            <a:off x="8763000" y="6477000"/>
            <a:ext cx="304800" cy="304800"/>
          </a:xfrm>
          <a:prstGeom prst="smileyFace">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0" y="152400"/>
            <a:ext cx="9144000" cy="1754326"/>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Standard Hosted w/EBF (Streams)</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pic>
        <p:nvPicPr>
          <p:cNvPr id="1126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0640" y="1752600"/>
            <a:ext cx="2742719" cy="4803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0" name="Cloud Callout 49"/>
          <p:cNvSpPr/>
          <p:nvPr/>
        </p:nvSpPr>
        <p:spPr>
          <a:xfrm>
            <a:off x="5334000" y="2723181"/>
            <a:ext cx="3352800" cy="1251488"/>
          </a:xfrm>
          <a:prstGeom prst="cloudCallout">
            <a:avLst>
              <a:gd name="adj1" fmla="val -56784"/>
              <a:gd name="adj2" fmla="val 8694"/>
            </a:avLst>
          </a:prstGeom>
        </p:spPr>
        <p:style>
          <a:lnRef idx="2">
            <a:schemeClr val="dk1"/>
          </a:lnRef>
          <a:fillRef idx="1">
            <a:schemeClr val="lt1"/>
          </a:fillRef>
          <a:effectRef idx="0">
            <a:schemeClr val="dk1"/>
          </a:effectRef>
          <a:fontRef idx="minor">
            <a:schemeClr val="dk1"/>
          </a:fontRef>
        </p:style>
        <p:txBody>
          <a:bodyPr rtlCol="0" anchor="t"/>
          <a:lstStyle/>
          <a:p>
            <a:r>
              <a:rPr lang="en-US" b="1" dirty="0" smtClean="0">
                <a:solidFill>
                  <a:schemeClr val="tx2"/>
                </a:solidFill>
              </a:rPr>
              <a:t>Enable merge downs</a:t>
            </a:r>
            <a:endParaRPr lang="en-US" dirty="0"/>
          </a:p>
        </p:txBody>
      </p:sp>
    </p:spTree>
    <p:extLst>
      <p:ext uri="{BB962C8B-B14F-4D97-AF65-F5344CB8AC3E}">
        <p14:creationId xmlns:p14="http://schemas.microsoft.com/office/powerpoint/2010/main" val="372383774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1828800"/>
            <a:ext cx="5715000" cy="1107996"/>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sz="6600" dirty="0" smtClean="0">
                <a:solidFill>
                  <a:srgbClr val="00B0F0"/>
                </a:solidFill>
              </a:rPr>
              <a:t>Questions?</a:t>
            </a:r>
            <a:endParaRPr lang="en-US" sz="6600" dirty="0">
              <a:solidFill>
                <a:srgbClr val="00B0F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6" name="Straight Arrow Connector 115"/>
          <p:cNvCxnSpPr>
            <a:stCxn id="77" idx="4"/>
            <a:endCxn id="165" idx="0"/>
          </p:cNvCxnSpPr>
          <p:nvPr/>
        </p:nvCxnSpPr>
        <p:spPr>
          <a:xfrm rot="16200000" flipH="1">
            <a:off x="5791200" y="4038600"/>
            <a:ext cx="1089118" cy="936718"/>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a:stCxn id="77" idx="4"/>
          </p:cNvCxnSpPr>
          <p:nvPr/>
        </p:nvCxnSpPr>
        <p:spPr>
          <a:xfrm rot="16200000" flipH="1">
            <a:off x="5295900" y="4533900"/>
            <a:ext cx="1698718" cy="555718"/>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8" name="Straight Arrow Connector 127"/>
          <p:cNvCxnSpPr>
            <a:endCxn id="140" idx="0"/>
          </p:cNvCxnSpPr>
          <p:nvPr/>
        </p:nvCxnSpPr>
        <p:spPr>
          <a:xfrm rot="5400000">
            <a:off x="1127218" y="4480018"/>
            <a:ext cx="11430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68" name="Straight Arrow Connector 167"/>
          <p:cNvCxnSpPr>
            <a:endCxn id="150" idx="0"/>
          </p:cNvCxnSpPr>
          <p:nvPr/>
        </p:nvCxnSpPr>
        <p:spPr>
          <a:xfrm rot="16200000" flipH="1">
            <a:off x="3162300" y="4381500"/>
            <a:ext cx="1143000" cy="152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a:endCxn id="98" idx="0"/>
          </p:cNvCxnSpPr>
          <p:nvPr/>
        </p:nvCxnSpPr>
        <p:spPr>
          <a:xfrm rot="16200000" flipH="1">
            <a:off x="6324600" y="3048000"/>
            <a:ext cx="1143000" cy="3810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a:stCxn id="96" idx="5"/>
            <a:endCxn id="97" idx="0"/>
          </p:cNvCxnSpPr>
          <p:nvPr/>
        </p:nvCxnSpPr>
        <p:spPr>
          <a:xfrm rot="16200000" flipH="1">
            <a:off x="6454682" y="2263682"/>
            <a:ext cx="403318" cy="98518"/>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p:nvPr/>
        </p:nvCxnSpPr>
        <p:spPr>
          <a:xfrm>
            <a:off x="6096000" y="1752600"/>
            <a:ext cx="358682" cy="250918"/>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stCxn id="49" idx="6"/>
          </p:cNvCxnSpPr>
          <p:nvPr/>
        </p:nvCxnSpPr>
        <p:spPr>
          <a:xfrm>
            <a:off x="5486400" y="2057400"/>
            <a:ext cx="25908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42" idx="6"/>
          </p:cNvCxnSpPr>
          <p:nvPr/>
        </p:nvCxnSpPr>
        <p:spPr>
          <a:xfrm>
            <a:off x="4114800" y="1676400"/>
            <a:ext cx="36576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37" idx="4"/>
            <a:endCxn id="73" idx="0"/>
          </p:cNvCxnSpPr>
          <p:nvPr/>
        </p:nvCxnSpPr>
        <p:spPr>
          <a:xfrm rot="16200000" flipH="1">
            <a:off x="3695700" y="3009900"/>
            <a:ext cx="1143000" cy="4572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endCxn id="61" idx="4"/>
          </p:cNvCxnSpPr>
          <p:nvPr/>
        </p:nvCxnSpPr>
        <p:spPr>
          <a:xfrm rot="5400000" flipH="1" flipV="1">
            <a:off x="2856309" y="2934097"/>
            <a:ext cx="534988" cy="794"/>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61" idx="5"/>
            <a:endCxn id="64" idx="0"/>
          </p:cNvCxnSpPr>
          <p:nvPr/>
        </p:nvCxnSpPr>
        <p:spPr>
          <a:xfrm rot="16200000" flipH="1">
            <a:off x="2835182" y="2987582"/>
            <a:ext cx="1165318" cy="479518"/>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2057400" y="1295400"/>
            <a:ext cx="57150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23" idx="5"/>
          </p:cNvCxnSpPr>
          <p:nvPr/>
        </p:nvCxnSpPr>
        <p:spPr>
          <a:xfrm rot="16200000" flipH="1">
            <a:off x="2073182" y="2682782"/>
            <a:ext cx="524154" cy="447954"/>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2590800" y="3200400"/>
            <a:ext cx="48006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0" y="304800"/>
            <a:ext cx="9144000" cy="923330"/>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Branch Pattern Combinations</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cxnSp>
        <p:nvCxnSpPr>
          <p:cNvPr id="3" name="Straight Arrow Connector 2"/>
          <p:cNvCxnSpPr/>
          <p:nvPr/>
        </p:nvCxnSpPr>
        <p:spPr>
          <a:xfrm>
            <a:off x="457200" y="3886200"/>
            <a:ext cx="8382000" cy="1588"/>
          </a:xfrm>
          <a:prstGeom prst="straightConnector1">
            <a:avLst/>
          </a:prstGeom>
          <a:ln w="635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457200" y="3505200"/>
            <a:ext cx="990600" cy="369332"/>
          </a:xfrm>
          <a:prstGeom prst="rect">
            <a:avLst/>
          </a:prstGeom>
          <a:noFill/>
        </p:spPr>
        <p:txBody>
          <a:bodyPr wrap="square" rtlCol="0">
            <a:spAutoFit/>
          </a:bodyPr>
          <a:lstStyle/>
          <a:p>
            <a:r>
              <a:rPr lang="en-US" b="1" dirty="0" smtClean="0"/>
              <a:t>/main</a:t>
            </a:r>
            <a:endParaRPr lang="en-US" b="1" dirty="0"/>
          </a:p>
        </p:txBody>
      </p:sp>
      <p:sp>
        <p:nvSpPr>
          <p:cNvPr id="5" name="Smiley Face 4"/>
          <p:cNvSpPr/>
          <p:nvPr/>
        </p:nvSpPr>
        <p:spPr>
          <a:xfrm>
            <a:off x="8763000" y="6477000"/>
            <a:ext cx="304800" cy="304800"/>
          </a:xfrm>
          <a:prstGeom prst="smileyFace">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2590800" y="1905000"/>
            <a:ext cx="48006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endCxn id="19" idx="4"/>
          </p:cNvCxnSpPr>
          <p:nvPr/>
        </p:nvCxnSpPr>
        <p:spPr>
          <a:xfrm rot="5400000" flipH="1" flipV="1">
            <a:off x="1066800" y="3276600"/>
            <a:ext cx="12192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676400" y="2590800"/>
            <a:ext cx="64008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2133600" y="1295400"/>
            <a:ext cx="4114800" cy="1588"/>
          </a:xfrm>
          <a:prstGeom prst="straightConnector1">
            <a:avLst/>
          </a:prstGeom>
          <a:ln w="635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16200000" flipH="1">
            <a:off x="2073182" y="1387382"/>
            <a:ext cx="501836" cy="425636"/>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57200" y="2438400"/>
            <a:ext cx="1143000" cy="369332"/>
          </a:xfrm>
          <a:prstGeom prst="rect">
            <a:avLst/>
          </a:prstGeom>
          <a:noFill/>
        </p:spPr>
        <p:txBody>
          <a:bodyPr wrap="square" rtlCol="0">
            <a:spAutoFit/>
          </a:bodyPr>
          <a:lstStyle/>
          <a:p>
            <a:r>
              <a:rPr lang="en-US" b="1" dirty="0" err="1" smtClean="0"/>
              <a:t>rel</a:t>
            </a:r>
            <a:r>
              <a:rPr lang="en-US" b="1" dirty="0" smtClean="0"/>
              <a:t>/2.0-R</a:t>
            </a:r>
            <a:endParaRPr lang="en-US" b="1" dirty="0"/>
          </a:p>
        </p:txBody>
      </p:sp>
      <p:sp>
        <p:nvSpPr>
          <p:cNvPr id="17" name="Oval 16"/>
          <p:cNvSpPr/>
          <p:nvPr/>
        </p:nvSpPr>
        <p:spPr>
          <a:xfrm>
            <a:off x="1600200" y="3810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Arrow Connector 17"/>
          <p:cNvCxnSpPr>
            <a:stCxn id="23" idx="0"/>
            <a:endCxn id="26" idx="4"/>
          </p:cNvCxnSpPr>
          <p:nvPr/>
        </p:nvCxnSpPr>
        <p:spPr>
          <a:xfrm rot="5400000" flipH="1" flipV="1">
            <a:off x="1485900" y="1943100"/>
            <a:ext cx="1143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1600200" y="2514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4191000" y="2895600"/>
            <a:ext cx="1143000" cy="369332"/>
          </a:xfrm>
          <a:prstGeom prst="rect">
            <a:avLst/>
          </a:prstGeom>
          <a:noFill/>
        </p:spPr>
        <p:txBody>
          <a:bodyPr wrap="square" rtlCol="0">
            <a:spAutoFit/>
          </a:bodyPr>
          <a:lstStyle/>
          <a:p>
            <a:r>
              <a:rPr lang="en-US" b="1" dirty="0" err="1" smtClean="0"/>
              <a:t>rel</a:t>
            </a:r>
            <a:r>
              <a:rPr lang="en-US" b="1" dirty="0" smtClean="0"/>
              <a:t>/2.0-D</a:t>
            </a:r>
            <a:endParaRPr lang="en-US" b="1" dirty="0"/>
          </a:p>
        </p:txBody>
      </p:sp>
      <p:sp>
        <p:nvSpPr>
          <p:cNvPr id="21" name="TextBox 20"/>
          <p:cNvSpPr txBox="1"/>
          <p:nvPr/>
        </p:nvSpPr>
        <p:spPr>
          <a:xfrm>
            <a:off x="609600" y="1219200"/>
            <a:ext cx="1371600" cy="369332"/>
          </a:xfrm>
          <a:prstGeom prst="rect">
            <a:avLst/>
          </a:prstGeom>
          <a:noFill/>
        </p:spPr>
        <p:txBody>
          <a:bodyPr wrap="square" rtlCol="0">
            <a:spAutoFit/>
          </a:bodyPr>
          <a:lstStyle/>
          <a:p>
            <a:r>
              <a:rPr lang="en-US" b="1" dirty="0" err="1" smtClean="0"/>
              <a:t>rel</a:t>
            </a:r>
            <a:r>
              <a:rPr lang="en-US" b="1" dirty="0" smtClean="0"/>
              <a:t>/2.0.01-P</a:t>
            </a:r>
            <a:endParaRPr lang="en-US" b="1" dirty="0"/>
          </a:p>
        </p:txBody>
      </p:sp>
      <p:sp>
        <p:nvSpPr>
          <p:cNvPr id="22" name="Oval 21"/>
          <p:cNvSpPr/>
          <p:nvPr/>
        </p:nvSpPr>
        <p:spPr>
          <a:xfrm>
            <a:off x="2514600" y="31242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1981200" y="2514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1981200" y="12192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2514600" y="18288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6172200" y="1066800"/>
            <a:ext cx="2362200" cy="369332"/>
          </a:xfrm>
          <a:prstGeom prst="rect">
            <a:avLst/>
          </a:prstGeom>
          <a:noFill/>
        </p:spPr>
        <p:txBody>
          <a:bodyPr wrap="square" rtlCol="0">
            <a:spAutoFit/>
          </a:bodyPr>
          <a:lstStyle/>
          <a:p>
            <a:r>
              <a:rPr lang="en-US" b="1" dirty="0" err="1" smtClean="0"/>
              <a:t>svcs</a:t>
            </a:r>
            <a:r>
              <a:rPr lang="en-US" b="1" dirty="0" smtClean="0"/>
              <a:t>/</a:t>
            </a:r>
            <a:r>
              <a:rPr lang="en-US" b="1" i="1" dirty="0" smtClean="0"/>
              <a:t>Customer</a:t>
            </a:r>
            <a:r>
              <a:rPr lang="en-US" b="1" dirty="0" smtClean="0"/>
              <a:t>/main</a:t>
            </a:r>
            <a:endParaRPr lang="en-US" b="1" dirty="0"/>
          </a:p>
        </p:txBody>
      </p:sp>
      <p:sp>
        <p:nvSpPr>
          <p:cNvPr id="32" name="TextBox 31"/>
          <p:cNvSpPr txBox="1"/>
          <p:nvPr/>
        </p:nvSpPr>
        <p:spPr>
          <a:xfrm>
            <a:off x="3124200" y="1905000"/>
            <a:ext cx="2362200" cy="369332"/>
          </a:xfrm>
          <a:prstGeom prst="rect">
            <a:avLst/>
          </a:prstGeom>
          <a:noFill/>
        </p:spPr>
        <p:txBody>
          <a:bodyPr wrap="square" rtlCol="0">
            <a:spAutoFit/>
          </a:bodyPr>
          <a:lstStyle/>
          <a:p>
            <a:r>
              <a:rPr lang="en-US" b="1" dirty="0" err="1" smtClean="0"/>
              <a:t>svcs</a:t>
            </a:r>
            <a:r>
              <a:rPr lang="en-US" b="1" dirty="0" smtClean="0"/>
              <a:t>/</a:t>
            </a:r>
            <a:r>
              <a:rPr lang="en-US" b="1" i="1" dirty="0" smtClean="0"/>
              <a:t>Customer</a:t>
            </a:r>
            <a:r>
              <a:rPr lang="en-US" b="1" dirty="0" smtClean="0"/>
              <a:t>/latest</a:t>
            </a:r>
            <a:endParaRPr lang="en-US" b="1" dirty="0"/>
          </a:p>
        </p:txBody>
      </p:sp>
      <p:cxnSp>
        <p:nvCxnSpPr>
          <p:cNvPr id="36" name="Straight Arrow Connector 35"/>
          <p:cNvCxnSpPr>
            <a:endCxn id="42" idx="4"/>
          </p:cNvCxnSpPr>
          <p:nvPr/>
        </p:nvCxnSpPr>
        <p:spPr>
          <a:xfrm rot="5400000" flipH="1" flipV="1">
            <a:off x="3657600" y="2133600"/>
            <a:ext cx="762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37" name="Oval 36"/>
          <p:cNvSpPr/>
          <p:nvPr/>
        </p:nvSpPr>
        <p:spPr>
          <a:xfrm>
            <a:off x="3962400" y="2514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Arrow Connector 37"/>
          <p:cNvCxnSpPr>
            <a:endCxn id="49" idx="4"/>
          </p:cNvCxnSpPr>
          <p:nvPr/>
        </p:nvCxnSpPr>
        <p:spPr>
          <a:xfrm rot="5400000" flipH="1" flipV="1">
            <a:off x="5180806" y="2362200"/>
            <a:ext cx="457994" cy="794"/>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2590800" y="1524000"/>
            <a:ext cx="1371600" cy="369332"/>
          </a:xfrm>
          <a:prstGeom prst="rect">
            <a:avLst/>
          </a:prstGeom>
          <a:noFill/>
        </p:spPr>
        <p:txBody>
          <a:bodyPr wrap="square" rtlCol="0">
            <a:spAutoFit/>
          </a:bodyPr>
          <a:lstStyle/>
          <a:p>
            <a:r>
              <a:rPr lang="en-US" b="1" dirty="0" err="1" smtClean="0"/>
              <a:t>rel</a:t>
            </a:r>
            <a:r>
              <a:rPr lang="en-US" b="1" dirty="0" smtClean="0"/>
              <a:t>/2.0.02-P</a:t>
            </a:r>
            <a:endParaRPr lang="en-US" b="1" dirty="0"/>
          </a:p>
        </p:txBody>
      </p:sp>
      <p:sp>
        <p:nvSpPr>
          <p:cNvPr id="42" name="Oval 41"/>
          <p:cNvSpPr/>
          <p:nvPr/>
        </p:nvSpPr>
        <p:spPr>
          <a:xfrm>
            <a:off x="3962400" y="16002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5334000" y="2514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5334000" y="19812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7010400" y="2057400"/>
            <a:ext cx="1371600" cy="369332"/>
          </a:xfrm>
          <a:prstGeom prst="rect">
            <a:avLst/>
          </a:prstGeom>
          <a:noFill/>
        </p:spPr>
        <p:txBody>
          <a:bodyPr wrap="square" rtlCol="0">
            <a:spAutoFit/>
          </a:bodyPr>
          <a:lstStyle/>
          <a:p>
            <a:r>
              <a:rPr lang="en-US" b="1" dirty="0" err="1" smtClean="0"/>
              <a:t>rel</a:t>
            </a:r>
            <a:r>
              <a:rPr lang="en-US" b="1" dirty="0" smtClean="0"/>
              <a:t>/2.0.03-P</a:t>
            </a:r>
            <a:endParaRPr lang="en-US" b="1" dirty="0"/>
          </a:p>
        </p:txBody>
      </p:sp>
      <p:sp>
        <p:nvSpPr>
          <p:cNvPr id="55" name="Rectangle 54"/>
          <p:cNvSpPr/>
          <p:nvPr/>
        </p:nvSpPr>
        <p:spPr>
          <a:xfrm>
            <a:off x="0" y="6396335"/>
            <a:ext cx="8458200" cy="461665"/>
          </a:xfrm>
          <a:prstGeom prst="rect">
            <a:avLst/>
          </a:prstGeom>
          <a:solidFill>
            <a:schemeClr val="bg1"/>
          </a:solidFill>
        </p:spPr>
        <p:txBody>
          <a:bodyPr wrap="square" lIns="91440" tIns="45720" rIns="91440" bIns="45720">
            <a:spAutoFit/>
          </a:bodyPr>
          <a:lstStyle/>
          <a:p>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Organic Development + Basic Maintenance</a:t>
            </a:r>
            <a:endPar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8" name="Rectangle 57"/>
          <p:cNvSpPr/>
          <p:nvPr/>
        </p:nvSpPr>
        <p:spPr>
          <a:xfrm>
            <a:off x="0" y="6396335"/>
            <a:ext cx="8534400" cy="461665"/>
          </a:xfrm>
          <a:prstGeom prst="rect">
            <a:avLst/>
          </a:prstGeom>
          <a:solidFill>
            <a:schemeClr val="bg1"/>
          </a:solidFill>
        </p:spPr>
        <p:txBody>
          <a:bodyPr wrap="square" lIns="91440" tIns="45720" rIns="91440" bIns="45720">
            <a:spAutoFit/>
          </a:bodyPr>
          <a:lstStyle/>
          <a:p>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Organic Development + Advanced Maintenance</a:t>
            </a:r>
            <a:endPar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9" name="Oval 58"/>
          <p:cNvSpPr/>
          <p:nvPr/>
        </p:nvSpPr>
        <p:spPr>
          <a:xfrm>
            <a:off x="3048000" y="31242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a:off x="3048000" y="2514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3581400" y="3810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p:cNvSpPr/>
          <p:nvPr/>
        </p:nvSpPr>
        <p:spPr>
          <a:xfrm>
            <a:off x="4419600" y="3810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6" name="Straight Arrow Connector 75"/>
          <p:cNvCxnSpPr>
            <a:endCxn id="77" idx="0"/>
          </p:cNvCxnSpPr>
          <p:nvPr/>
        </p:nvCxnSpPr>
        <p:spPr>
          <a:xfrm rot="16200000" flipH="1">
            <a:off x="5067300" y="3009900"/>
            <a:ext cx="1143000" cy="4572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77" name="Oval 76"/>
          <p:cNvSpPr/>
          <p:nvPr/>
        </p:nvSpPr>
        <p:spPr>
          <a:xfrm>
            <a:off x="5791200" y="3810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8" name="Straight Arrow Connector 77"/>
          <p:cNvCxnSpPr/>
          <p:nvPr/>
        </p:nvCxnSpPr>
        <p:spPr>
          <a:xfrm rot="5400000" flipH="1" flipV="1">
            <a:off x="5828903" y="2934097"/>
            <a:ext cx="534988" cy="794"/>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80" name="Oval 79"/>
          <p:cNvSpPr/>
          <p:nvPr/>
        </p:nvSpPr>
        <p:spPr>
          <a:xfrm>
            <a:off x="6019800" y="2514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0" y="6396335"/>
            <a:ext cx="8382000" cy="461665"/>
          </a:xfrm>
          <a:prstGeom prst="rect">
            <a:avLst/>
          </a:prstGeom>
          <a:solidFill>
            <a:schemeClr val="bg1"/>
          </a:solidFill>
        </p:spPr>
        <p:txBody>
          <a:bodyPr wrap="square" lIns="91440" tIns="45720" rIns="91440" bIns="45720">
            <a:spAutoFit/>
          </a:bodyPr>
          <a:lstStyle/>
          <a:p>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Organic Development + Patch Maintenance</a:t>
            </a:r>
            <a:endPar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cxnSp>
        <p:nvCxnSpPr>
          <p:cNvPr id="86" name="Straight Arrow Connector 85"/>
          <p:cNvCxnSpPr>
            <a:endCxn id="95" idx="1"/>
          </p:cNvCxnSpPr>
          <p:nvPr/>
        </p:nvCxnSpPr>
        <p:spPr>
          <a:xfrm rot="16200000" flipH="1">
            <a:off x="5715000" y="1371600"/>
            <a:ext cx="403318" cy="250918"/>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94" name="Oval 93"/>
          <p:cNvSpPr/>
          <p:nvPr/>
        </p:nvSpPr>
        <p:spPr>
          <a:xfrm>
            <a:off x="5715000" y="12192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p:cNvSpPr/>
          <p:nvPr/>
        </p:nvSpPr>
        <p:spPr>
          <a:xfrm>
            <a:off x="6019800" y="16764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p:cNvSpPr/>
          <p:nvPr/>
        </p:nvSpPr>
        <p:spPr>
          <a:xfrm>
            <a:off x="6477000" y="19812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p:cNvSpPr/>
          <p:nvPr/>
        </p:nvSpPr>
        <p:spPr>
          <a:xfrm>
            <a:off x="6629400" y="2514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97"/>
          <p:cNvSpPr/>
          <p:nvPr/>
        </p:nvSpPr>
        <p:spPr>
          <a:xfrm>
            <a:off x="7010400" y="3810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p:cNvSpPr/>
          <p:nvPr/>
        </p:nvSpPr>
        <p:spPr>
          <a:xfrm>
            <a:off x="0" y="6396335"/>
            <a:ext cx="8458200" cy="461665"/>
          </a:xfrm>
          <a:prstGeom prst="rect">
            <a:avLst/>
          </a:prstGeom>
          <a:solidFill>
            <a:schemeClr val="bg1"/>
          </a:solidFill>
        </p:spPr>
        <p:txBody>
          <a:bodyPr wrap="square" lIns="91440" tIns="45720" rIns="91440" bIns="45720">
            <a:spAutoFit/>
          </a:bodyPr>
          <a:lstStyle/>
          <a:p>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Organic Development + Basic Maintenance + Customization</a:t>
            </a:r>
            <a:endPar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3" name="Rectangle 52"/>
          <p:cNvSpPr/>
          <p:nvPr/>
        </p:nvSpPr>
        <p:spPr>
          <a:xfrm>
            <a:off x="0" y="6396335"/>
            <a:ext cx="8686800" cy="461665"/>
          </a:xfrm>
          <a:prstGeom prst="rect">
            <a:avLst/>
          </a:prstGeom>
          <a:noFill/>
        </p:spPr>
        <p:txBody>
          <a:bodyPr wrap="square" lIns="91440" tIns="45720" rIns="91440" bIns="45720">
            <a:spAutoFit/>
          </a:bodyPr>
          <a:lstStyle/>
          <a:p>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Organic Development</a:t>
            </a:r>
            <a:endPar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13" name="Rectangle 112"/>
          <p:cNvSpPr/>
          <p:nvPr/>
        </p:nvSpPr>
        <p:spPr>
          <a:xfrm>
            <a:off x="0" y="6396335"/>
            <a:ext cx="8686800" cy="461665"/>
          </a:xfrm>
          <a:prstGeom prst="rect">
            <a:avLst/>
          </a:prstGeom>
          <a:solidFill>
            <a:schemeClr val="bg1"/>
          </a:solidFill>
        </p:spPr>
        <p:txBody>
          <a:bodyPr wrap="square" lIns="91440" tIns="45720" rIns="91440" bIns="45720">
            <a:spAutoFit/>
          </a:bodyPr>
          <a:lstStyle/>
          <a:p>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Basic Planned Development + Basic Maintenance </a:t>
            </a:r>
            <a:endPar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cxnSp>
        <p:nvCxnSpPr>
          <p:cNvPr id="118" name="Straight Arrow Connector 117"/>
          <p:cNvCxnSpPr/>
          <p:nvPr/>
        </p:nvCxnSpPr>
        <p:spPr>
          <a:xfrm rot="16200000" flipH="1">
            <a:off x="4480018" y="4556218"/>
            <a:ext cx="1752600" cy="4572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19" name="Straight Arrow Connector 118"/>
          <p:cNvCxnSpPr/>
          <p:nvPr/>
        </p:nvCxnSpPr>
        <p:spPr>
          <a:xfrm>
            <a:off x="2384518" y="5737318"/>
            <a:ext cx="3962400" cy="1588"/>
          </a:xfrm>
          <a:prstGeom prst="straightConnector1">
            <a:avLst/>
          </a:prstGeom>
          <a:ln w="63500">
            <a:solidFill>
              <a:srgbClr val="92D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0" name="Straight Arrow Connector 119"/>
          <p:cNvCxnSpPr/>
          <p:nvPr/>
        </p:nvCxnSpPr>
        <p:spPr>
          <a:xfrm rot="5400000">
            <a:off x="4557012" y="4479224"/>
            <a:ext cx="11430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1" name="Straight Arrow Connector 120"/>
          <p:cNvCxnSpPr/>
          <p:nvPr/>
        </p:nvCxnSpPr>
        <p:spPr>
          <a:xfrm flipV="1">
            <a:off x="5127718" y="5127718"/>
            <a:ext cx="32766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2" name="Straight Arrow Connector 121"/>
          <p:cNvCxnSpPr/>
          <p:nvPr/>
        </p:nvCxnSpPr>
        <p:spPr>
          <a:xfrm rot="16200000" flipH="1">
            <a:off x="3489418" y="4556218"/>
            <a:ext cx="1752600" cy="4572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3" name="Straight Arrow Connector 122"/>
          <p:cNvCxnSpPr/>
          <p:nvPr/>
        </p:nvCxnSpPr>
        <p:spPr>
          <a:xfrm rot="5400000" flipH="1" flipV="1">
            <a:off x="3696494" y="4533106"/>
            <a:ext cx="1143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p:nvPr/>
        </p:nvCxnSpPr>
        <p:spPr>
          <a:xfrm rot="16200000" flipH="1">
            <a:off x="2498818" y="4556218"/>
            <a:ext cx="1752600" cy="4572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5" name="Straight Arrow Connector 124"/>
          <p:cNvCxnSpPr>
            <a:endCxn id="142" idx="0"/>
          </p:cNvCxnSpPr>
          <p:nvPr/>
        </p:nvCxnSpPr>
        <p:spPr>
          <a:xfrm rot="16200000" flipH="1">
            <a:off x="1181100" y="4533900"/>
            <a:ext cx="1698718" cy="555718"/>
          </a:xfrm>
          <a:prstGeom prst="straightConnector1">
            <a:avLst/>
          </a:prstGeom>
          <a:ln w="63500">
            <a:solidFill>
              <a:srgbClr val="92D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6" name="Straight Arrow Connector 125"/>
          <p:cNvCxnSpPr>
            <a:stCxn id="161" idx="4"/>
            <a:endCxn id="129" idx="4"/>
          </p:cNvCxnSpPr>
          <p:nvPr/>
        </p:nvCxnSpPr>
        <p:spPr>
          <a:xfrm rot="5400000" flipH="1">
            <a:off x="5486400" y="4876800"/>
            <a:ext cx="1851118" cy="2231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7" name="Straight Arrow Connector 126"/>
          <p:cNvCxnSpPr>
            <a:endCxn id="130" idx="5"/>
          </p:cNvCxnSpPr>
          <p:nvPr/>
        </p:nvCxnSpPr>
        <p:spPr>
          <a:xfrm rot="5400000" flipH="1" flipV="1">
            <a:off x="2568482" y="4518118"/>
            <a:ext cx="1187636" cy="31564"/>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129" name="Oval 128"/>
          <p:cNvSpPr/>
          <p:nvPr/>
        </p:nvSpPr>
        <p:spPr>
          <a:xfrm>
            <a:off x="6324600" y="38100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p:cNvSpPr/>
          <p:nvPr/>
        </p:nvSpPr>
        <p:spPr>
          <a:xfrm>
            <a:off x="3048000" y="38100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2" name="Straight Arrow Connector 131"/>
          <p:cNvCxnSpPr>
            <a:stCxn id="140" idx="2"/>
            <a:endCxn id="153" idx="2"/>
          </p:cNvCxnSpPr>
          <p:nvPr/>
        </p:nvCxnSpPr>
        <p:spPr>
          <a:xfrm rot="10800000" flipH="1">
            <a:off x="1622518" y="5105400"/>
            <a:ext cx="2568482" cy="2231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133" name="Oval 132"/>
          <p:cNvSpPr/>
          <p:nvPr/>
        </p:nvSpPr>
        <p:spPr>
          <a:xfrm>
            <a:off x="1927318" y="5051518"/>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Oval 133"/>
          <p:cNvSpPr/>
          <p:nvPr/>
        </p:nvSpPr>
        <p:spPr>
          <a:xfrm>
            <a:off x="2384518" y="5051518"/>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Oval 134"/>
          <p:cNvSpPr/>
          <p:nvPr/>
        </p:nvSpPr>
        <p:spPr>
          <a:xfrm>
            <a:off x="5280118" y="5051518"/>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p:cNvSpPr/>
          <p:nvPr/>
        </p:nvSpPr>
        <p:spPr>
          <a:xfrm>
            <a:off x="5051518" y="5051518"/>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Oval 136"/>
          <p:cNvSpPr/>
          <p:nvPr/>
        </p:nvSpPr>
        <p:spPr>
          <a:xfrm>
            <a:off x="3071112" y="5050724"/>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Oval 137"/>
          <p:cNvSpPr/>
          <p:nvPr/>
        </p:nvSpPr>
        <p:spPr>
          <a:xfrm>
            <a:off x="4899118" y="5661118"/>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Oval 138"/>
          <p:cNvSpPr/>
          <p:nvPr/>
        </p:nvSpPr>
        <p:spPr>
          <a:xfrm>
            <a:off x="5508718" y="5661118"/>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139"/>
          <p:cNvSpPr/>
          <p:nvPr/>
        </p:nvSpPr>
        <p:spPr>
          <a:xfrm>
            <a:off x="1622518" y="5051518"/>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Oval 141"/>
          <p:cNvSpPr/>
          <p:nvPr/>
        </p:nvSpPr>
        <p:spPr>
          <a:xfrm>
            <a:off x="2232118" y="5661118"/>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TextBox 142"/>
          <p:cNvSpPr txBox="1"/>
          <p:nvPr/>
        </p:nvSpPr>
        <p:spPr>
          <a:xfrm>
            <a:off x="1089118" y="5584918"/>
            <a:ext cx="1273082" cy="369332"/>
          </a:xfrm>
          <a:prstGeom prst="rect">
            <a:avLst/>
          </a:prstGeom>
          <a:noFill/>
        </p:spPr>
        <p:txBody>
          <a:bodyPr wrap="square" rtlCol="0">
            <a:spAutoFit/>
          </a:bodyPr>
          <a:lstStyle/>
          <a:p>
            <a:r>
              <a:rPr lang="en-US" b="1" dirty="0" smtClean="0"/>
              <a:t>dev/64Bit</a:t>
            </a:r>
            <a:endParaRPr lang="en-US" b="1" dirty="0"/>
          </a:p>
        </p:txBody>
      </p:sp>
      <p:sp>
        <p:nvSpPr>
          <p:cNvPr id="144" name="Oval 143"/>
          <p:cNvSpPr/>
          <p:nvPr/>
        </p:nvSpPr>
        <p:spPr>
          <a:xfrm>
            <a:off x="2155918" y="5051518"/>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144"/>
          <p:cNvSpPr/>
          <p:nvPr/>
        </p:nvSpPr>
        <p:spPr>
          <a:xfrm>
            <a:off x="2460718" y="5661118"/>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Oval 145"/>
          <p:cNvSpPr/>
          <p:nvPr/>
        </p:nvSpPr>
        <p:spPr>
          <a:xfrm>
            <a:off x="2689318" y="5661118"/>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Oval 146"/>
          <p:cNvSpPr/>
          <p:nvPr/>
        </p:nvSpPr>
        <p:spPr>
          <a:xfrm>
            <a:off x="2689318" y="5051518"/>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Oval 147"/>
          <p:cNvSpPr/>
          <p:nvPr/>
        </p:nvSpPr>
        <p:spPr>
          <a:xfrm>
            <a:off x="3070318" y="5661118"/>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Oval 148"/>
          <p:cNvSpPr/>
          <p:nvPr/>
        </p:nvSpPr>
        <p:spPr>
          <a:xfrm>
            <a:off x="3527518" y="5661118"/>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Oval 149"/>
          <p:cNvSpPr/>
          <p:nvPr/>
        </p:nvSpPr>
        <p:spPr>
          <a:xfrm>
            <a:off x="3733800" y="50292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Oval 150"/>
          <p:cNvSpPr/>
          <p:nvPr/>
        </p:nvSpPr>
        <p:spPr>
          <a:xfrm>
            <a:off x="3756118" y="5661118"/>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p:cNvSpPr/>
          <p:nvPr/>
        </p:nvSpPr>
        <p:spPr>
          <a:xfrm>
            <a:off x="3984718" y="5661118"/>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p:cNvSpPr/>
          <p:nvPr/>
        </p:nvSpPr>
        <p:spPr>
          <a:xfrm>
            <a:off x="4191000" y="50292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Oval 153"/>
          <p:cNvSpPr/>
          <p:nvPr/>
        </p:nvSpPr>
        <p:spPr>
          <a:xfrm>
            <a:off x="4191000" y="38100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p:cNvSpPr/>
          <p:nvPr/>
        </p:nvSpPr>
        <p:spPr>
          <a:xfrm>
            <a:off x="4518118" y="5661118"/>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p:cNvSpPr/>
          <p:nvPr/>
        </p:nvSpPr>
        <p:spPr>
          <a:xfrm>
            <a:off x="5051518" y="3832318"/>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TextBox 156"/>
          <p:cNvSpPr txBox="1"/>
          <p:nvPr/>
        </p:nvSpPr>
        <p:spPr>
          <a:xfrm>
            <a:off x="7391400" y="5181600"/>
            <a:ext cx="1371600" cy="369332"/>
          </a:xfrm>
          <a:prstGeom prst="rect">
            <a:avLst/>
          </a:prstGeom>
          <a:noFill/>
        </p:spPr>
        <p:txBody>
          <a:bodyPr wrap="square" rtlCol="0">
            <a:spAutoFit/>
          </a:bodyPr>
          <a:lstStyle/>
          <a:p>
            <a:r>
              <a:rPr lang="en-US" b="1" dirty="0" smtClean="0"/>
              <a:t>dev/FGS218</a:t>
            </a:r>
            <a:endParaRPr lang="en-US" b="1" dirty="0"/>
          </a:p>
        </p:txBody>
      </p:sp>
      <p:sp>
        <p:nvSpPr>
          <p:cNvPr id="158" name="Oval 157"/>
          <p:cNvSpPr/>
          <p:nvPr/>
        </p:nvSpPr>
        <p:spPr>
          <a:xfrm>
            <a:off x="5661118" y="5051518"/>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Oval 158"/>
          <p:cNvSpPr/>
          <p:nvPr/>
        </p:nvSpPr>
        <p:spPr>
          <a:xfrm>
            <a:off x="5813518" y="5661118"/>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160"/>
          <p:cNvSpPr/>
          <p:nvPr/>
        </p:nvSpPr>
        <p:spPr>
          <a:xfrm>
            <a:off x="6346918" y="5661118"/>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Oval 161"/>
          <p:cNvSpPr/>
          <p:nvPr/>
        </p:nvSpPr>
        <p:spPr>
          <a:xfrm>
            <a:off x="6042118" y="5051518"/>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Oval 164"/>
          <p:cNvSpPr/>
          <p:nvPr/>
        </p:nvSpPr>
        <p:spPr>
          <a:xfrm>
            <a:off x="6727918" y="5051518"/>
            <a:ext cx="152400" cy="152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TextBox 171"/>
          <p:cNvSpPr txBox="1"/>
          <p:nvPr/>
        </p:nvSpPr>
        <p:spPr>
          <a:xfrm>
            <a:off x="457200" y="4800600"/>
            <a:ext cx="1295400" cy="369332"/>
          </a:xfrm>
          <a:prstGeom prst="rect">
            <a:avLst/>
          </a:prstGeom>
          <a:noFill/>
        </p:spPr>
        <p:txBody>
          <a:bodyPr wrap="square" rtlCol="0">
            <a:spAutoFit/>
          </a:bodyPr>
          <a:lstStyle/>
          <a:p>
            <a:r>
              <a:rPr lang="en-US" b="1" dirty="0" smtClean="0"/>
              <a:t>dev/VS2K8</a:t>
            </a:r>
            <a:endParaRPr lang="en-US" b="1" dirty="0"/>
          </a:p>
        </p:txBody>
      </p:sp>
      <p:sp>
        <p:nvSpPr>
          <p:cNvPr id="114" name="Oval 113"/>
          <p:cNvSpPr/>
          <p:nvPr/>
        </p:nvSpPr>
        <p:spPr>
          <a:xfrm>
            <a:off x="6019800" y="31242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8"/>
                                        </p:tgtEl>
                                        <p:attrNameLst>
                                          <p:attrName>style.visibility</p:attrName>
                                        </p:attrNameLst>
                                      </p:cBhvr>
                                      <p:to>
                                        <p:strVal val="visible"/>
                                      </p:to>
                                    </p:set>
                                  </p:childTnLst>
                                </p:cTn>
                              </p:par>
                              <p:par>
                                <p:cTn id="41" presetID="2" presetClass="entr" presetSubtype="4" fill="hold" grpId="0" nodeType="with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additive="base">
                                        <p:cTn id="43" dur="500" fill="hold"/>
                                        <p:tgtEl>
                                          <p:spTgt spid="23"/>
                                        </p:tgtEl>
                                        <p:attrNameLst>
                                          <p:attrName>ppt_x</p:attrName>
                                        </p:attrNameLst>
                                      </p:cBhvr>
                                      <p:tavLst>
                                        <p:tav tm="0">
                                          <p:val>
                                            <p:strVal val="#ppt_x"/>
                                          </p:val>
                                        </p:tav>
                                        <p:tav tm="100000">
                                          <p:val>
                                            <p:strVal val="#ppt_x"/>
                                          </p:val>
                                        </p:tav>
                                      </p:tavLst>
                                    </p:anim>
                                    <p:anim calcmode="lin" valueType="num">
                                      <p:cBhvr additive="base">
                                        <p:cTn id="44" dur="500" fill="hold"/>
                                        <p:tgtEl>
                                          <p:spTgt spid="23"/>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78"/>
                                        </p:tgtEl>
                                        <p:attrNameLst>
                                          <p:attrName>style.visibility</p:attrName>
                                        </p:attrNameLst>
                                      </p:cBhvr>
                                      <p:to>
                                        <p:strVal val="visible"/>
                                      </p:to>
                                    </p:set>
                                    <p:anim calcmode="lin" valueType="num">
                                      <p:cBhvr additive="base">
                                        <p:cTn id="47" dur="500" fill="hold"/>
                                        <p:tgtEl>
                                          <p:spTgt spid="78"/>
                                        </p:tgtEl>
                                        <p:attrNameLst>
                                          <p:attrName>ppt_x</p:attrName>
                                        </p:attrNameLst>
                                      </p:cBhvr>
                                      <p:tavLst>
                                        <p:tav tm="0">
                                          <p:val>
                                            <p:strVal val="#ppt_x"/>
                                          </p:val>
                                        </p:tav>
                                        <p:tav tm="100000">
                                          <p:val>
                                            <p:strVal val="#ppt_x"/>
                                          </p:val>
                                        </p:tav>
                                      </p:tavLst>
                                    </p:anim>
                                    <p:anim calcmode="lin" valueType="num">
                                      <p:cBhvr additive="base">
                                        <p:cTn id="48" dur="500" fill="hold"/>
                                        <p:tgtEl>
                                          <p:spTgt spid="78"/>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15"/>
                                        </p:tgtEl>
                                        <p:attrNameLst>
                                          <p:attrName>style.visibility</p:attrName>
                                        </p:attrNameLst>
                                      </p:cBhvr>
                                      <p:to>
                                        <p:strVal val="visible"/>
                                      </p:to>
                                    </p:set>
                                    <p:anim calcmode="lin" valueType="num">
                                      <p:cBhvr additive="base">
                                        <p:cTn id="51" dur="500" fill="hold"/>
                                        <p:tgtEl>
                                          <p:spTgt spid="15"/>
                                        </p:tgtEl>
                                        <p:attrNameLst>
                                          <p:attrName>ppt_x</p:attrName>
                                        </p:attrNameLst>
                                      </p:cBhvr>
                                      <p:tavLst>
                                        <p:tav tm="0">
                                          <p:val>
                                            <p:strVal val="#ppt_x"/>
                                          </p:val>
                                        </p:tav>
                                        <p:tav tm="100000">
                                          <p:val>
                                            <p:strVal val="#ppt_x"/>
                                          </p:val>
                                        </p:tav>
                                      </p:tavLst>
                                    </p:anim>
                                    <p:anim calcmode="lin" valueType="num">
                                      <p:cBhvr additive="base">
                                        <p:cTn id="52" dur="500" fill="hold"/>
                                        <p:tgtEl>
                                          <p:spTgt spid="15"/>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59"/>
                                        </p:tgtEl>
                                        <p:attrNameLst>
                                          <p:attrName>style.visibility</p:attrName>
                                        </p:attrNameLst>
                                      </p:cBhvr>
                                      <p:to>
                                        <p:strVal val="visible"/>
                                      </p:to>
                                    </p:set>
                                    <p:anim calcmode="lin" valueType="num">
                                      <p:cBhvr additive="base">
                                        <p:cTn id="55" dur="500" fill="hold"/>
                                        <p:tgtEl>
                                          <p:spTgt spid="59"/>
                                        </p:tgtEl>
                                        <p:attrNameLst>
                                          <p:attrName>ppt_x</p:attrName>
                                        </p:attrNameLst>
                                      </p:cBhvr>
                                      <p:tavLst>
                                        <p:tav tm="0">
                                          <p:val>
                                            <p:strVal val="#ppt_x"/>
                                          </p:val>
                                        </p:tav>
                                        <p:tav tm="100000">
                                          <p:val>
                                            <p:strVal val="#ppt_x"/>
                                          </p:val>
                                        </p:tav>
                                      </p:tavLst>
                                    </p:anim>
                                    <p:anim calcmode="lin" valueType="num">
                                      <p:cBhvr additive="base">
                                        <p:cTn id="56" dur="500" fill="hold"/>
                                        <p:tgtEl>
                                          <p:spTgt spid="59"/>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60"/>
                                        </p:tgtEl>
                                        <p:attrNameLst>
                                          <p:attrName>style.visibility</p:attrName>
                                        </p:attrNameLst>
                                      </p:cBhvr>
                                      <p:to>
                                        <p:strVal val="visible"/>
                                      </p:to>
                                    </p:set>
                                    <p:anim calcmode="lin" valueType="num">
                                      <p:cBhvr additive="base">
                                        <p:cTn id="59" dur="500" fill="hold"/>
                                        <p:tgtEl>
                                          <p:spTgt spid="60"/>
                                        </p:tgtEl>
                                        <p:attrNameLst>
                                          <p:attrName>ppt_x</p:attrName>
                                        </p:attrNameLst>
                                      </p:cBhvr>
                                      <p:tavLst>
                                        <p:tav tm="0">
                                          <p:val>
                                            <p:strVal val="#ppt_x"/>
                                          </p:val>
                                        </p:tav>
                                        <p:tav tm="100000">
                                          <p:val>
                                            <p:strVal val="#ppt_x"/>
                                          </p:val>
                                        </p:tav>
                                      </p:tavLst>
                                    </p:anim>
                                    <p:anim calcmode="lin" valueType="num">
                                      <p:cBhvr additive="base">
                                        <p:cTn id="60" dur="500" fill="hold"/>
                                        <p:tgtEl>
                                          <p:spTgt spid="60"/>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16"/>
                                        </p:tgtEl>
                                        <p:attrNameLst>
                                          <p:attrName>style.visibility</p:attrName>
                                        </p:attrNameLst>
                                      </p:cBhvr>
                                      <p:to>
                                        <p:strVal val="visible"/>
                                      </p:to>
                                    </p:set>
                                    <p:anim calcmode="lin" valueType="num">
                                      <p:cBhvr additive="base">
                                        <p:cTn id="63" dur="500" fill="hold"/>
                                        <p:tgtEl>
                                          <p:spTgt spid="16"/>
                                        </p:tgtEl>
                                        <p:attrNameLst>
                                          <p:attrName>ppt_x</p:attrName>
                                        </p:attrNameLst>
                                      </p:cBhvr>
                                      <p:tavLst>
                                        <p:tav tm="0">
                                          <p:val>
                                            <p:strVal val="#ppt_x"/>
                                          </p:val>
                                        </p:tav>
                                        <p:tav tm="100000">
                                          <p:val>
                                            <p:strVal val="#ppt_x"/>
                                          </p:val>
                                        </p:tav>
                                      </p:tavLst>
                                    </p:anim>
                                    <p:anim calcmode="lin" valueType="num">
                                      <p:cBhvr additive="base">
                                        <p:cTn id="64" dur="500" fill="hold"/>
                                        <p:tgtEl>
                                          <p:spTgt spid="16"/>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80"/>
                                        </p:tgtEl>
                                        <p:attrNameLst>
                                          <p:attrName>style.visibility</p:attrName>
                                        </p:attrNameLst>
                                      </p:cBhvr>
                                      <p:to>
                                        <p:strVal val="visible"/>
                                      </p:to>
                                    </p:set>
                                    <p:anim calcmode="lin" valueType="num">
                                      <p:cBhvr additive="base">
                                        <p:cTn id="67" dur="500" fill="hold"/>
                                        <p:tgtEl>
                                          <p:spTgt spid="80"/>
                                        </p:tgtEl>
                                        <p:attrNameLst>
                                          <p:attrName>ppt_x</p:attrName>
                                        </p:attrNameLst>
                                      </p:cBhvr>
                                      <p:tavLst>
                                        <p:tav tm="0">
                                          <p:val>
                                            <p:strVal val="#ppt_x"/>
                                          </p:val>
                                        </p:tav>
                                        <p:tav tm="100000">
                                          <p:val>
                                            <p:strVal val="#ppt_x"/>
                                          </p:val>
                                        </p:tav>
                                      </p:tavLst>
                                    </p:anim>
                                    <p:anim calcmode="lin" valueType="num">
                                      <p:cBhvr additive="base">
                                        <p:cTn id="68" dur="500" fill="hold"/>
                                        <p:tgtEl>
                                          <p:spTgt spid="80"/>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2"/>
                                        </p:tgtEl>
                                        <p:attrNameLst>
                                          <p:attrName>style.visibility</p:attrName>
                                        </p:attrNameLst>
                                      </p:cBhvr>
                                      <p:to>
                                        <p:strVal val="visible"/>
                                      </p:to>
                                    </p:set>
                                    <p:anim calcmode="lin" valueType="num">
                                      <p:cBhvr additive="base">
                                        <p:cTn id="71" dur="500" fill="hold"/>
                                        <p:tgtEl>
                                          <p:spTgt spid="22"/>
                                        </p:tgtEl>
                                        <p:attrNameLst>
                                          <p:attrName>ppt_x</p:attrName>
                                        </p:attrNameLst>
                                      </p:cBhvr>
                                      <p:tavLst>
                                        <p:tav tm="0">
                                          <p:val>
                                            <p:strVal val="#ppt_x"/>
                                          </p:val>
                                        </p:tav>
                                        <p:tav tm="100000">
                                          <p:val>
                                            <p:strVal val="#ppt_x"/>
                                          </p:val>
                                        </p:tav>
                                      </p:tavLst>
                                    </p:anim>
                                    <p:anim calcmode="lin" valueType="num">
                                      <p:cBhvr additive="base">
                                        <p:cTn id="72" dur="500" fill="hold"/>
                                        <p:tgtEl>
                                          <p:spTgt spid="2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20"/>
                                        </p:tgtEl>
                                        <p:attrNameLst>
                                          <p:attrName>style.visibility</p:attrName>
                                        </p:attrNameLst>
                                      </p:cBhvr>
                                      <p:to>
                                        <p:strVal val="visible"/>
                                      </p:to>
                                    </p:set>
                                    <p:anim calcmode="lin" valueType="num">
                                      <p:cBhvr additive="base">
                                        <p:cTn id="75" dur="500" fill="hold"/>
                                        <p:tgtEl>
                                          <p:spTgt spid="20"/>
                                        </p:tgtEl>
                                        <p:attrNameLst>
                                          <p:attrName>ppt_x</p:attrName>
                                        </p:attrNameLst>
                                      </p:cBhvr>
                                      <p:tavLst>
                                        <p:tav tm="0">
                                          <p:val>
                                            <p:strVal val="#ppt_x"/>
                                          </p:val>
                                        </p:tav>
                                        <p:tav tm="100000">
                                          <p:val>
                                            <p:strVal val="#ppt_x"/>
                                          </p:val>
                                        </p:tav>
                                      </p:tavLst>
                                    </p:anim>
                                    <p:anim calcmode="lin" valueType="num">
                                      <p:cBhvr additive="base">
                                        <p:cTn id="76" dur="500" fill="hold"/>
                                        <p:tgtEl>
                                          <p:spTgt spid="20"/>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14"/>
                                        </p:tgtEl>
                                        <p:attrNameLst>
                                          <p:attrName>style.visibility</p:attrName>
                                        </p:attrNameLst>
                                      </p:cBhvr>
                                      <p:to>
                                        <p:strVal val="visible"/>
                                      </p:to>
                                    </p:set>
                                    <p:anim calcmode="lin" valueType="num">
                                      <p:cBhvr additive="base">
                                        <p:cTn id="79" dur="500" fill="hold"/>
                                        <p:tgtEl>
                                          <p:spTgt spid="114"/>
                                        </p:tgtEl>
                                        <p:attrNameLst>
                                          <p:attrName>ppt_x</p:attrName>
                                        </p:attrNameLst>
                                      </p:cBhvr>
                                      <p:tavLst>
                                        <p:tav tm="0">
                                          <p:val>
                                            <p:strVal val="#ppt_x"/>
                                          </p:val>
                                        </p:tav>
                                        <p:tav tm="100000">
                                          <p:val>
                                            <p:strVal val="#ppt_x"/>
                                          </p:val>
                                        </p:tav>
                                      </p:tavLst>
                                    </p:anim>
                                    <p:anim calcmode="lin" valueType="num">
                                      <p:cBhvr additive="base">
                                        <p:cTn id="80" dur="500" fill="hold"/>
                                        <p:tgtEl>
                                          <p:spTgt spid="114"/>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81"/>
                                        </p:tgtEl>
                                        <p:attrNameLst>
                                          <p:attrName>style.visibility</p:attrName>
                                        </p:attrNameLst>
                                      </p:cBhvr>
                                      <p:to>
                                        <p:strVal val="visible"/>
                                      </p:to>
                                    </p:set>
                                  </p:childTnLst>
                                </p:cTn>
                              </p:par>
                              <p:par>
                                <p:cTn id="85" presetID="2" presetClass="exit" presetSubtype="4" fill="hold" nodeType="withEffect">
                                  <p:stCondLst>
                                    <p:cond delay="0"/>
                                  </p:stCondLst>
                                  <p:childTnLst>
                                    <p:anim calcmode="lin" valueType="num">
                                      <p:cBhvr additive="base">
                                        <p:cTn id="86" dur="500"/>
                                        <p:tgtEl>
                                          <p:spTgt spid="114"/>
                                        </p:tgtEl>
                                        <p:attrNameLst>
                                          <p:attrName>ppt_x</p:attrName>
                                        </p:attrNameLst>
                                      </p:cBhvr>
                                      <p:tavLst>
                                        <p:tav tm="0">
                                          <p:val>
                                            <p:strVal val="ppt_x"/>
                                          </p:val>
                                        </p:tav>
                                        <p:tav tm="100000">
                                          <p:val>
                                            <p:strVal val="ppt_x"/>
                                          </p:val>
                                        </p:tav>
                                      </p:tavLst>
                                    </p:anim>
                                    <p:anim calcmode="lin" valueType="num">
                                      <p:cBhvr additive="base">
                                        <p:cTn id="87" dur="500"/>
                                        <p:tgtEl>
                                          <p:spTgt spid="114"/>
                                        </p:tgtEl>
                                        <p:attrNameLst>
                                          <p:attrName>ppt_y</p:attrName>
                                        </p:attrNameLst>
                                      </p:cBhvr>
                                      <p:tavLst>
                                        <p:tav tm="0">
                                          <p:val>
                                            <p:strVal val="ppt_y"/>
                                          </p:val>
                                        </p:tav>
                                        <p:tav tm="100000">
                                          <p:val>
                                            <p:strVal val="1+ppt_h/2"/>
                                          </p:val>
                                        </p:tav>
                                      </p:tavLst>
                                    </p:anim>
                                    <p:set>
                                      <p:cBhvr>
                                        <p:cTn id="88" dur="1" fill="hold">
                                          <p:stCondLst>
                                            <p:cond delay="499"/>
                                          </p:stCondLst>
                                        </p:cTn>
                                        <p:tgtEl>
                                          <p:spTgt spid="114"/>
                                        </p:tgtEl>
                                        <p:attrNameLst>
                                          <p:attrName>style.visibility</p:attrName>
                                        </p:attrNameLst>
                                      </p:cBhvr>
                                      <p:to>
                                        <p:strVal val="hidden"/>
                                      </p:to>
                                    </p:set>
                                  </p:childTnLst>
                                </p:cTn>
                              </p:par>
                              <p:par>
                                <p:cTn id="89" presetID="2" presetClass="exit" presetSubtype="4" fill="hold" grpId="1" nodeType="withEffect">
                                  <p:stCondLst>
                                    <p:cond delay="0"/>
                                  </p:stCondLst>
                                  <p:childTnLst>
                                    <p:anim calcmode="lin" valueType="num">
                                      <p:cBhvr additive="base">
                                        <p:cTn id="90" dur="500"/>
                                        <p:tgtEl>
                                          <p:spTgt spid="80"/>
                                        </p:tgtEl>
                                        <p:attrNameLst>
                                          <p:attrName>ppt_x</p:attrName>
                                        </p:attrNameLst>
                                      </p:cBhvr>
                                      <p:tavLst>
                                        <p:tav tm="0">
                                          <p:val>
                                            <p:strVal val="ppt_x"/>
                                          </p:val>
                                        </p:tav>
                                        <p:tav tm="100000">
                                          <p:val>
                                            <p:strVal val="ppt_x"/>
                                          </p:val>
                                        </p:tav>
                                      </p:tavLst>
                                    </p:anim>
                                    <p:anim calcmode="lin" valueType="num">
                                      <p:cBhvr additive="base">
                                        <p:cTn id="91" dur="500"/>
                                        <p:tgtEl>
                                          <p:spTgt spid="80"/>
                                        </p:tgtEl>
                                        <p:attrNameLst>
                                          <p:attrName>ppt_y</p:attrName>
                                        </p:attrNameLst>
                                      </p:cBhvr>
                                      <p:tavLst>
                                        <p:tav tm="0">
                                          <p:val>
                                            <p:strVal val="ppt_y"/>
                                          </p:val>
                                        </p:tav>
                                        <p:tav tm="100000">
                                          <p:val>
                                            <p:strVal val="1+ppt_h/2"/>
                                          </p:val>
                                        </p:tav>
                                      </p:tavLst>
                                    </p:anim>
                                    <p:set>
                                      <p:cBhvr>
                                        <p:cTn id="92" dur="1" fill="hold">
                                          <p:stCondLst>
                                            <p:cond delay="499"/>
                                          </p:stCondLst>
                                        </p:cTn>
                                        <p:tgtEl>
                                          <p:spTgt spid="80"/>
                                        </p:tgtEl>
                                        <p:attrNameLst>
                                          <p:attrName>style.visibility</p:attrName>
                                        </p:attrNameLst>
                                      </p:cBhvr>
                                      <p:to>
                                        <p:strVal val="hidden"/>
                                      </p:to>
                                    </p:set>
                                  </p:childTnLst>
                                </p:cTn>
                              </p:par>
                              <p:par>
                                <p:cTn id="93" presetID="2" presetClass="entr" presetSubtype="1" fill="hold" grpId="0" nodeType="withEffect">
                                  <p:stCondLst>
                                    <p:cond delay="0"/>
                                  </p:stCondLst>
                                  <p:childTnLst>
                                    <p:set>
                                      <p:cBhvr>
                                        <p:cTn id="94" dur="1" fill="hold">
                                          <p:stCondLst>
                                            <p:cond delay="0"/>
                                          </p:stCondLst>
                                        </p:cTn>
                                        <p:tgtEl>
                                          <p:spTgt spid="41"/>
                                        </p:tgtEl>
                                        <p:attrNameLst>
                                          <p:attrName>style.visibility</p:attrName>
                                        </p:attrNameLst>
                                      </p:cBhvr>
                                      <p:to>
                                        <p:strVal val="visible"/>
                                      </p:to>
                                    </p:set>
                                    <p:anim calcmode="lin" valueType="num">
                                      <p:cBhvr additive="base">
                                        <p:cTn id="95" dur="500" fill="hold"/>
                                        <p:tgtEl>
                                          <p:spTgt spid="41"/>
                                        </p:tgtEl>
                                        <p:attrNameLst>
                                          <p:attrName>ppt_x</p:attrName>
                                        </p:attrNameLst>
                                      </p:cBhvr>
                                      <p:tavLst>
                                        <p:tav tm="0">
                                          <p:val>
                                            <p:strVal val="#ppt_x"/>
                                          </p:val>
                                        </p:tav>
                                        <p:tav tm="100000">
                                          <p:val>
                                            <p:strVal val="#ppt_x"/>
                                          </p:val>
                                        </p:tav>
                                      </p:tavLst>
                                    </p:anim>
                                    <p:anim calcmode="lin" valueType="num">
                                      <p:cBhvr additive="base">
                                        <p:cTn id="96" dur="500" fill="hold"/>
                                        <p:tgtEl>
                                          <p:spTgt spid="41"/>
                                        </p:tgtEl>
                                        <p:attrNameLst>
                                          <p:attrName>ppt_y</p:attrName>
                                        </p:attrNameLst>
                                      </p:cBhvr>
                                      <p:tavLst>
                                        <p:tav tm="0">
                                          <p:val>
                                            <p:strVal val="0-#ppt_h/2"/>
                                          </p:val>
                                        </p:tav>
                                        <p:tav tm="100000">
                                          <p:val>
                                            <p:strVal val="#ppt_y"/>
                                          </p:val>
                                        </p:tav>
                                      </p:tavLst>
                                    </p:anim>
                                  </p:childTnLst>
                                </p:cTn>
                              </p:par>
                              <p:par>
                                <p:cTn id="97" presetID="2" presetClass="entr" presetSubtype="1" fill="hold" nodeType="withEffect">
                                  <p:stCondLst>
                                    <p:cond delay="0"/>
                                  </p:stCondLst>
                                  <p:childTnLst>
                                    <p:set>
                                      <p:cBhvr>
                                        <p:cTn id="98" dur="1" fill="hold">
                                          <p:stCondLst>
                                            <p:cond delay="0"/>
                                          </p:stCondLst>
                                        </p:cTn>
                                        <p:tgtEl>
                                          <p:spTgt spid="18"/>
                                        </p:tgtEl>
                                        <p:attrNameLst>
                                          <p:attrName>style.visibility</p:attrName>
                                        </p:attrNameLst>
                                      </p:cBhvr>
                                      <p:to>
                                        <p:strVal val="visible"/>
                                      </p:to>
                                    </p:set>
                                    <p:anim calcmode="lin" valueType="num">
                                      <p:cBhvr additive="base">
                                        <p:cTn id="99" dur="500" fill="hold"/>
                                        <p:tgtEl>
                                          <p:spTgt spid="18"/>
                                        </p:tgtEl>
                                        <p:attrNameLst>
                                          <p:attrName>ppt_x</p:attrName>
                                        </p:attrNameLst>
                                      </p:cBhvr>
                                      <p:tavLst>
                                        <p:tav tm="0">
                                          <p:val>
                                            <p:strVal val="#ppt_x"/>
                                          </p:val>
                                        </p:tav>
                                        <p:tav tm="100000">
                                          <p:val>
                                            <p:strVal val="#ppt_x"/>
                                          </p:val>
                                        </p:tav>
                                      </p:tavLst>
                                    </p:anim>
                                    <p:anim calcmode="lin" valueType="num">
                                      <p:cBhvr additive="base">
                                        <p:cTn id="100" dur="500" fill="hold"/>
                                        <p:tgtEl>
                                          <p:spTgt spid="18"/>
                                        </p:tgtEl>
                                        <p:attrNameLst>
                                          <p:attrName>ppt_y</p:attrName>
                                        </p:attrNameLst>
                                      </p:cBhvr>
                                      <p:tavLst>
                                        <p:tav tm="0">
                                          <p:val>
                                            <p:strVal val="0-#ppt_h/2"/>
                                          </p:val>
                                        </p:tav>
                                        <p:tav tm="100000">
                                          <p:val>
                                            <p:strVal val="#ppt_y"/>
                                          </p:val>
                                        </p:tav>
                                      </p:tavLst>
                                    </p:anim>
                                  </p:childTnLst>
                                </p:cTn>
                              </p:par>
                              <p:par>
                                <p:cTn id="101" presetID="2" presetClass="entr" presetSubtype="1" fill="hold" grpId="0" nodeType="withEffect">
                                  <p:stCondLst>
                                    <p:cond delay="0"/>
                                  </p:stCondLst>
                                  <p:childTnLst>
                                    <p:set>
                                      <p:cBhvr>
                                        <p:cTn id="102" dur="1" fill="hold">
                                          <p:stCondLst>
                                            <p:cond delay="0"/>
                                          </p:stCondLst>
                                        </p:cTn>
                                        <p:tgtEl>
                                          <p:spTgt spid="21"/>
                                        </p:tgtEl>
                                        <p:attrNameLst>
                                          <p:attrName>style.visibility</p:attrName>
                                        </p:attrNameLst>
                                      </p:cBhvr>
                                      <p:to>
                                        <p:strVal val="visible"/>
                                      </p:to>
                                    </p:set>
                                    <p:anim calcmode="lin" valueType="num">
                                      <p:cBhvr additive="base">
                                        <p:cTn id="103" dur="500" fill="hold"/>
                                        <p:tgtEl>
                                          <p:spTgt spid="21"/>
                                        </p:tgtEl>
                                        <p:attrNameLst>
                                          <p:attrName>ppt_x</p:attrName>
                                        </p:attrNameLst>
                                      </p:cBhvr>
                                      <p:tavLst>
                                        <p:tav tm="0">
                                          <p:val>
                                            <p:strVal val="#ppt_x"/>
                                          </p:val>
                                        </p:tav>
                                        <p:tav tm="100000">
                                          <p:val>
                                            <p:strVal val="#ppt_x"/>
                                          </p:val>
                                        </p:tav>
                                      </p:tavLst>
                                    </p:anim>
                                    <p:anim calcmode="lin" valueType="num">
                                      <p:cBhvr additive="base">
                                        <p:cTn id="104" dur="500" fill="hold"/>
                                        <p:tgtEl>
                                          <p:spTgt spid="21"/>
                                        </p:tgtEl>
                                        <p:attrNameLst>
                                          <p:attrName>ppt_y</p:attrName>
                                        </p:attrNameLst>
                                      </p:cBhvr>
                                      <p:tavLst>
                                        <p:tav tm="0">
                                          <p:val>
                                            <p:strVal val="0-#ppt_h/2"/>
                                          </p:val>
                                        </p:tav>
                                        <p:tav tm="100000">
                                          <p:val>
                                            <p:strVal val="#ppt_y"/>
                                          </p:val>
                                        </p:tav>
                                      </p:tavLst>
                                    </p:anim>
                                  </p:childTnLst>
                                </p:cTn>
                              </p:par>
                              <p:par>
                                <p:cTn id="105" presetID="2" presetClass="entr" presetSubtype="1" fill="hold" grpId="0" nodeType="withEffect">
                                  <p:stCondLst>
                                    <p:cond delay="0"/>
                                  </p:stCondLst>
                                  <p:childTnLst>
                                    <p:set>
                                      <p:cBhvr>
                                        <p:cTn id="106" dur="1" fill="hold">
                                          <p:stCondLst>
                                            <p:cond delay="0"/>
                                          </p:stCondLst>
                                        </p:cTn>
                                        <p:tgtEl>
                                          <p:spTgt spid="26"/>
                                        </p:tgtEl>
                                        <p:attrNameLst>
                                          <p:attrName>style.visibility</p:attrName>
                                        </p:attrNameLst>
                                      </p:cBhvr>
                                      <p:to>
                                        <p:strVal val="visible"/>
                                      </p:to>
                                    </p:set>
                                    <p:anim calcmode="lin" valueType="num">
                                      <p:cBhvr additive="base">
                                        <p:cTn id="107" dur="500" fill="hold"/>
                                        <p:tgtEl>
                                          <p:spTgt spid="26"/>
                                        </p:tgtEl>
                                        <p:attrNameLst>
                                          <p:attrName>ppt_x</p:attrName>
                                        </p:attrNameLst>
                                      </p:cBhvr>
                                      <p:tavLst>
                                        <p:tav tm="0">
                                          <p:val>
                                            <p:strVal val="#ppt_x"/>
                                          </p:val>
                                        </p:tav>
                                        <p:tav tm="100000">
                                          <p:val>
                                            <p:strVal val="#ppt_x"/>
                                          </p:val>
                                        </p:tav>
                                      </p:tavLst>
                                    </p:anim>
                                    <p:anim calcmode="lin" valueType="num">
                                      <p:cBhvr additive="base">
                                        <p:cTn id="108" dur="500" fill="hold"/>
                                        <p:tgtEl>
                                          <p:spTgt spid="26"/>
                                        </p:tgtEl>
                                        <p:attrNameLst>
                                          <p:attrName>ppt_y</p:attrName>
                                        </p:attrNameLst>
                                      </p:cBhvr>
                                      <p:tavLst>
                                        <p:tav tm="0">
                                          <p:val>
                                            <p:strVal val="0-#ppt_h/2"/>
                                          </p:val>
                                        </p:tav>
                                        <p:tav tm="100000">
                                          <p:val>
                                            <p:strVal val="#ppt_y"/>
                                          </p:val>
                                        </p:tav>
                                      </p:tavLst>
                                    </p:anim>
                                  </p:childTnLst>
                                </p:cTn>
                              </p:par>
                              <p:par>
                                <p:cTn id="109" presetID="2" presetClass="entr" presetSubtype="1" fill="hold" nodeType="withEffect">
                                  <p:stCondLst>
                                    <p:cond delay="0"/>
                                  </p:stCondLst>
                                  <p:childTnLst>
                                    <p:set>
                                      <p:cBhvr>
                                        <p:cTn id="110" dur="1" fill="hold">
                                          <p:stCondLst>
                                            <p:cond delay="0"/>
                                          </p:stCondLst>
                                        </p:cTn>
                                        <p:tgtEl>
                                          <p:spTgt spid="33"/>
                                        </p:tgtEl>
                                        <p:attrNameLst>
                                          <p:attrName>style.visibility</p:attrName>
                                        </p:attrNameLst>
                                      </p:cBhvr>
                                      <p:to>
                                        <p:strVal val="visible"/>
                                      </p:to>
                                    </p:set>
                                    <p:anim calcmode="lin" valueType="num">
                                      <p:cBhvr additive="base">
                                        <p:cTn id="111" dur="500" fill="hold"/>
                                        <p:tgtEl>
                                          <p:spTgt spid="33"/>
                                        </p:tgtEl>
                                        <p:attrNameLst>
                                          <p:attrName>ppt_x</p:attrName>
                                        </p:attrNameLst>
                                      </p:cBhvr>
                                      <p:tavLst>
                                        <p:tav tm="0">
                                          <p:val>
                                            <p:strVal val="#ppt_x"/>
                                          </p:val>
                                        </p:tav>
                                        <p:tav tm="100000">
                                          <p:val>
                                            <p:strVal val="#ppt_x"/>
                                          </p:val>
                                        </p:tav>
                                      </p:tavLst>
                                    </p:anim>
                                    <p:anim calcmode="lin" valueType="num">
                                      <p:cBhvr additive="base">
                                        <p:cTn id="112" dur="500" fill="hold"/>
                                        <p:tgtEl>
                                          <p:spTgt spid="33"/>
                                        </p:tgtEl>
                                        <p:attrNameLst>
                                          <p:attrName>ppt_y</p:attrName>
                                        </p:attrNameLst>
                                      </p:cBhvr>
                                      <p:tavLst>
                                        <p:tav tm="0">
                                          <p:val>
                                            <p:strVal val="0-#ppt_h/2"/>
                                          </p:val>
                                        </p:tav>
                                        <p:tav tm="100000">
                                          <p:val>
                                            <p:strVal val="#ppt_y"/>
                                          </p:val>
                                        </p:tav>
                                      </p:tavLst>
                                    </p:anim>
                                  </p:childTnLst>
                                </p:cTn>
                              </p:par>
                              <p:par>
                                <p:cTn id="113" presetID="2" presetClass="entr" presetSubtype="1" fill="hold" nodeType="withEffect">
                                  <p:stCondLst>
                                    <p:cond delay="0"/>
                                  </p:stCondLst>
                                  <p:childTnLst>
                                    <p:set>
                                      <p:cBhvr>
                                        <p:cTn id="114" dur="1" fill="hold">
                                          <p:stCondLst>
                                            <p:cond delay="0"/>
                                          </p:stCondLst>
                                        </p:cTn>
                                        <p:tgtEl>
                                          <p:spTgt spid="44"/>
                                        </p:tgtEl>
                                        <p:attrNameLst>
                                          <p:attrName>style.visibility</p:attrName>
                                        </p:attrNameLst>
                                      </p:cBhvr>
                                      <p:to>
                                        <p:strVal val="visible"/>
                                      </p:to>
                                    </p:set>
                                    <p:anim calcmode="lin" valueType="num">
                                      <p:cBhvr additive="base">
                                        <p:cTn id="115" dur="500" fill="hold"/>
                                        <p:tgtEl>
                                          <p:spTgt spid="44"/>
                                        </p:tgtEl>
                                        <p:attrNameLst>
                                          <p:attrName>ppt_x</p:attrName>
                                        </p:attrNameLst>
                                      </p:cBhvr>
                                      <p:tavLst>
                                        <p:tav tm="0">
                                          <p:val>
                                            <p:strVal val="#ppt_x"/>
                                          </p:val>
                                        </p:tav>
                                        <p:tav tm="100000">
                                          <p:val>
                                            <p:strVal val="#ppt_x"/>
                                          </p:val>
                                        </p:tav>
                                      </p:tavLst>
                                    </p:anim>
                                    <p:anim calcmode="lin" valueType="num">
                                      <p:cBhvr additive="base">
                                        <p:cTn id="116" dur="500" fill="hold"/>
                                        <p:tgtEl>
                                          <p:spTgt spid="44"/>
                                        </p:tgtEl>
                                        <p:attrNameLst>
                                          <p:attrName>ppt_y</p:attrName>
                                        </p:attrNameLst>
                                      </p:cBhvr>
                                      <p:tavLst>
                                        <p:tav tm="0">
                                          <p:val>
                                            <p:strVal val="0-#ppt_h/2"/>
                                          </p:val>
                                        </p:tav>
                                        <p:tav tm="100000">
                                          <p:val>
                                            <p:strVal val="#ppt_y"/>
                                          </p:val>
                                        </p:tav>
                                      </p:tavLst>
                                    </p:anim>
                                  </p:childTnLst>
                                </p:cTn>
                              </p:par>
                              <p:par>
                                <p:cTn id="117" presetID="2" presetClass="entr" presetSubtype="1" fill="hold" grpId="0" nodeType="withEffect">
                                  <p:stCondLst>
                                    <p:cond delay="0"/>
                                  </p:stCondLst>
                                  <p:childTnLst>
                                    <p:set>
                                      <p:cBhvr>
                                        <p:cTn id="118" dur="1" fill="hold">
                                          <p:stCondLst>
                                            <p:cond delay="0"/>
                                          </p:stCondLst>
                                        </p:cTn>
                                        <p:tgtEl>
                                          <p:spTgt spid="42"/>
                                        </p:tgtEl>
                                        <p:attrNameLst>
                                          <p:attrName>style.visibility</p:attrName>
                                        </p:attrNameLst>
                                      </p:cBhvr>
                                      <p:to>
                                        <p:strVal val="visible"/>
                                      </p:to>
                                    </p:set>
                                    <p:anim calcmode="lin" valueType="num">
                                      <p:cBhvr additive="base">
                                        <p:cTn id="119" dur="500" fill="hold"/>
                                        <p:tgtEl>
                                          <p:spTgt spid="42"/>
                                        </p:tgtEl>
                                        <p:attrNameLst>
                                          <p:attrName>ppt_x</p:attrName>
                                        </p:attrNameLst>
                                      </p:cBhvr>
                                      <p:tavLst>
                                        <p:tav tm="0">
                                          <p:val>
                                            <p:strVal val="#ppt_x"/>
                                          </p:val>
                                        </p:tav>
                                        <p:tav tm="100000">
                                          <p:val>
                                            <p:strVal val="#ppt_x"/>
                                          </p:val>
                                        </p:tav>
                                      </p:tavLst>
                                    </p:anim>
                                    <p:anim calcmode="lin" valueType="num">
                                      <p:cBhvr additive="base">
                                        <p:cTn id="120" dur="500" fill="hold"/>
                                        <p:tgtEl>
                                          <p:spTgt spid="42"/>
                                        </p:tgtEl>
                                        <p:attrNameLst>
                                          <p:attrName>ppt_y</p:attrName>
                                        </p:attrNameLst>
                                      </p:cBhvr>
                                      <p:tavLst>
                                        <p:tav tm="0">
                                          <p:val>
                                            <p:strVal val="0-#ppt_h/2"/>
                                          </p:val>
                                        </p:tav>
                                        <p:tav tm="100000">
                                          <p:val>
                                            <p:strVal val="#ppt_y"/>
                                          </p:val>
                                        </p:tav>
                                      </p:tavLst>
                                    </p:anim>
                                  </p:childTnLst>
                                </p:cTn>
                              </p:par>
                              <p:par>
                                <p:cTn id="121" presetID="2" presetClass="entr" presetSubtype="1" fill="hold" nodeType="withEffect">
                                  <p:stCondLst>
                                    <p:cond delay="0"/>
                                  </p:stCondLst>
                                  <p:childTnLst>
                                    <p:set>
                                      <p:cBhvr>
                                        <p:cTn id="122" dur="1" fill="hold">
                                          <p:stCondLst>
                                            <p:cond delay="0"/>
                                          </p:stCondLst>
                                        </p:cTn>
                                        <p:tgtEl>
                                          <p:spTgt spid="36"/>
                                        </p:tgtEl>
                                        <p:attrNameLst>
                                          <p:attrName>style.visibility</p:attrName>
                                        </p:attrNameLst>
                                      </p:cBhvr>
                                      <p:to>
                                        <p:strVal val="visible"/>
                                      </p:to>
                                    </p:set>
                                    <p:anim calcmode="lin" valueType="num">
                                      <p:cBhvr additive="base">
                                        <p:cTn id="123" dur="500" fill="hold"/>
                                        <p:tgtEl>
                                          <p:spTgt spid="36"/>
                                        </p:tgtEl>
                                        <p:attrNameLst>
                                          <p:attrName>ppt_x</p:attrName>
                                        </p:attrNameLst>
                                      </p:cBhvr>
                                      <p:tavLst>
                                        <p:tav tm="0">
                                          <p:val>
                                            <p:strVal val="#ppt_x"/>
                                          </p:val>
                                        </p:tav>
                                        <p:tav tm="100000">
                                          <p:val>
                                            <p:strVal val="#ppt_x"/>
                                          </p:val>
                                        </p:tav>
                                      </p:tavLst>
                                    </p:anim>
                                    <p:anim calcmode="lin" valueType="num">
                                      <p:cBhvr additive="base">
                                        <p:cTn id="124" dur="500" fill="hold"/>
                                        <p:tgtEl>
                                          <p:spTgt spid="36"/>
                                        </p:tgtEl>
                                        <p:attrNameLst>
                                          <p:attrName>ppt_y</p:attrName>
                                        </p:attrNameLst>
                                      </p:cBhvr>
                                      <p:tavLst>
                                        <p:tav tm="0">
                                          <p:val>
                                            <p:strVal val="0-#ppt_h/2"/>
                                          </p:val>
                                        </p:tav>
                                        <p:tav tm="100000">
                                          <p:val>
                                            <p:strVal val="#ppt_y"/>
                                          </p:val>
                                        </p:tav>
                                      </p:tavLst>
                                    </p:anim>
                                  </p:childTnLst>
                                </p:cTn>
                              </p:par>
                              <p:par>
                                <p:cTn id="125" presetID="2" presetClass="entr" presetSubtype="1" fill="hold" nodeType="withEffect">
                                  <p:stCondLst>
                                    <p:cond delay="0"/>
                                  </p:stCondLst>
                                  <p:childTnLst>
                                    <p:set>
                                      <p:cBhvr>
                                        <p:cTn id="126" dur="1" fill="hold">
                                          <p:stCondLst>
                                            <p:cond delay="0"/>
                                          </p:stCondLst>
                                        </p:cTn>
                                        <p:tgtEl>
                                          <p:spTgt spid="38"/>
                                        </p:tgtEl>
                                        <p:attrNameLst>
                                          <p:attrName>style.visibility</p:attrName>
                                        </p:attrNameLst>
                                      </p:cBhvr>
                                      <p:to>
                                        <p:strVal val="visible"/>
                                      </p:to>
                                    </p:set>
                                    <p:anim calcmode="lin" valueType="num">
                                      <p:cBhvr additive="base">
                                        <p:cTn id="127" dur="500" fill="hold"/>
                                        <p:tgtEl>
                                          <p:spTgt spid="38"/>
                                        </p:tgtEl>
                                        <p:attrNameLst>
                                          <p:attrName>ppt_x</p:attrName>
                                        </p:attrNameLst>
                                      </p:cBhvr>
                                      <p:tavLst>
                                        <p:tav tm="0">
                                          <p:val>
                                            <p:strVal val="#ppt_x"/>
                                          </p:val>
                                        </p:tav>
                                        <p:tav tm="100000">
                                          <p:val>
                                            <p:strVal val="#ppt_x"/>
                                          </p:val>
                                        </p:tav>
                                      </p:tavLst>
                                    </p:anim>
                                    <p:anim calcmode="lin" valueType="num">
                                      <p:cBhvr additive="base">
                                        <p:cTn id="128" dur="500" fill="hold"/>
                                        <p:tgtEl>
                                          <p:spTgt spid="38"/>
                                        </p:tgtEl>
                                        <p:attrNameLst>
                                          <p:attrName>ppt_y</p:attrName>
                                        </p:attrNameLst>
                                      </p:cBhvr>
                                      <p:tavLst>
                                        <p:tav tm="0">
                                          <p:val>
                                            <p:strVal val="0-#ppt_h/2"/>
                                          </p:val>
                                        </p:tav>
                                        <p:tav tm="100000">
                                          <p:val>
                                            <p:strVal val="#ppt_y"/>
                                          </p:val>
                                        </p:tav>
                                      </p:tavLst>
                                    </p:anim>
                                  </p:childTnLst>
                                </p:cTn>
                              </p:par>
                              <p:par>
                                <p:cTn id="129" presetID="2" presetClass="entr" presetSubtype="1" fill="hold" grpId="0" nodeType="withEffect">
                                  <p:stCondLst>
                                    <p:cond delay="0"/>
                                  </p:stCondLst>
                                  <p:childTnLst>
                                    <p:set>
                                      <p:cBhvr>
                                        <p:cTn id="130" dur="1" fill="hold">
                                          <p:stCondLst>
                                            <p:cond delay="0"/>
                                          </p:stCondLst>
                                        </p:cTn>
                                        <p:tgtEl>
                                          <p:spTgt spid="49"/>
                                        </p:tgtEl>
                                        <p:attrNameLst>
                                          <p:attrName>style.visibility</p:attrName>
                                        </p:attrNameLst>
                                      </p:cBhvr>
                                      <p:to>
                                        <p:strVal val="visible"/>
                                      </p:to>
                                    </p:set>
                                    <p:anim calcmode="lin" valueType="num">
                                      <p:cBhvr additive="base">
                                        <p:cTn id="131" dur="500" fill="hold"/>
                                        <p:tgtEl>
                                          <p:spTgt spid="49"/>
                                        </p:tgtEl>
                                        <p:attrNameLst>
                                          <p:attrName>ppt_x</p:attrName>
                                        </p:attrNameLst>
                                      </p:cBhvr>
                                      <p:tavLst>
                                        <p:tav tm="0">
                                          <p:val>
                                            <p:strVal val="#ppt_x"/>
                                          </p:val>
                                        </p:tav>
                                        <p:tav tm="100000">
                                          <p:val>
                                            <p:strVal val="#ppt_x"/>
                                          </p:val>
                                        </p:tav>
                                      </p:tavLst>
                                    </p:anim>
                                    <p:anim calcmode="lin" valueType="num">
                                      <p:cBhvr additive="base">
                                        <p:cTn id="132" dur="500" fill="hold"/>
                                        <p:tgtEl>
                                          <p:spTgt spid="49"/>
                                        </p:tgtEl>
                                        <p:attrNameLst>
                                          <p:attrName>ppt_y</p:attrName>
                                        </p:attrNameLst>
                                      </p:cBhvr>
                                      <p:tavLst>
                                        <p:tav tm="0">
                                          <p:val>
                                            <p:strVal val="0-#ppt_h/2"/>
                                          </p:val>
                                        </p:tav>
                                        <p:tav tm="100000">
                                          <p:val>
                                            <p:strVal val="#ppt_y"/>
                                          </p:val>
                                        </p:tav>
                                      </p:tavLst>
                                    </p:anim>
                                  </p:childTnLst>
                                </p:cTn>
                              </p:par>
                              <p:par>
                                <p:cTn id="133" presetID="2" presetClass="entr" presetSubtype="1" fill="hold" nodeType="withEffect">
                                  <p:stCondLst>
                                    <p:cond delay="0"/>
                                  </p:stCondLst>
                                  <p:childTnLst>
                                    <p:set>
                                      <p:cBhvr>
                                        <p:cTn id="134" dur="1" fill="hold">
                                          <p:stCondLst>
                                            <p:cond delay="0"/>
                                          </p:stCondLst>
                                        </p:cTn>
                                        <p:tgtEl>
                                          <p:spTgt spid="50"/>
                                        </p:tgtEl>
                                        <p:attrNameLst>
                                          <p:attrName>style.visibility</p:attrName>
                                        </p:attrNameLst>
                                      </p:cBhvr>
                                      <p:to>
                                        <p:strVal val="visible"/>
                                      </p:to>
                                    </p:set>
                                    <p:anim calcmode="lin" valueType="num">
                                      <p:cBhvr additive="base">
                                        <p:cTn id="135" dur="500" fill="hold"/>
                                        <p:tgtEl>
                                          <p:spTgt spid="50"/>
                                        </p:tgtEl>
                                        <p:attrNameLst>
                                          <p:attrName>ppt_x</p:attrName>
                                        </p:attrNameLst>
                                      </p:cBhvr>
                                      <p:tavLst>
                                        <p:tav tm="0">
                                          <p:val>
                                            <p:strVal val="#ppt_x"/>
                                          </p:val>
                                        </p:tav>
                                        <p:tav tm="100000">
                                          <p:val>
                                            <p:strVal val="#ppt_x"/>
                                          </p:val>
                                        </p:tav>
                                      </p:tavLst>
                                    </p:anim>
                                    <p:anim calcmode="lin" valueType="num">
                                      <p:cBhvr additive="base">
                                        <p:cTn id="136" dur="500" fill="hold"/>
                                        <p:tgtEl>
                                          <p:spTgt spid="50"/>
                                        </p:tgtEl>
                                        <p:attrNameLst>
                                          <p:attrName>ppt_y</p:attrName>
                                        </p:attrNameLst>
                                      </p:cBhvr>
                                      <p:tavLst>
                                        <p:tav tm="0">
                                          <p:val>
                                            <p:strVal val="0-#ppt_h/2"/>
                                          </p:val>
                                        </p:tav>
                                        <p:tav tm="100000">
                                          <p:val>
                                            <p:strVal val="#ppt_y"/>
                                          </p:val>
                                        </p:tav>
                                      </p:tavLst>
                                    </p:anim>
                                  </p:childTnLst>
                                </p:cTn>
                              </p:par>
                              <p:par>
                                <p:cTn id="137" presetID="2" presetClass="entr" presetSubtype="1" fill="hold" grpId="0" nodeType="withEffect">
                                  <p:stCondLst>
                                    <p:cond delay="0"/>
                                  </p:stCondLst>
                                  <p:childTnLst>
                                    <p:set>
                                      <p:cBhvr>
                                        <p:cTn id="138" dur="1" fill="hold">
                                          <p:stCondLst>
                                            <p:cond delay="0"/>
                                          </p:stCondLst>
                                        </p:cTn>
                                        <p:tgtEl>
                                          <p:spTgt spid="52"/>
                                        </p:tgtEl>
                                        <p:attrNameLst>
                                          <p:attrName>style.visibility</p:attrName>
                                        </p:attrNameLst>
                                      </p:cBhvr>
                                      <p:to>
                                        <p:strVal val="visible"/>
                                      </p:to>
                                    </p:set>
                                    <p:anim calcmode="lin" valueType="num">
                                      <p:cBhvr additive="base">
                                        <p:cTn id="139" dur="500" fill="hold"/>
                                        <p:tgtEl>
                                          <p:spTgt spid="52"/>
                                        </p:tgtEl>
                                        <p:attrNameLst>
                                          <p:attrName>ppt_x</p:attrName>
                                        </p:attrNameLst>
                                      </p:cBhvr>
                                      <p:tavLst>
                                        <p:tav tm="0">
                                          <p:val>
                                            <p:strVal val="#ppt_x"/>
                                          </p:val>
                                        </p:tav>
                                        <p:tav tm="100000">
                                          <p:val>
                                            <p:strVal val="#ppt_x"/>
                                          </p:val>
                                        </p:tav>
                                      </p:tavLst>
                                    </p:anim>
                                    <p:anim calcmode="lin" valueType="num">
                                      <p:cBhvr additive="base">
                                        <p:cTn id="140" dur="500" fill="hold"/>
                                        <p:tgtEl>
                                          <p:spTgt spid="52"/>
                                        </p:tgtEl>
                                        <p:attrNameLst>
                                          <p:attrName>ppt_y</p:attrName>
                                        </p:attrNameLst>
                                      </p:cBhvr>
                                      <p:tavLst>
                                        <p:tav tm="0">
                                          <p:val>
                                            <p:strVal val="0-#ppt_h/2"/>
                                          </p:val>
                                        </p:tav>
                                        <p:tav tm="100000">
                                          <p:val>
                                            <p:strVal val="#ppt_y"/>
                                          </p:val>
                                        </p:tav>
                                      </p:tavLst>
                                    </p:anim>
                                  </p:childTnLst>
                                </p:cTn>
                              </p:par>
                              <p:par>
                                <p:cTn id="141" presetID="2" presetClass="entr" presetSubtype="1" fill="hold" grpId="0" nodeType="withEffect">
                                  <p:stCondLst>
                                    <p:cond delay="0"/>
                                  </p:stCondLst>
                                  <p:childTnLst>
                                    <p:set>
                                      <p:cBhvr>
                                        <p:cTn id="142" dur="1" fill="hold">
                                          <p:stCondLst>
                                            <p:cond delay="0"/>
                                          </p:stCondLst>
                                        </p:cTn>
                                        <p:tgtEl>
                                          <p:spTgt spid="94"/>
                                        </p:tgtEl>
                                        <p:attrNameLst>
                                          <p:attrName>style.visibility</p:attrName>
                                        </p:attrNameLst>
                                      </p:cBhvr>
                                      <p:to>
                                        <p:strVal val="visible"/>
                                      </p:to>
                                    </p:set>
                                    <p:anim calcmode="lin" valueType="num">
                                      <p:cBhvr additive="base">
                                        <p:cTn id="143" dur="500" fill="hold"/>
                                        <p:tgtEl>
                                          <p:spTgt spid="94"/>
                                        </p:tgtEl>
                                        <p:attrNameLst>
                                          <p:attrName>ppt_x</p:attrName>
                                        </p:attrNameLst>
                                      </p:cBhvr>
                                      <p:tavLst>
                                        <p:tav tm="0">
                                          <p:val>
                                            <p:strVal val="#ppt_x"/>
                                          </p:val>
                                        </p:tav>
                                        <p:tav tm="100000">
                                          <p:val>
                                            <p:strVal val="#ppt_x"/>
                                          </p:val>
                                        </p:tav>
                                      </p:tavLst>
                                    </p:anim>
                                    <p:anim calcmode="lin" valueType="num">
                                      <p:cBhvr additive="base">
                                        <p:cTn id="144" dur="500" fill="hold"/>
                                        <p:tgtEl>
                                          <p:spTgt spid="94"/>
                                        </p:tgtEl>
                                        <p:attrNameLst>
                                          <p:attrName>ppt_y</p:attrName>
                                        </p:attrNameLst>
                                      </p:cBhvr>
                                      <p:tavLst>
                                        <p:tav tm="0">
                                          <p:val>
                                            <p:strVal val="0-#ppt_h/2"/>
                                          </p:val>
                                        </p:tav>
                                        <p:tav tm="100000">
                                          <p:val>
                                            <p:strVal val="#ppt_y"/>
                                          </p:val>
                                        </p:tav>
                                      </p:tavLst>
                                    </p:anim>
                                  </p:childTnLst>
                                </p:cTn>
                              </p:par>
                              <p:par>
                                <p:cTn id="145" presetID="2" presetClass="entr" presetSubtype="1" fill="hold" nodeType="withEffect">
                                  <p:stCondLst>
                                    <p:cond delay="0"/>
                                  </p:stCondLst>
                                  <p:childTnLst>
                                    <p:set>
                                      <p:cBhvr>
                                        <p:cTn id="146" dur="1" fill="hold">
                                          <p:stCondLst>
                                            <p:cond delay="0"/>
                                          </p:stCondLst>
                                        </p:cTn>
                                        <p:tgtEl>
                                          <p:spTgt spid="86"/>
                                        </p:tgtEl>
                                        <p:attrNameLst>
                                          <p:attrName>style.visibility</p:attrName>
                                        </p:attrNameLst>
                                      </p:cBhvr>
                                      <p:to>
                                        <p:strVal val="visible"/>
                                      </p:to>
                                    </p:set>
                                    <p:anim calcmode="lin" valueType="num">
                                      <p:cBhvr additive="base">
                                        <p:cTn id="147" dur="500" fill="hold"/>
                                        <p:tgtEl>
                                          <p:spTgt spid="86"/>
                                        </p:tgtEl>
                                        <p:attrNameLst>
                                          <p:attrName>ppt_x</p:attrName>
                                        </p:attrNameLst>
                                      </p:cBhvr>
                                      <p:tavLst>
                                        <p:tav tm="0">
                                          <p:val>
                                            <p:strVal val="#ppt_x"/>
                                          </p:val>
                                        </p:tav>
                                        <p:tav tm="100000">
                                          <p:val>
                                            <p:strVal val="#ppt_x"/>
                                          </p:val>
                                        </p:tav>
                                      </p:tavLst>
                                    </p:anim>
                                    <p:anim calcmode="lin" valueType="num">
                                      <p:cBhvr additive="base">
                                        <p:cTn id="148" dur="500" fill="hold"/>
                                        <p:tgtEl>
                                          <p:spTgt spid="86"/>
                                        </p:tgtEl>
                                        <p:attrNameLst>
                                          <p:attrName>ppt_y</p:attrName>
                                        </p:attrNameLst>
                                      </p:cBhvr>
                                      <p:tavLst>
                                        <p:tav tm="0">
                                          <p:val>
                                            <p:strVal val="0-#ppt_h/2"/>
                                          </p:val>
                                        </p:tav>
                                        <p:tav tm="100000">
                                          <p:val>
                                            <p:strVal val="#ppt_y"/>
                                          </p:val>
                                        </p:tav>
                                      </p:tavLst>
                                    </p:anim>
                                  </p:childTnLst>
                                </p:cTn>
                              </p:par>
                              <p:par>
                                <p:cTn id="149" presetID="2" presetClass="entr" presetSubtype="1" fill="hold" grpId="0" nodeType="withEffect">
                                  <p:stCondLst>
                                    <p:cond delay="0"/>
                                  </p:stCondLst>
                                  <p:childTnLst>
                                    <p:set>
                                      <p:cBhvr>
                                        <p:cTn id="150" dur="1" fill="hold">
                                          <p:stCondLst>
                                            <p:cond delay="0"/>
                                          </p:stCondLst>
                                        </p:cTn>
                                        <p:tgtEl>
                                          <p:spTgt spid="95"/>
                                        </p:tgtEl>
                                        <p:attrNameLst>
                                          <p:attrName>style.visibility</p:attrName>
                                        </p:attrNameLst>
                                      </p:cBhvr>
                                      <p:to>
                                        <p:strVal val="visible"/>
                                      </p:to>
                                    </p:set>
                                    <p:anim calcmode="lin" valueType="num">
                                      <p:cBhvr additive="base">
                                        <p:cTn id="151" dur="500" fill="hold"/>
                                        <p:tgtEl>
                                          <p:spTgt spid="95"/>
                                        </p:tgtEl>
                                        <p:attrNameLst>
                                          <p:attrName>ppt_x</p:attrName>
                                        </p:attrNameLst>
                                      </p:cBhvr>
                                      <p:tavLst>
                                        <p:tav tm="0">
                                          <p:val>
                                            <p:strVal val="#ppt_x"/>
                                          </p:val>
                                        </p:tav>
                                        <p:tav tm="100000">
                                          <p:val>
                                            <p:strVal val="#ppt_x"/>
                                          </p:val>
                                        </p:tav>
                                      </p:tavLst>
                                    </p:anim>
                                    <p:anim calcmode="lin" valueType="num">
                                      <p:cBhvr additive="base">
                                        <p:cTn id="152" dur="500" fill="hold"/>
                                        <p:tgtEl>
                                          <p:spTgt spid="95"/>
                                        </p:tgtEl>
                                        <p:attrNameLst>
                                          <p:attrName>ppt_y</p:attrName>
                                        </p:attrNameLst>
                                      </p:cBhvr>
                                      <p:tavLst>
                                        <p:tav tm="0">
                                          <p:val>
                                            <p:strVal val="0-#ppt_h/2"/>
                                          </p:val>
                                        </p:tav>
                                        <p:tav tm="100000">
                                          <p:val>
                                            <p:strVal val="#ppt_y"/>
                                          </p:val>
                                        </p:tav>
                                      </p:tavLst>
                                    </p:anim>
                                  </p:childTnLst>
                                </p:cTn>
                              </p:par>
                              <p:par>
                                <p:cTn id="153" presetID="2" presetClass="entr" presetSubtype="1" fill="hold" nodeType="withEffect">
                                  <p:stCondLst>
                                    <p:cond delay="0"/>
                                  </p:stCondLst>
                                  <p:childTnLst>
                                    <p:set>
                                      <p:cBhvr>
                                        <p:cTn id="154" dur="1" fill="hold">
                                          <p:stCondLst>
                                            <p:cond delay="0"/>
                                          </p:stCondLst>
                                        </p:cTn>
                                        <p:tgtEl>
                                          <p:spTgt spid="100"/>
                                        </p:tgtEl>
                                        <p:attrNameLst>
                                          <p:attrName>style.visibility</p:attrName>
                                        </p:attrNameLst>
                                      </p:cBhvr>
                                      <p:to>
                                        <p:strVal val="visible"/>
                                      </p:to>
                                    </p:set>
                                    <p:anim calcmode="lin" valueType="num">
                                      <p:cBhvr additive="base">
                                        <p:cTn id="155" dur="500" fill="hold"/>
                                        <p:tgtEl>
                                          <p:spTgt spid="100"/>
                                        </p:tgtEl>
                                        <p:attrNameLst>
                                          <p:attrName>ppt_x</p:attrName>
                                        </p:attrNameLst>
                                      </p:cBhvr>
                                      <p:tavLst>
                                        <p:tav tm="0">
                                          <p:val>
                                            <p:strVal val="#ppt_x"/>
                                          </p:val>
                                        </p:tav>
                                        <p:tav tm="100000">
                                          <p:val>
                                            <p:strVal val="#ppt_x"/>
                                          </p:val>
                                        </p:tav>
                                      </p:tavLst>
                                    </p:anim>
                                    <p:anim calcmode="lin" valueType="num">
                                      <p:cBhvr additive="base">
                                        <p:cTn id="156" dur="500" fill="hold"/>
                                        <p:tgtEl>
                                          <p:spTgt spid="100"/>
                                        </p:tgtEl>
                                        <p:attrNameLst>
                                          <p:attrName>ppt_y</p:attrName>
                                        </p:attrNameLst>
                                      </p:cBhvr>
                                      <p:tavLst>
                                        <p:tav tm="0">
                                          <p:val>
                                            <p:strVal val="0-#ppt_h/2"/>
                                          </p:val>
                                        </p:tav>
                                        <p:tav tm="100000">
                                          <p:val>
                                            <p:strVal val="#ppt_y"/>
                                          </p:val>
                                        </p:tav>
                                      </p:tavLst>
                                    </p:anim>
                                  </p:childTnLst>
                                </p:cTn>
                              </p:par>
                              <p:par>
                                <p:cTn id="157" presetID="2" presetClass="entr" presetSubtype="1" fill="hold" grpId="0" nodeType="withEffect">
                                  <p:stCondLst>
                                    <p:cond delay="0"/>
                                  </p:stCondLst>
                                  <p:childTnLst>
                                    <p:set>
                                      <p:cBhvr>
                                        <p:cTn id="158" dur="1" fill="hold">
                                          <p:stCondLst>
                                            <p:cond delay="0"/>
                                          </p:stCondLst>
                                        </p:cTn>
                                        <p:tgtEl>
                                          <p:spTgt spid="96"/>
                                        </p:tgtEl>
                                        <p:attrNameLst>
                                          <p:attrName>style.visibility</p:attrName>
                                        </p:attrNameLst>
                                      </p:cBhvr>
                                      <p:to>
                                        <p:strVal val="visible"/>
                                      </p:to>
                                    </p:set>
                                    <p:anim calcmode="lin" valueType="num">
                                      <p:cBhvr additive="base">
                                        <p:cTn id="159" dur="500" fill="hold"/>
                                        <p:tgtEl>
                                          <p:spTgt spid="96"/>
                                        </p:tgtEl>
                                        <p:attrNameLst>
                                          <p:attrName>ppt_x</p:attrName>
                                        </p:attrNameLst>
                                      </p:cBhvr>
                                      <p:tavLst>
                                        <p:tav tm="0">
                                          <p:val>
                                            <p:strVal val="#ppt_x"/>
                                          </p:val>
                                        </p:tav>
                                        <p:tav tm="100000">
                                          <p:val>
                                            <p:strVal val="#ppt_x"/>
                                          </p:val>
                                        </p:tav>
                                      </p:tavLst>
                                    </p:anim>
                                    <p:anim calcmode="lin" valueType="num">
                                      <p:cBhvr additive="base">
                                        <p:cTn id="160" dur="500" fill="hold"/>
                                        <p:tgtEl>
                                          <p:spTgt spid="96"/>
                                        </p:tgtEl>
                                        <p:attrNameLst>
                                          <p:attrName>ppt_y</p:attrName>
                                        </p:attrNameLst>
                                      </p:cBhvr>
                                      <p:tavLst>
                                        <p:tav tm="0">
                                          <p:val>
                                            <p:strVal val="0-#ppt_h/2"/>
                                          </p:val>
                                        </p:tav>
                                        <p:tav tm="100000">
                                          <p:val>
                                            <p:strVal val="#ppt_y"/>
                                          </p:val>
                                        </p:tav>
                                      </p:tavLst>
                                    </p:anim>
                                  </p:childTnLst>
                                </p:cTn>
                              </p:par>
                              <p:par>
                                <p:cTn id="161" presetID="2" presetClass="entr" presetSubtype="1" fill="hold" nodeType="withEffect">
                                  <p:stCondLst>
                                    <p:cond delay="0"/>
                                  </p:stCondLst>
                                  <p:childTnLst>
                                    <p:set>
                                      <p:cBhvr>
                                        <p:cTn id="162" dur="1" fill="hold">
                                          <p:stCondLst>
                                            <p:cond delay="0"/>
                                          </p:stCondLst>
                                        </p:cTn>
                                        <p:tgtEl>
                                          <p:spTgt spid="104"/>
                                        </p:tgtEl>
                                        <p:attrNameLst>
                                          <p:attrName>style.visibility</p:attrName>
                                        </p:attrNameLst>
                                      </p:cBhvr>
                                      <p:to>
                                        <p:strVal val="visible"/>
                                      </p:to>
                                    </p:set>
                                    <p:anim calcmode="lin" valueType="num">
                                      <p:cBhvr additive="base">
                                        <p:cTn id="163" dur="500" fill="hold"/>
                                        <p:tgtEl>
                                          <p:spTgt spid="104"/>
                                        </p:tgtEl>
                                        <p:attrNameLst>
                                          <p:attrName>ppt_x</p:attrName>
                                        </p:attrNameLst>
                                      </p:cBhvr>
                                      <p:tavLst>
                                        <p:tav tm="0">
                                          <p:val>
                                            <p:strVal val="#ppt_x"/>
                                          </p:val>
                                        </p:tav>
                                        <p:tav tm="100000">
                                          <p:val>
                                            <p:strVal val="#ppt_x"/>
                                          </p:val>
                                        </p:tav>
                                      </p:tavLst>
                                    </p:anim>
                                    <p:anim calcmode="lin" valueType="num">
                                      <p:cBhvr additive="base">
                                        <p:cTn id="164" dur="500" fill="hold"/>
                                        <p:tgtEl>
                                          <p:spTgt spid="104"/>
                                        </p:tgtEl>
                                        <p:attrNameLst>
                                          <p:attrName>ppt_y</p:attrName>
                                        </p:attrNameLst>
                                      </p:cBhvr>
                                      <p:tavLst>
                                        <p:tav tm="0">
                                          <p:val>
                                            <p:strVal val="0-#ppt_h/2"/>
                                          </p:val>
                                        </p:tav>
                                        <p:tav tm="100000">
                                          <p:val>
                                            <p:strVal val="#ppt_y"/>
                                          </p:val>
                                        </p:tav>
                                      </p:tavLst>
                                    </p:anim>
                                  </p:childTnLst>
                                </p:cTn>
                              </p:par>
                              <p:par>
                                <p:cTn id="165" presetID="2" presetClass="entr" presetSubtype="1" fill="hold" grpId="0" nodeType="withEffect">
                                  <p:stCondLst>
                                    <p:cond delay="0"/>
                                  </p:stCondLst>
                                  <p:childTnLst>
                                    <p:set>
                                      <p:cBhvr>
                                        <p:cTn id="166" dur="1" fill="hold">
                                          <p:stCondLst>
                                            <p:cond delay="0"/>
                                          </p:stCondLst>
                                        </p:cTn>
                                        <p:tgtEl>
                                          <p:spTgt spid="97"/>
                                        </p:tgtEl>
                                        <p:attrNameLst>
                                          <p:attrName>style.visibility</p:attrName>
                                        </p:attrNameLst>
                                      </p:cBhvr>
                                      <p:to>
                                        <p:strVal val="visible"/>
                                      </p:to>
                                    </p:set>
                                    <p:anim calcmode="lin" valueType="num">
                                      <p:cBhvr additive="base">
                                        <p:cTn id="167" dur="500" fill="hold"/>
                                        <p:tgtEl>
                                          <p:spTgt spid="97"/>
                                        </p:tgtEl>
                                        <p:attrNameLst>
                                          <p:attrName>ppt_x</p:attrName>
                                        </p:attrNameLst>
                                      </p:cBhvr>
                                      <p:tavLst>
                                        <p:tav tm="0">
                                          <p:val>
                                            <p:strVal val="#ppt_x"/>
                                          </p:val>
                                        </p:tav>
                                        <p:tav tm="100000">
                                          <p:val>
                                            <p:strVal val="#ppt_x"/>
                                          </p:val>
                                        </p:tav>
                                      </p:tavLst>
                                    </p:anim>
                                    <p:anim calcmode="lin" valueType="num">
                                      <p:cBhvr additive="base">
                                        <p:cTn id="168" dur="500" fill="hold"/>
                                        <p:tgtEl>
                                          <p:spTgt spid="97"/>
                                        </p:tgtEl>
                                        <p:attrNameLst>
                                          <p:attrName>ppt_y</p:attrName>
                                        </p:attrNameLst>
                                      </p:cBhvr>
                                      <p:tavLst>
                                        <p:tav tm="0">
                                          <p:val>
                                            <p:strVal val="0-#ppt_h/2"/>
                                          </p:val>
                                        </p:tav>
                                        <p:tav tm="100000">
                                          <p:val>
                                            <p:strVal val="#ppt_y"/>
                                          </p:val>
                                        </p:tav>
                                      </p:tavLst>
                                    </p:anim>
                                  </p:childTnLst>
                                </p:cTn>
                              </p:par>
                              <p:par>
                                <p:cTn id="169" presetID="2" presetClass="entr" presetSubtype="1" fill="hold" nodeType="withEffect">
                                  <p:stCondLst>
                                    <p:cond delay="0"/>
                                  </p:stCondLst>
                                  <p:childTnLst>
                                    <p:set>
                                      <p:cBhvr>
                                        <p:cTn id="170" dur="1" fill="hold">
                                          <p:stCondLst>
                                            <p:cond delay="0"/>
                                          </p:stCondLst>
                                        </p:cTn>
                                        <p:tgtEl>
                                          <p:spTgt spid="108"/>
                                        </p:tgtEl>
                                        <p:attrNameLst>
                                          <p:attrName>style.visibility</p:attrName>
                                        </p:attrNameLst>
                                      </p:cBhvr>
                                      <p:to>
                                        <p:strVal val="visible"/>
                                      </p:to>
                                    </p:set>
                                    <p:anim calcmode="lin" valueType="num">
                                      <p:cBhvr additive="base">
                                        <p:cTn id="171" dur="500" fill="hold"/>
                                        <p:tgtEl>
                                          <p:spTgt spid="108"/>
                                        </p:tgtEl>
                                        <p:attrNameLst>
                                          <p:attrName>ppt_x</p:attrName>
                                        </p:attrNameLst>
                                      </p:cBhvr>
                                      <p:tavLst>
                                        <p:tav tm="0">
                                          <p:val>
                                            <p:strVal val="#ppt_x"/>
                                          </p:val>
                                        </p:tav>
                                        <p:tav tm="100000">
                                          <p:val>
                                            <p:strVal val="#ppt_x"/>
                                          </p:val>
                                        </p:tav>
                                      </p:tavLst>
                                    </p:anim>
                                    <p:anim calcmode="lin" valueType="num">
                                      <p:cBhvr additive="base">
                                        <p:cTn id="172" dur="500" fill="hold"/>
                                        <p:tgtEl>
                                          <p:spTgt spid="108"/>
                                        </p:tgtEl>
                                        <p:attrNameLst>
                                          <p:attrName>ppt_y</p:attrName>
                                        </p:attrNameLst>
                                      </p:cBhvr>
                                      <p:tavLst>
                                        <p:tav tm="0">
                                          <p:val>
                                            <p:strVal val="0-#ppt_h/2"/>
                                          </p:val>
                                        </p:tav>
                                        <p:tav tm="100000">
                                          <p:val>
                                            <p:strVal val="#ppt_y"/>
                                          </p:val>
                                        </p:tav>
                                      </p:tavLst>
                                    </p:anim>
                                  </p:childTnLst>
                                </p:cTn>
                              </p:par>
                              <p:par>
                                <p:cTn id="173" presetID="2" presetClass="entr" presetSubtype="1" fill="hold" grpId="0" nodeType="withEffect">
                                  <p:stCondLst>
                                    <p:cond delay="0"/>
                                  </p:stCondLst>
                                  <p:childTnLst>
                                    <p:set>
                                      <p:cBhvr>
                                        <p:cTn id="174" dur="1" fill="hold">
                                          <p:stCondLst>
                                            <p:cond delay="0"/>
                                          </p:stCondLst>
                                        </p:cTn>
                                        <p:tgtEl>
                                          <p:spTgt spid="98"/>
                                        </p:tgtEl>
                                        <p:attrNameLst>
                                          <p:attrName>style.visibility</p:attrName>
                                        </p:attrNameLst>
                                      </p:cBhvr>
                                      <p:to>
                                        <p:strVal val="visible"/>
                                      </p:to>
                                    </p:set>
                                    <p:anim calcmode="lin" valueType="num">
                                      <p:cBhvr additive="base">
                                        <p:cTn id="175" dur="500" fill="hold"/>
                                        <p:tgtEl>
                                          <p:spTgt spid="98"/>
                                        </p:tgtEl>
                                        <p:attrNameLst>
                                          <p:attrName>ppt_x</p:attrName>
                                        </p:attrNameLst>
                                      </p:cBhvr>
                                      <p:tavLst>
                                        <p:tav tm="0">
                                          <p:val>
                                            <p:strVal val="#ppt_x"/>
                                          </p:val>
                                        </p:tav>
                                        <p:tav tm="100000">
                                          <p:val>
                                            <p:strVal val="#ppt_x"/>
                                          </p:val>
                                        </p:tav>
                                      </p:tavLst>
                                    </p:anim>
                                    <p:anim calcmode="lin" valueType="num">
                                      <p:cBhvr additive="base">
                                        <p:cTn id="176" dur="500" fill="hold"/>
                                        <p:tgtEl>
                                          <p:spTgt spid="98"/>
                                        </p:tgtEl>
                                        <p:attrNameLst>
                                          <p:attrName>ppt_y</p:attrName>
                                        </p:attrNameLst>
                                      </p:cBhvr>
                                      <p:tavLst>
                                        <p:tav tm="0">
                                          <p:val>
                                            <p:strVal val="0-#ppt_h/2"/>
                                          </p:val>
                                        </p:tav>
                                        <p:tav tm="100000">
                                          <p:val>
                                            <p:strVal val="#ppt_y"/>
                                          </p:val>
                                        </p:tav>
                                      </p:tavLst>
                                    </p:anim>
                                  </p:childTnLst>
                                </p:cTn>
                              </p:par>
                              <p:par>
                                <p:cTn id="177" presetID="2" presetClass="exit" presetSubtype="4" fill="hold" nodeType="withEffect">
                                  <p:stCondLst>
                                    <p:cond delay="0"/>
                                  </p:stCondLst>
                                  <p:childTnLst>
                                    <p:anim calcmode="lin" valueType="num">
                                      <p:cBhvr additive="base">
                                        <p:cTn id="178" dur="500"/>
                                        <p:tgtEl>
                                          <p:spTgt spid="16"/>
                                        </p:tgtEl>
                                        <p:attrNameLst>
                                          <p:attrName>ppt_x</p:attrName>
                                        </p:attrNameLst>
                                      </p:cBhvr>
                                      <p:tavLst>
                                        <p:tav tm="0">
                                          <p:val>
                                            <p:strVal val="ppt_x"/>
                                          </p:val>
                                        </p:tav>
                                        <p:tav tm="100000">
                                          <p:val>
                                            <p:strVal val="ppt_x"/>
                                          </p:val>
                                        </p:tav>
                                      </p:tavLst>
                                    </p:anim>
                                    <p:anim calcmode="lin" valueType="num">
                                      <p:cBhvr additive="base">
                                        <p:cTn id="179" dur="500"/>
                                        <p:tgtEl>
                                          <p:spTgt spid="16"/>
                                        </p:tgtEl>
                                        <p:attrNameLst>
                                          <p:attrName>ppt_y</p:attrName>
                                        </p:attrNameLst>
                                      </p:cBhvr>
                                      <p:tavLst>
                                        <p:tav tm="0">
                                          <p:val>
                                            <p:strVal val="ppt_y"/>
                                          </p:val>
                                        </p:tav>
                                        <p:tav tm="100000">
                                          <p:val>
                                            <p:strVal val="1+ppt_h/2"/>
                                          </p:val>
                                        </p:tav>
                                      </p:tavLst>
                                    </p:anim>
                                    <p:set>
                                      <p:cBhvr>
                                        <p:cTn id="180" dur="1" fill="hold">
                                          <p:stCondLst>
                                            <p:cond delay="499"/>
                                          </p:stCondLst>
                                        </p:cTn>
                                        <p:tgtEl>
                                          <p:spTgt spid="16"/>
                                        </p:tgtEl>
                                        <p:attrNameLst>
                                          <p:attrName>style.visibility</p:attrName>
                                        </p:attrNameLst>
                                      </p:cBhvr>
                                      <p:to>
                                        <p:strVal val="hidden"/>
                                      </p:to>
                                    </p:set>
                                  </p:childTnLst>
                                </p:cTn>
                              </p:par>
                              <p:par>
                                <p:cTn id="181" presetID="2" presetClass="exit" presetSubtype="4" fill="hold" nodeType="withEffect">
                                  <p:stCondLst>
                                    <p:cond delay="0"/>
                                  </p:stCondLst>
                                  <p:childTnLst>
                                    <p:anim calcmode="lin" valueType="num">
                                      <p:cBhvr additive="base">
                                        <p:cTn id="182" dur="500"/>
                                        <p:tgtEl>
                                          <p:spTgt spid="22"/>
                                        </p:tgtEl>
                                        <p:attrNameLst>
                                          <p:attrName>ppt_x</p:attrName>
                                        </p:attrNameLst>
                                      </p:cBhvr>
                                      <p:tavLst>
                                        <p:tav tm="0">
                                          <p:val>
                                            <p:strVal val="ppt_x"/>
                                          </p:val>
                                        </p:tav>
                                        <p:tav tm="100000">
                                          <p:val>
                                            <p:strVal val="ppt_x"/>
                                          </p:val>
                                        </p:tav>
                                      </p:tavLst>
                                    </p:anim>
                                    <p:anim calcmode="lin" valueType="num">
                                      <p:cBhvr additive="base">
                                        <p:cTn id="183" dur="500"/>
                                        <p:tgtEl>
                                          <p:spTgt spid="22"/>
                                        </p:tgtEl>
                                        <p:attrNameLst>
                                          <p:attrName>ppt_y</p:attrName>
                                        </p:attrNameLst>
                                      </p:cBhvr>
                                      <p:tavLst>
                                        <p:tav tm="0">
                                          <p:val>
                                            <p:strVal val="ppt_y"/>
                                          </p:val>
                                        </p:tav>
                                        <p:tav tm="100000">
                                          <p:val>
                                            <p:strVal val="1+ppt_h/2"/>
                                          </p:val>
                                        </p:tav>
                                      </p:tavLst>
                                    </p:anim>
                                    <p:set>
                                      <p:cBhvr>
                                        <p:cTn id="184" dur="1" fill="hold">
                                          <p:stCondLst>
                                            <p:cond delay="499"/>
                                          </p:stCondLst>
                                        </p:cTn>
                                        <p:tgtEl>
                                          <p:spTgt spid="22"/>
                                        </p:tgtEl>
                                        <p:attrNameLst>
                                          <p:attrName>style.visibility</p:attrName>
                                        </p:attrNameLst>
                                      </p:cBhvr>
                                      <p:to>
                                        <p:strVal val="hidden"/>
                                      </p:to>
                                    </p:set>
                                  </p:childTnLst>
                                </p:cTn>
                              </p:par>
                              <p:par>
                                <p:cTn id="185" presetID="2" presetClass="exit" presetSubtype="4" fill="hold" nodeType="withEffect">
                                  <p:stCondLst>
                                    <p:cond delay="0"/>
                                  </p:stCondLst>
                                  <p:childTnLst>
                                    <p:anim calcmode="lin" valueType="num">
                                      <p:cBhvr additive="base">
                                        <p:cTn id="186" dur="500"/>
                                        <p:tgtEl>
                                          <p:spTgt spid="15"/>
                                        </p:tgtEl>
                                        <p:attrNameLst>
                                          <p:attrName>ppt_x</p:attrName>
                                        </p:attrNameLst>
                                      </p:cBhvr>
                                      <p:tavLst>
                                        <p:tav tm="0">
                                          <p:val>
                                            <p:strVal val="ppt_x"/>
                                          </p:val>
                                        </p:tav>
                                        <p:tav tm="100000">
                                          <p:val>
                                            <p:strVal val="ppt_x"/>
                                          </p:val>
                                        </p:tav>
                                      </p:tavLst>
                                    </p:anim>
                                    <p:anim calcmode="lin" valueType="num">
                                      <p:cBhvr additive="base">
                                        <p:cTn id="187" dur="500"/>
                                        <p:tgtEl>
                                          <p:spTgt spid="15"/>
                                        </p:tgtEl>
                                        <p:attrNameLst>
                                          <p:attrName>ppt_y</p:attrName>
                                        </p:attrNameLst>
                                      </p:cBhvr>
                                      <p:tavLst>
                                        <p:tav tm="0">
                                          <p:val>
                                            <p:strVal val="ppt_y"/>
                                          </p:val>
                                        </p:tav>
                                        <p:tav tm="100000">
                                          <p:val>
                                            <p:strVal val="1+ppt_h/2"/>
                                          </p:val>
                                        </p:tav>
                                      </p:tavLst>
                                    </p:anim>
                                    <p:set>
                                      <p:cBhvr>
                                        <p:cTn id="188" dur="1" fill="hold">
                                          <p:stCondLst>
                                            <p:cond delay="499"/>
                                          </p:stCondLst>
                                        </p:cTn>
                                        <p:tgtEl>
                                          <p:spTgt spid="15"/>
                                        </p:tgtEl>
                                        <p:attrNameLst>
                                          <p:attrName>style.visibility</p:attrName>
                                        </p:attrNameLst>
                                      </p:cBhvr>
                                      <p:to>
                                        <p:strVal val="hidden"/>
                                      </p:to>
                                    </p:set>
                                  </p:childTnLst>
                                </p:cTn>
                              </p:par>
                              <p:par>
                                <p:cTn id="189" presetID="2" presetClass="exit" presetSubtype="4" accel="50000" decel="50000" fill="hold" grpId="1" nodeType="withEffect">
                                  <p:stCondLst>
                                    <p:cond delay="0"/>
                                  </p:stCondLst>
                                  <p:childTnLst>
                                    <p:anim calcmode="lin" valueType="num">
                                      <p:cBhvr additive="base">
                                        <p:cTn id="190" dur="500"/>
                                        <p:tgtEl>
                                          <p:spTgt spid="20"/>
                                        </p:tgtEl>
                                        <p:attrNameLst>
                                          <p:attrName>ppt_x</p:attrName>
                                        </p:attrNameLst>
                                      </p:cBhvr>
                                      <p:tavLst>
                                        <p:tav tm="0">
                                          <p:val>
                                            <p:strVal val="ppt_x"/>
                                          </p:val>
                                        </p:tav>
                                        <p:tav tm="100000">
                                          <p:val>
                                            <p:strVal val="ppt_x"/>
                                          </p:val>
                                        </p:tav>
                                      </p:tavLst>
                                    </p:anim>
                                    <p:anim calcmode="lin" valueType="num">
                                      <p:cBhvr additive="base">
                                        <p:cTn id="191" dur="500"/>
                                        <p:tgtEl>
                                          <p:spTgt spid="20"/>
                                        </p:tgtEl>
                                        <p:attrNameLst>
                                          <p:attrName>ppt_y</p:attrName>
                                        </p:attrNameLst>
                                      </p:cBhvr>
                                      <p:tavLst>
                                        <p:tav tm="0">
                                          <p:val>
                                            <p:strVal val="ppt_y"/>
                                          </p:val>
                                        </p:tav>
                                        <p:tav tm="100000">
                                          <p:val>
                                            <p:strVal val="1+ppt_h/2"/>
                                          </p:val>
                                        </p:tav>
                                      </p:tavLst>
                                    </p:anim>
                                    <p:set>
                                      <p:cBhvr>
                                        <p:cTn id="192" dur="1" fill="hold">
                                          <p:stCondLst>
                                            <p:cond delay="499"/>
                                          </p:stCondLst>
                                        </p:cTn>
                                        <p:tgtEl>
                                          <p:spTgt spid="20"/>
                                        </p:tgtEl>
                                        <p:attrNameLst>
                                          <p:attrName>style.visibility</p:attrName>
                                        </p:attrNameLst>
                                      </p:cBhvr>
                                      <p:to>
                                        <p:strVal val="hidden"/>
                                      </p:to>
                                    </p:set>
                                  </p:childTnLst>
                                </p:cTn>
                              </p:par>
                              <p:par>
                                <p:cTn id="193" presetID="2" presetClass="exit" presetSubtype="4" fill="hold" nodeType="withEffect">
                                  <p:stCondLst>
                                    <p:cond delay="0"/>
                                  </p:stCondLst>
                                  <p:childTnLst>
                                    <p:anim calcmode="lin" valueType="num">
                                      <p:cBhvr additive="base">
                                        <p:cTn id="194" dur="500"/>
                                        <p:tgtEl>
                                          <p:spTgt spid="59"/>
                                        </p:tgtEl>
                                        <p:attrNameLst>
                                          <p:attrName>ppt_x</p:attrName>
                                        </p:attrNameLst>
                                      </p:cBhvr>
                                      <p:tavLst>
                                        <p:tav tm="0">
                                          <p:val>
                                            <p:strVal val="ppt_x"/>
                                          </p:val>
                                        </p:tav>
                                        <p:tav tm="100000">
                                          <p:val>
                                            <p:strVal val="ppt_x"/>
                                          </p:val>
                                        </p:tav>
                                      </p:tavLst>
                                    </p:anim>
                                    <p:anim calcmode="lin" valueType="num">
                                      <p:cBhvr additive="base">
                                        <p:cTn id="195" dur="500"/>
                                        <p:tgtEl>
                                          <p:spTgt spid="59"/>
                                        </p:tgtEl>
                                        <p:attrNameLst>
                                          <p:attrName>ppt_y</p:attrName>
                                        </p:attrNameLst>
                                      </p:cBhvr>
                                      <p:tavLst>
                                        <p:tav tm="0">
                                          <p:val>
                                            <p:strVal val="ppt_y"/>
                                          </p:val>
                                        </p:tav>
                                        <p:tav tm="100000">
                                          <p:val>
                                            <p:strVal val="1+ppt_h/2"/>
                                          </p:val>
                                        </p:tav>
                                      </p:tavLst>
                                    </p:anim>
                                    <p:set>
                                      <p:cBhvr>
                                        <p:cTn id="196" dur="1" fill="hold">
                                          <p:stCondLst>
                                            <p:cond delay="499"/>
                                          </p:stCondLst>
                                        </p:cTn>
                                        <p:tgtEl>
                                          <p:spTgt spid="59"/>
                                        </p:tgtEl>
                                        <p:attrNameLst>
                                          <p:attrName>style.visibility</p:attrName>
                                        </p:attrNameLst>
                                      </p:cBhvr>
                                      <p:to>
                                        <p:strVal val="hidden"/>
                                      </p:to>
                                    </p:set>
                                  </p:childTnLst>
                                </p:cTn>
                              </p:par>
                              <p:par>
                                <p:cTn id="197" presetID="2" presetClass="exit" presetSubtype="4" fill="hold" nodeType="withEffect">
                                  <p:stCondLst>
                                    <p:cond delay="0"/>
                                  </p:stCondLst>
                                  <p:childTnLst>
                                    <p:anim calcmode="lin" valueType="num">
                                      <p:cBhvr additive="base">
                                        <p:cTn id="198" dur="500"/>
                                        <p:tgtEl>
                                          <p:spTgt spid="78"/>
                                        </p:tgtEl>
                                        <p:attrNameLst>
                                          <p:attrName>ppt_x</p:attrName>
                                        </p:attrNameLst>
                                      </p:cBhvr>
                                      <p:tavLst>
                                        <p:tav tm="0">
                                          <p:val>
                                            <p:strVal val="ppt_x"/>
                                          </p:val>
                                        </p:tav>
                                        <p:tav tm="100000">
                                          <p:val>
                                            <p:strVal val="ppt_x"/>
                                          </p:val>
                                        </p:tav>
                                      </p:tavLst>
                                    </p:anim>
                                    <p:anim calcmode="lin" valueType="num">
                                      <p:cBhvr additive="base">
                                        <p:cTn id="199" dur="500"/>
                                        <p:tgtEl>
                                          <p:spTgt spid="78"/>
                                        </p:tgtEl>
                                        <p:attrNameLst>
                                          <p:attrName>ppt_y</p:attrName>
                                        </p:attrNameLst>
                                      </p:cBhvr>
                                      <p:tavLst>
                                        <p:tav tm="0">
                                          <p:val>
                                            <p:strVal val="ppt_y"/>
                                          </p:val>
                                        </p:tav>
                                        <p:tav tm="100000">
                                          <p:val>
                                            <p:strVal val="1+ppt_h/2"/>
                                          </p:val>
                                        </p:tav>
                                      </p:tavLst>
                                    </p:anim>
                                    <p:set>
                                      <p:cBhvr>
                                        <p:cTn id="200" dur="1" fill="hold">
                                          <p:stCondLst>
                                            <p:cond delay="499"/>
                                          </p:stCondLst>
                                        </p:cTn>
                                        <p:tgtEl>
                                          <p:spTgt spid="78"/>
                                        </p:tgtEl>
                                        <p:attrNameLst>
                                          <p:attrName>style.visibility</p:attrName>
                                        </p:attrNameLst>
                                      </p:cBhvr>
                                      <p:to>
                                        <p:strVal val="hidden"/>
                                      </p:to>
                                    </p:set>
                                  </p:childTnLst>
                                </p:cTn>
                              </p:par>
                              <p:par>
                                <p:cTn id="201" presetID="2" presetClass="exit" presetSubtype="4" fill="hold" nodeType="withEffect">
                                  <p:stCondLst>
                                    <p:cond delay="0"/>
                                  </p:stCondLst>
                                  <p:childTnLst>
                                    <p:anim calcmode="lin" valueType="num">
                                      <p:cBhvr additive="base">
                                        <p:cTn id="202" dur="500"/>
                                        <p:tgtEl>
                                          <p:spTgt spid="60"/>
                                        </p:tgtEl>
                                        <p:attrNameLst>
                                          <p:attrName>ppt_x</p:attrName>
                                        </p:attrNameLst>
                                      </p:cBhvr>
                                      <p:tavLst>
                                        <p:tav tm="0">
                                          <p:val>
                                            <p:strVal val="ppt_x"/>
                                          </p:val>
                                        </p:tav>
                                        <p:tav tm="100000">
                                          <p:val>
                                            <p:strVal val="ppt_x"/>
                                          </p:val>
                                        </p:tav>
                                      </p:tavLst>
                                    </p:anim>
                                    <p:anim calcmode="lin" valueType="num">
                                      <p:cBhvr additive="base">
                                        <p:cTn id="203" dur="500"/>
                                        <p:tgtEl>
                                          <p:spTgt spid="60"/>
                                        </p:tgtEl>
                                        <p:attrNameLst>
                                          <p:attrName>ppt_y</p:attrName>
                                        </p:attrNameLst>
                                      </p:cBhvr>
                                      <p:tavLst>
                                        <p:tav tm="0">
                                          <p:val>
                                            <p:strVal val="ppt_y"/>
                                          </p:val>
                                        </p:tav>
                                        <p:tav tm="100000">
                                          <p:val>
                                            <p:strVal val="1+ppt_h/2"/>
                                          </p:val>
                                        </p:tav>
                                      </p:tavLst>
                                    </p:anim>
                                    <p:set>
                                      <p:cBhvr>
                                        <p:cTn id="204" dur="1" fill="hold">
                                          <p:stCondLst>
                                            <p:cond delay="499"/>
                                          </p:stCondLst>
                                        </p:cTn>
                                        <p:tgtEl>
                                          <p:spTgt spid="60"/>
                                        </p:tgtEl>
                                        <p:attrNameLst>
                                          <p:attrName>style.visibility</p:attrName>
                                        </p:attrNameLst>
                                      </p:cBhvr>
                                      <p:to>
                                        <p:strVal val="hidden"/>
                                      </p:to>
                                    </p:set>
                                  </p:childTnLst>
                                </p:cTn>
                              </p:par>
                            </p:childTnLst>
                          </p:cTn>
                        </p:par>
                      </p:childTnLst>
                    </p:cTn>
                  </p:par>
                  <p:par>
                    <p:cTn id="205" fill="hold">
                      <p:stCondLst>
                        <p:cond delay="indefinite"/>
                      </p:stCondLst>
                      <p:childTnLst>
                        <p:par>
                          <p:cTn id="206" fill="hold">
                            <p:stCondLst>
                              <p:cond delay="0"/>
                            </p:stCondLst>
                            <p:childTnLst>
                              <p:par>
                                <p:cTn id="207" presetID="1" presetClass="entr" presetSubtype="0" fill="hold" grpId="0" nodeType="clickEffect">
                                  <p:stCondLst>
                                    <p:cond delay="0"/>
                                  </p:stCondLst>
                                  <p:childTnLst>
                                    <p:set>
                                      <p:cBhvr>
                                        <p:cTn id="208" dur="1" fill="hold">
                                          <p:stCondLst>
                                            <p:cond delay="0"/>
                                          </p:stCondLst>
                                        </p:cTn>
                                        <p:tgtEl>
                                          <p:spTgt spid="110"/>
                                        </p:tgtEl>
                                        <p:attrNameLst>
                                          <p:attrName>style.visibility</p:attrName>
                                        </p:attrNameLst>
                                      </p:cBhvr>
                                      <p:to>
                                        <p:strVal val="visible"/>
                                      </p:to>
                                    </p:set>
                                  </p:childTnLst>
                                </p:cTn>
                              </p:par>
                              <p:par>
                                <p:cTn id="209" presetID="9" presetClass="exit" presetSubtype="0" fill="hold" grpId="1" nodeType="withEffect">
                                  <p:stCondLst>
                                    <p:cond delay="0"/>
                                  </p:stCondLst>
                                  <p:childTnLst>
                                    <p:animEffect transition="out" filter="dissolve">
                                      <p:cBhvr>
                                        <p:cTn id="210" dur="500"/>
                                        <p:tgtEl>
                                          <p:spTgt spid="21"/>
                                        </p:tgtEl>
                                      </p:cBhvr>
                                    </p:animEffect>
                                    <p:set>
                                      <p:cBhvr>
                                        <p:cTn id="211" dur="1" fill="hold">
                                          <p:stCondLst>
                                            <p:cond delay="499"/>
                                          </p:stCondLst>
                                        </p:cTn>
                                        <p:tgtEl>
                                          <p:spTgt spid="21"/>
                                        </p:tgtEl>
                                        <p:attrNameLst>
                                          <p:attrName>style.visibility</p:attrName>
                                        </p:attrNameLst>
                                      </p:cBhvr>
                                      <p:to>
                                        <p:strVal val="hidden"/>
                                      </p:to>
                                    </p:set>
                                  </p:childTnLst>
                                </p:cTn>
                              </p:par>
                              <p:par>
                                <p:cTn id="212" presetID="9" presetClass="exit" presetSubtype="0" fill="hold" grpId="1" nodeType="withEffect">
                                  <p:stCondLst>
                                    <p:cond delay="0"/>
                                  </p:stCondLst>
                                  <p:childTnLst>
                                    <p:animEffect transition="out" filter="dissolve">
                                      <p:cBhvr>
                                        <p:cTn id="213" dur="500"/>
                                        <p:tgtEl>
                                          <p:spTgt spid="41"/>
                                        </p:tgtEl>
                                      </p:cBhvr>
                                    </p:animEffect>
                                    <p:set>
                                      <p:cBhvr>
                                        <p:cTn id="214" dur="1" fill="hold">
                                          <p:stCondLst>
                                            <p:cond delay="499"/>
                                          </p:stCondLst>
                                        </p:cTn>
                                        <p:tgtEl>
                                          <p:spTgt spid="41"/>
                                        </p:tgtEl>
                                        <p:attrNameLst>
                                          <p:attrName>style.visibility</p:attrName>
                                        </p:attrNameLst>
                                      </p:cBhvr>
                                      <p:to>
                                        <p:strVal val="hidden"/>
                                      </p:to>
                                    </p:set>
                                  </p:childTnLst>
                                </p:cTn>
                              </p:par>
                              <p:par>
                                <p:cTn id="215" presetID="9" presetClass="exit" presetSubtype="0" fill="hold" grpId="1" nodeType="withEffect">
                                  <p:stCondLst>
                                    <p:cond delay="0"/>
                                  </p:stCondLst>
                                  <p:childTnLst>
                                    <p:animEffect transition="out" filter="dissolve">
                                      <p:cBhvr>
                                        <p:cTn id="216" dur="500"/>
                                        <p:tgtEl>
                                          <p:spTgt spid="52"/>
                                        </p:tgtEl>
                                      </p:cBhvr>
                                    </p:animEffect>
                                    <p:set>
                                      <p:cBhvr>
                                        <p:cTn id="217" dur="1" fill="hold">
                                          <p:stCondLst>
                                            <p:cond delay="499"/>
                                          </p:stCondLst>
                                        </p:cTn>
                                        <p:tgtEl>
                                          <p:spTgt spid="52"/>
                                        </p:tgtEl>
                                        <p:attrNameLst>
                                          <p:attrName>style.visibility</p:attrName>
                                        </p:attrNameLst>
                                      </p:cBhvr>
                                      <p:to>
                                        <p:strVal val="hidden"/>
                                      </p:to>
                                    </p:set>
                                  </p:childTnLst>
                                </p:cTn>
                              </p:par>
                              <p:par>
                                <p:cTn id="218" presetID="9" presetClass="exit" presetSubtype="0" fill="hold" nodeType="withEffect">
                                  <p:stCondLst>
                                    <p:cond delay="0"/>
                                  </p:stCondLst>
                                  <p:childTnLst>
                                    <p:animEffect transition="out" filter="dissolve">
                                      <p:cBhvr>
                                        <p:cTn id="219" dur="500"/>
                                        <p:tgtEl>
                                          <p:spTgt spid="33"/>
                                        </p:tgtEl>
                                      </p:cBhvr>
                                    </p:animEffect>
                                    <p:set>
                                      <p:cBhvr>
                                        <p:cTn id="220" dur="1" fill="hold">
                                          <p:stCondLst>
                                            <p:cond delay="499"/>
                                          </p:stCondLst>
                                        </p:cTn>
                                        <p:tgtEl>
                                          <p:spTgt spid="33"/>
                                        </p:tgtEl>
                                        <p:attrNameLst>
                                          <p:attrName>style.visibility</p:attrName>
                                        </p:attrNameLst>
                                      </p:cBhvr>
                                      <p:to>
                                        <p:strVal val="hidden"/>
                                      </p:to>
                                    </p:set>
                                  </p:childTnLst>
                                </p:cTn>
                              </p:par>
                              <p:par>
                                <p:cTn id="221" presetID="9" presetClass="exit" presetSubtype="0" fill="hold" nodeType="withEffect">
                                  <p:stCondLst>
                                    <p:cond delay="0"/>
                                  </p:stCondLst>
                                  <p:childTnLst>
                                    <p:animEffect transition="out" filter="dissolve">
                                      <p:cBhvr>
                                        <p:cTn id="222" dur="500"/>
                                        <p:tgtEl>
                                          <p:spTgt spid="50"/>
                                        </p:tgtEl>
                                      </p:cBhvr>
                                    </p:animEffect>
                                    <p:set>
                                      <p:cBhvr>
                                        <p:cTn id="223" dur="1" fill="hold">
                                          <p:stCondLst>
                                            <p:cond delay="499"/>
                                          </p:stCondLst>
                                        </p:cTn>
                                        <p:tgtEl>
                                          <p:spTgt spid="50"/>
                                        </p:tgtEl>
                                        <p:attrNameLst>
                                          <p:attrName>style.visibility</p:attrName>
                                        </p:attrNameLst>
                                      </p:cBhvr>
                                      <p:to>
                                        <p:strVal val="hidden"/>
                                      </p:to>
                                    </p:set>
                                  </p:childTnLst>
                                </p:cTn>
                              </p:par>
                              <p:par>
                                <p:cTn id="224" presetID="9" presetClass="exit" presetSubtype="0" fill="hold" grpId="1" nodeType="withEffect">
                                  <p:stCondLst>
                                    <p:cond delay="0"/>
                                  </p:stCondLst>
                                  <p:childTnLst>
                                    <p:animEffect transition="out" filter="dissolve">
                                      <p:cBhvr>
                                        <p:cTn id="225" dur="500"/>
                                        <p:tgtEl>
                                          <p:spTgt spid="94"/>
                                        </p:tgtEl>
                                      </p:cBhvr>
                                    </p:animEffect>
                                    <p:set>
                                      <p:cBhvr>
                                        <p:cTn id="226" dur="1" fill="hold">
                                          <p:stCondLst>
                                            <p:cond delay="499"/>
                                          </p:stCondLst>
                                        </p:cTn>
                                        <p:tgtEl>
                                          <p:spTgt spid="94"/>
                                        </p:tgtEl>
                                        <p:attrNameLst>
                                          <p:attrName>style.visibility</p:attrName>
                                        </p:attrNameLst>
                                      </p:cBhvr>
                                      <p:to>
                                        <p:strVal val="hidden"/>
                                      </p:to>
                                    </p:set>
                                  </p:childTnLst>
                                </p:cTn>
                              </p:par>
                              <p:par>
                                <p:cTn id="227" presetID="9" presetClass="exit" presetSubtype="0" fill="hold" grpId="1" nodeType="withEffect">
                                  <p:stCondLst>
                                    <p:cond delay="0"/>
                                  </p:stCondLst>
                                  <p:childTnLst>
                                    <p:animEffect transition="out" filter="dissolve">
                                      <p:cBhvr>
                                        <p:cTn id="228" dur="500"/>
                                        <p:tgtEl>
                                          <p:spTgt spid="95"/>
                                        </p:tgtEl>
                                      </p:cBhvr>
                                    </p:animEffect>
                                    <p:set>
                                      <p:cBhvr>
                                        <p:cTn id="229" dur="1" fill="hold">
                                          <p:stCondLst>
                                            <p:cond delay="499"/>
                                          </p:stCondLst>
                                        </p:cTn>
                                        <p:tgtEl>
                                          <p:spTgt spid="95"/>
                                        </p:tgtEl>
                                        <p:attrNameLst>
                                          <p:attrName>style.visibility</p:attrName>
                                        </p:attrNameLst>
                                      </p:cBhvr>
                                      <p:to>
                                        <p:strVal val="hidden"/>
                                      </p:to>
                                    </p:set>
                                  </p:childTnLst>
                                </p:cTn>
                              </p:par>
                              <p:par>
                                <p:cTn id="230" presetID="9" presetClass="exit" presetSubtype="0" fill="hold" grpId="1" nodeType="withEffect">
                                  <p:stCondLst>
                                    <p:cond delay="0"/>
                                  </p:stCondLst>
                                  <p:childTnLst>
                                    <p:animEffect transition="out" filter="dissolve">
                                      <p:cBhvr>
                                        <p:cTn id="231" dur="500"/>
                                        <p:tgtEl>
                                          <p:spTgt spid="96"/>
                                        </p:tgtEl>
                                      </p:cBhvr>
                                    </p:animEffect>
                                    <p:set>
                                      <p:cBhvr>
                                        <p:cTn id="232" dur="1" fill="hold">
                                          <p:stCondLst>
                                            <p:cond delay="499"/>
                                          </p:stCondLst>
                                        </p:cTn>
                                        <p:tgtEl>
                                          <p:spTgt spid="96"/>
                                        </p:tgtEl>
                                        <p:attrNameLst>
                                          <p:attrName>style.visibility</p:attrName>
                                        </p:attrNameLst>
                                      </p:cBhvr>
                                      <p:to>
                                        <p:strVal val="hidden"/>
                                      </p:to>
                                    </p:set>
                                  </p:childTnLst>
                                </p:cTn>
                              </p:par>
                              <p:par>
                                <p:cTn id="233" presetID="9" presetClass="exit" presetSubtype="0" fill="hold" grpId="1" nodeType="withEffect">
                                  <p:stCondLst>
                                    <p:cond delay="0"/>
                                  </p:stCondLst>
                                  <p:childTnLst>
                                    <p:animEffect transition="out" filter="dissolve">
                                      <p:cBhvr>
                                        <p:cTn id="234" dur="500"/>
                                        <p:tgtEl>
                                          <p:spTgt spid="97"/>
                                        </p:tgtEl>
                                      </p:cBhvr>
                                    </p:animEffect>
                                    <p:set>
                                      <p:cBhvr>
                                        <p:cTn id="235" dur="1" fill="hold">
                                          <p:stCondLst>
                                            <p:cond delay="499"/>
                                          </p:stCondLst>
                                        </p:cTn>
                                        <p:tgtEl>
                                          <p:spTgt spid="97"/>
                                        </p:tgtEl>
                                        <p:attrNameLst>
                                          <p:attrName>style.visibility</p:attrName>
                                        </p:attrNameLst>
                                      </p:cBhvr>
                                      <p:to>
                                        <p:strVal val="hidden"/>
                                      </p:to>
                                    </p:set>
                                  </p:childTnLst>
                                </p:cTn>
                              </p:par>
                              <p:par>
                                <p:cTn id="236" presetID="9" presetClass="exit" presetSubtype="0" fill="hold" grpId="1" nodeType="withEffect">
                                  <p:stCondLst>
                                    <p:cond delay="0"/>
                                  </p:stCondLst>
                                  <p:childTnLst>
                                    <p:animEffect transition="out" filter="dissolve">
                                      <p:cBhvr>
                                        <p:cTn id="237" dur="500"/>
                                        <p:tgtEl>
                                          <p:spTgt spid="98"/>
                                        </p:tgtEl>
                                      </p:cBhvr>
                                    </p:animEffect>
                                    <p:set>
                                      <p:cBhvr>
                                        <p:cTn id="238" dur="1" fill="hold">
                                          <p:stCondLst>
                                            <p:cond delay="499"/>
                                          </p:stCondLst>
                                        </p:cTn>
                                        <p:tgtEl>
                                          <p:spTgt spid="98"/>
                                        </p:tgtEl>
                                        <p:attrNameLst>
                                          <p:attrName>style.visibility</p:attrName>
                                        </p:attrNameLst>
                                      </p:cBhvr>
                                      <p:to>
                                        <p:strVal val="hidden"/>
                                      </p:to>
                                    </p:set>
                                  </p:childTnLst>
                                </p:cTn>
                              </p:par>
                              <p:par>
                                <p:cTn id="239" presetID="9" presetClass="exit" presetSubtype="0" fill="hold" grpId="1" nodeType="withEffect">
                                  <p:stCondLst>
                                    <p:cond delay="0"/>
                                  </p:stCondLst>
                                  <p:childTnLst>
                                    <p:animEffect transition="out" filter="dissolve">
                                      <p:cBhvr>
                                        <p:cTn id="240" dur="500"/>
                                        <p:tgtEl>
                                          <p:spTgt spid="42"/>
                                        </p:tgtEl>
                                      </p:cBhvr>
                                    </p:animEffect>
                                    <p:set>
                                      <p:cBhvr>
                                        <p:cTn id="241" dur="1" fill="hold">
                                          <p:stCondLst>
                                            <p:cond delay="499"/>
                                          </p:stCondLst>
                                        </p:cTn>
                                        <p:tgtEl>
                                          <p:spTgt spid="42"/>
                                        </p:tgtEl>
                                        <p:attrNameLst>
                                          <p:attrName>style.visibility</p:attrName>
                                        </p:attrNameLst>
                                      </p:cBhvr>
                                      <p:to>
                                        <p:strVal val="hidden"/>
                                      </p:to>
                                    </p:set>
                                  </p:childTnLst>
                                </p:cTn>
                              </p:par>
                              <p:par>
                                <p:cTn id="242" presetID="9" presetClass="exit" presetSubtype="0" fill="hold" grpId="1" nodeType="withEffect">
                                  <p:stCondLst>
                                    <p:cond delay="0"/>
                                  </p:stCondLst>
                                  <p:childTnLst>
                                    <p:animEffect transition="out" filter="dissolve">
                                      <p:cBhvr>
                                        <p:cTn id="243" dur="500"/>
                                        <p:tgtEl>
                                          <p:spTgt spid="49"/>
                                        </p:tgtEl>
                                      </p:cBhvr>
                                    </p:animEffect>
                                    <p:set>
                                      <p:cBhvr>
                                        <p:cTn id="244" dur="1" fill="hold">
                                          <p:stCondLst>
                                            <p:cond delay="499"/>
                                          </p:stCondLst>
                                        </p:cTn>
                                        <p:tgtEl>
                                          <p:spTgt spid="49"/>
                                        </p:tgtEl>
                                        <p:attrNameLst>
                                          <p:attrName>style.visibility</p:attrName>
                                        </p:attrNameLst>
                                      </p:cBhvr>
                                      <p:to>
                                        <p:strVal val="hidden"/>
                                      </p:to>
                                    </p:set>
                                  </p:childTnLst>
                                </p:cTn>
                              </p:par>
                              <p:par>
                                <p:cTn id="245" presetID="9" presetClass="exit" presetSubtype="0" fill="hold" nodeType="withEffect">
                                  <p:stCondLst>
                                    <p:cond delay="0"/>
                                  </p:stCondLst>
                                  <p:childTnLst>
                                    <p:animEffect transition="out" filter="dissolve">
                                      <p:cBhvr>
                                        <p:cTn id="246" dur="500"/>
                                        <p:tgtEl>
                                          <p:spTgt spid="36"/>
                                        </p:tgtEl>
                                      </p:cBhvr>
                                    </p:animEffect>
                                    <p:set>
                                      <p:cBhvr>
                                        <p:cTn id="247" dur="1" fill="hold">
                                          <p:stCondLst>
                                            <p:cond delay="499"/>
                                          </p:stCondLst>
                                        </p:cTn>
                                        <p:tgtEl>
                                          <p:spTgt spid="36"/>
                                        </p:tgtEl>
                                        <p:attrNameLst>
                                          <p:attrName>style.visibility</p:attrName>
                                        </p:attrNameLst>
                                      </p:cBhvr>
                                      <p:to>
                                        <p:strVal val="hidden"/>
                                      </p:to>
                                    </p:set>
                                  </p:childTnLst>
                                </p:cTn>
                              </p:par>
                              <p:par>
                                <p:cTn id="248" presetID="9" presetClass="exit" presetSubtype="0" fill="hold" nodeType="withEffect">
                                  <p:stCondLst>
                                    <p:cond delay="0"/>
                                  </p:stCondLst>
                                  <p:childTnLst>
                                    <p:animEffect transition="out" filter="dissolve">
                                      <p:cBhvr>
                                        <p:cTn id="249" dur="500"/>
                                        <p:tgtEl>
                                          <p:spTgt spid="38"/>
                                        </p:tgtEl>
                                      </p:cBhvr>
                                    </p:animEffect>
                                    <p:set>
                                      <p:cBhvr>
                                        <p:cTn id="250" dur="1" fill="hold">
                                          <p:stCondLst>
                                            <p:cond delay="499"/>
                                          </p:stCondLst>
                                        </p:cTn>
                                        <p:tgtEl>
                                          <p:spTgt spid="38"/>
                                        </p:tgtEl>
                                        <p:attrNameLst>
                                          <p:attrName>style.visibility</p:attrName>
                                        </p:attrNameLst>
                                      </p:cBhvr>
                                      <p:to>
                                        <p:strVal val="hidden"/>
                                      </p:to>
                                    </p:set>
                                  </p:childTnLst>
                                </p:cTn>
                              </p:par>
                              <p:par>
                                <p:cTn id="251" presetID="9" presetClass="exit" presetSubtype="0" fill="hold" nodeType="withEffect">
                                  <p:stCondLst>
                                    <p:cond delay="0"/>
                                  </p:stCondLst>
                                  <p:childTnLst>
                                    <p:animEffect transition="out" filter="dissolve">
                                      <p:cBhvr>
                                        <p:cTn id="252" dur="500"/>
                                        <p:tgtEl>
                                          <p:spTgt spid="108"/>
                                        </p:tgtEl>
                                      </p:cBhvr>
                                    </p:animEffect>
                                    <p:set>
                                      <p:cBhvr>
                                        <p:cTn id="253" dur="1" fill="hold">
                                          <p:stCondLst>
                                            <p:cond delay="499"/>
                                          </p:stCondLst>
                                        </p:cTn>
                                        <p:tgtEl>
                                          <p:spTgt spid="108"/>
                                        </p:tgtEl>
                                        <p:attrNameLst>
                                          <p:attrName>style.visibility</p:attrName>
                                        </p:attrNameLst>
                                      </p:cBhvr>
                                      <p:to>
                                        <p:strVal val="hidden"/>
                                      </p:to>
                                    </p:set>
                                  </p:childTnLst>
                                </p:cTn>
                              </p:par>
                              <p:par>
                                <p:cTn id="254" presetID="9" presetClass="exit" presetSubtype="0" fill="hold" nodeType="withEffect">
                                  <p:stCondLst>
                                    <p:cond delay="0"/>
                                  </p:stCondLst>
                                  <p:childTnLst>
                                    <p:animEffect transition="out" filter="dissolve">
                                      <p:cBhvr>
                                        <p:cTn id="255" dur="500"/>
                                        <p:tgtEl>
                                          <p:spTgt spid="104"/>
                                        </p:tgtEl>
                                      </p:cBhvr>
                                    </p:animEffect>
                                    <p:set>
                                      <p:cBhvr>
                                        <p:cTn id="256" dur="1" fill="hold">
                                          <p:stCondLst>
                                            <p:cond delay="499"/>
                                          </p:stCondLst>
                                        </p:cTn>
                                        <p:tgtEl>
                                          <p:spTgt spid="104"/>
                                        </p:tgtEl>
                                        <p:attrNameLst>
                                          <p:attrName>style.visibility</p:attrName>
                                        </p:attrNameLst>
                                      </p:cBhvr>
                                      <p:to>
                                        <p:strVal val="hidden"/>
                                      </p:to>
                                    </p:set>
                                  </p:childTnLst>
                                </p:cTn>
                              </p:par>
                              <p:par>
                                <p:cTn id="257" presetID="9" presetClass="exit" presetSubtype="0" fill="hold" nodeType="withEffect">
                                  <p:stCondLst>
                                    <p:cond delay="0"/>
                                  </p:stCondLst>
                                  <p:childTnLst>
                                    <p:animEffect transition="out" filter="dissolve">
                                      <p:cBhvr>
                                        <p:cTn id="258" dur="500"/>
                                        <p:tgtEl>
                                          <p:spTgt spid="100"/>
                                        </p:tgtEl>
                                      </p:cBhvr>
                                    </p:animEffect>
                                    <p:set>
                                      <p:cBhvr>
                                        <p:cTn id="259" dur="1" fill="hold">
                                          <p:stCondLst>
                                            <p:cond delay="499"/>
                                          </p:stCondLst>
                                        </p:cTn>
                                        <p:tgtEl>
                                          <p:spTgt spid="100"/>
                                        </p:tgtEl>
                                        <p:attrNameLst>
                                          <p:attrName>style.visibility</p:attrName>
                                        </p:attrNameLst>
                                      </p:cBhvr>
                                      <p:to>
                                        <p:strVal val="hidden"/>
                                      </p:to>
                                    </p:set>
                                  </p:childTnLst>
                                </p:cTn>
                              </p:par>
                              <p:par>
                                <p:cTn id="260" presetID="9" presetClass="exit" presetSubtype="0" fill="hold" nodeType="withEffect">
                                  <p:stCondLst>
                                    <p:cond delay="0"/>
                                  </p:stCondLst>
                                  <p:childTnLst>
                                    <p:animEffect transition="out" filter="dissolve">
                                      <p:cBhvr>
                                        <p:cTn id="261" dur="500"/>
                                        <p:tgtEl>
                                          <p:spTgt spid="86"/>
                                        </p:tgtEl>
                                      </p:cBhvr>
                                    </p:animEffect>
                                    <p:set>
                                      <p:cBhvr>
                                        <p:cTn id="262" dur="1" fill="hold">
                                          <p:stCondLst>
                                            <p:cond delay="499"/>
                                          </p:stCondLst>
                                        </p:cTn>
                                        <p:tgtEl>
                                          <p:spTgt spid="86"/>
                                        </p:tgtEl>
                                        <p:attrNameLst>
                                          <p:attrName>style.visibility</p:attrName>
                                        </p:attrNameLst>
                                      </p:cBhvr>
                                      <p:to>
                                        <p:strVal val="hidden"/>
                                      </p:to>
                                    </p:set>
                                  </p:childTnLst>
                                </p:cTn>
                              </p:par>
                              <p:par>
                                <p:cTn id="263" presetID="9" presetClass="exit" presetSubtype="0" fill="hold" nodeType="withEffect">
                                  <p:stCondLst>
                                    <p:cond delay="0"/>
                                  </p:stCondLst>
                                  <p:childTnLst>
                                    <p:animEffect transition="out" filter="dissolve">
                                      <p:cBhvr>
                                        <p:cTn id="264" dur="500"/>
                                        <p:tgtEl>
                                          <p:spTgt spid="44"/>
                                        </p:tgtEl>
                                      </p:cBhvr>
                                    </p:animEffect>
                                    <p:set>
                                      <p:cBhvr>
                                        <p:cTn id="265" dur="1" fill="hold">
                                          <p:stCondLst>
                                            <p:cond delay="499"/>
                                          </p:stCondLst>
                                        </p:cTn>
                                        <p:tgtEl>
                                          <p:spTgt spid="44"/>
                                        </p:tgtEl>
                                        <p:attrNameLst>
                                          <p:attrName>style.visibility</p:attrName>
                                        </p:attrNameLst>
                                      </p:cBhvr>
                                      <p:to>
                                        <p:strVal val="hidden"/>
                                      </p:to>
                                    </p:set>
                                  </p:childTnLst>
                                </p:cTn>
                              </p:par>
                              <p:par>
                                <p:cTn id="266" presetID="9" presetClass="entr" presetSubtype="0" fill="hold" nodeType="withEffect">
                                  <p:stCondLst>
                                    <p:cond delay="0"/>
                                  </p:stCondLst>
                                  <p:childTnLst>
                                    <p:set>
                                      <p:cBhvr>
                                        <p:cTn id="267" dur="1" fill="hold">
                                          <p:stCondLst>
                                            <p:cond delay="0"/>
                                          </p:stCondLst>
                                        </p:cTn>
                                        <p:tgtEl>
                                          <p:spTgt spid="12"/>
                                        </p:tgtEl>
                                        <p:attrNameLst>
                                          <p:attrName>style.visibility</p:attrName>
                                        </p:attrNameLst>
                                      </p:cBhvr>
                                      <p:to>
                                        <p:strVal val="visible"/>
                                      </p:to>
                                    </p:set>
                                    <p:animEffect transition="in" filter="dissolve">
                                      <p:cBhvr>
                                        <p:cTn id="268" dur="500"/>
                                        <p:tgtEl>
                                          <p:spTgt spid="12"/>
                                        </p:tgtEl>
                                      </p:cBhvr>
                                    </p:animEffect>
                                  </p:childTnLst>
                                </p:cTn>
                              </p:par>
                              <p:par>
                                <p:cTn id="269" presetID="9" presetClass="entr" presetSubtype="0" fill="hold" grpId="0" nodeType="withEffect">
                                  <p:stCondLst>
                                    <p:cond delay="0"/>
                                  </p:stCondLst>
                                  <p:childTnLst>
                                    <p:set>
                                      <p:cBhvr>
                                        <p:cTn id="270" dur="1" fill="hold">
                                          <p:stCondLst>
                                            <p:cond delay="0"/>
                                          </p:stCondLst>
                                        </p:cTn>
                                        <p:tgtEl>
                                          <p:spTgt spid="30"/>
                                        </p:tgtEl>
                                        <p:attrNameLst>
                                          <p:attrName>style.visibility</p:attrName>
                                        </p:attrNameLst>
                                      </p:cBhvr>
                                      <p:to>
                                        <p:strVal val="visible"/>
                                      </p:to>
                                    </p:set>
                                    <p:animEffect transition="in" filter="dissolve">
                                      <p:cBhvr>
                                        <p:cTn id="271" dur="500"/>
                                        <p:tgtEl>
                                          <p:spTgt spid="30"/>
                                        </p:tgtEl>
                                      </p:cBhvr>
                                    </p:animEffect>
                                  </p:childTnLst>
                                </p:cTn>
                              </p:par>
                              <p:par>
                                <p:cTn id="272" presetID="9" presetClass="entr" presetSubtype="0" fill="hold" nodeType="withEffect">
                                  <p:stCondLst>
                                    <p:cond delay="0"/>
                                  </p:stCondLst>
                                  <p:childTnLst>
                                    <p:set>
                                      <p:cBhvr>
                                        <p:cTn id="273" dur="1" fill="hold">
                                          <p:stCondLst>
                                            <p:cond delay="0"/>
                                          </p:stCondLst>
                                        </p:cTn>
                                        <p:tgtEl>
                                          <p:spTgt spid="6"/>
                                        </p:tgtEl>
                                        <p:attrNameLst>
                                          <p:attrName>style.visibility</p:attrName>
                                        </p:attrNameLst>
                                      </p:cBhvr>
                                      <p:to>
                                        <p:strVal val="visible"/>
                                      </p:to>
                                    </p:set>
                                    <p:animEffect transition="in" filter="dissolve">
                                      <p:cBhvr>
                                        <p:cTn id="274" dur="500"/>
                                        <p:tgtEl>
                                          <p:spTgt spid="6"/>
                                        </p:tgtEl>
                                      </p:cBhvr>
                                    </p:animEffect>
                                  </p:childTnLst>
                                </p:cTn>
                              </p:par>
                              <p:par>
                                <p:cTn id="275" presetID="9" presetClass="entr" presetSubtype="0" fill="hold" grpId="0" nodeType="withEffect">
                                  <p:stCondLst>
                                    <p:cond delay="0"/>
                                  </p:stCondLst>
                                  <p:childTnLst>
                                    <p:set>
                                      <p:cBhvr>
                                        <p:cTn id="276" dur="1" fill="hold">
                                          <p:stCondLst>
                                            <p:cond delay="0"/>
                                          </p:stCondLst>
                                        </p:cTn>
                                        <p:tgtEl>
                                          <p:spTgt spid="31"/>
                                        </p:tgtEl>
                                        <p:attrNameLst>
                                          <p:attrName>style.visibility</p:attrName>
                                        </p:attrNameLst>
                                      </p:cBhvr>
                                      <p:to>
                                        <p:strVal val="visible"/>
                                      </p:to>
                                    </p:set>
                                    <p:animEffect transition="in" filter="dissolve">
                                      <p:cBhvr>
                                        <p:cTn id="277" dur="500"/>
                                        <p:tgtEl>
                                          <p:spTgt spid="31"/>
                                        </p:tgtEl>
                                      </p:cBhvr>
                                    </p:animEffect>
                                  </p:childTnLst>
                                </p:cTn>
                              </p:par>
                              <p:par>
                                <p:cTn id="278" presetID="9" presetClass="entr" presetSubtype="0" fill="hold" nodeType="withEffect">
                                  <p:stCondLst>
                                    <p:cond delay="0"/>
                                  </p:stCondLst>
                                  <p:childTnLst>
                                    <p:set>
                                      <p:cBhvr>
                                        <p:cTn id="279" dur="1" fill="hold">
                                          <p:stCondLst>
                                            <p:cond delay="0"/>
                                          </p:stCondLst>
                                        </p:cTn>
                                        <p:tgtEl>
                                          <p:spTgt spid="11"/>
                                        </p:tgtEl>
                                        <p:attrNameLst>
                                          <p:attrName>style.visibility</p:attrName>
                                        </p:attrNameLst>
                                      </p:cBhvr>
                                      <p:to>
                                        <p:strVal val="visible"/>
                                      </p:to>
                                    </p:set>
                                    <p:animEffect transition="in" filter="dissolve">
                                      <p:cBhvr>
                                        <p:cTn id="280" dur="500"/>
                                        <p:tgtEl>
                                          <p:spTgt spid="11"/>
                                        </p:tgtEl>
                                      </p:cBhvr>
                                    </p:animEffect>
                                  </p:childTnLst>
                                </p:cTn>
                              </p:par>
                              <p:par>
                                <p:cTn id="281" presetID="9" presetClass="entr" presetSubtype="0" fill="hold" grpId="0" nodeType="withEffect">
                                  <p:stCondLst>
                                    <p:cond delay="0"/>
                                  </p:stCondLst>
                                  <p:childTnLst>
                                    <p:set>
                                      <p:cBhvr>
                                        <p:cTn id="282" dur="1" fill="hold">
                                          <p:stCondLst>
                                            <p:cond delay="0"/>
                                          </p:stCondLst>
                                        </p:cTn>
                                        <p:tgtEl>
                                          <p:spTgt spid="32"/>
                                        </p:tgtEl>
                                        <p:attrNameLst>
                                          <p:attrName>style.visibility</p:attrName>
                                        </p:attrNameLst>
                                      </p:cBhvr>
                                      <p:to>
                                        <p:strVal val="visible"/>
                                      </p:to>
                                    </p:set>
                                    <p:animEffect transition="in" filter="dissolve">
                                      <p:cBhvr>
                                        <p:cTn id="283" dur="500"/>
                                        <p:tgtEl>
                                          <p:spTgt spid="32"/>
                                        </p:tgtEl>
                                      </p:cBhvr>
                                    </p:animEffect>
                                  </p:childTnLst>
                                </p:cTn>
                              </p:par>
                            </p:childTnLst>
                          </p:cTn>
                        </p:par>
                      </p:childTnLst>
                    </p:cTn>
                  </p:par>
                  <p:par>
                    <p:cTn id="284" fill="hold">
                      <p:stCondLst>
                        <p:cond delay="indefinite"/>
                      </p:stCondLst>
                      <p:childTnLst>
                        <p:par>
                          <p:cTn id="285" fill="hold">
                            <p:stCondLst>
                              <p:cond delay="0"/>
                            </p:stCondLst>
                            <p:childTnLst>
                              <p:par>
                                <p:cTn id="286" presetID="14" presetClass="exit" presetSubtype="10" fill="hold" nodeType="clickEffect">
                                  <p:stCondLst>
                                    <p:cond delay="0"/>
                                  </p:stCondLst>
                                  <p:childTnLst>
                                    <p:animEffect transition="out" filter="randombar(horizontal)">
                                      <p:cBhvr>
                                        <p:cTn id="287" dur="500"/>
                                        <p:tgtEl>
                                          <p:spTgt spid="11"/>
                                        </p:tgtEl>
                                      </p:cBhvr>
                                    </p:animEffect>
                                    <p:set>
                                      <p:cBhvr>
                                        <p:cTn id="288" dur="1" fill="hold">
                                          <p:stCondLst>
                                            <p:cond delay="499"/>
                                          </p:stCondLst>
                                        </p:cTn>
                                        <p:tgtEl>
                                          <p:spTgt spid="11"/>
                                        </p:tgtEl>
                                        <p:attrNameLst>
                                          <p:attrName>style.visibility</p:attrName>
                                        </p:attrNameLst>
                                      </p:cBhvr>
                                      <p:to>
                                        <p:strVal val="hidden"/>
                                      </p:to>
                                    </p:set>
                                  </p:childTnLst>
                                </p:cTn>
                              </p:par>
                              <p:par>
                                <p:cTn id="289" presetID="14" presetClass="exit" presetSubtype="10" fill="hold" grpId="1" nodeType="withEffect">
                                  <p:stCondLst>
                                    <p:cond delay="0"/>
                                  </p:stCondLst>
                                  <p:childTnLst>
                                    <p:animEffect transition="out" filter="randombar(horizontal)">
                                      <p:cBhvr>
                                        <p:cTn id="290" dur="500"/>
                                        <p:tgtEl>
                                          <p:spTgt spid="31"/>
                                        </p:tgtEl>
                                      </p:cBhvr>
                                    </p:animEffect>
                                    <p:set>
                                      <p:cBhvr>
                                        <p:cTn id="291" dur="1" fill="hold">
                                          <p:stCondLst>
                                            <p:cond delay="499"/>
                                          </p:stCondLst>
                                        </p:cTn>
                                        <p:tgtEl>
                                          <p:spTgt spid="31"/>
                                        </p:tgtEl>
                                        <p:attrNameLst>
                                          <p:attrName>style.visibility</p:attrName>
                                        </p:attrNameLst>
                                      </p:cBhvr>
                                      <p:to>
                                        <p:strVal val="hidden"/>
                                      </p:to>
                                    </p:set>
                                  </p:childTnLst>
                                </p:cTn>
                              </p:par>
                              <p:par>
                                <p:cTn id="292" presetID="14" presetClass="exit" presetSubtype="10" fill="hold" grpId="1" nodeType="withEffect">
                                  <p:stCondLst>
                                    <p:cond delay="0"/>
                                  </p:stCondLst>
                                  <p:childTnLst>
                                    <p:animEffect transition="out" filter="randombar(horizontal)">
                                      <p:cBhvr>
                                        <p:cTn id="293" dur="500"/>
                                        <p:tgtEl>
                                          <p:spTgt spid="32"/>
                                        </p:tgtEl>
                                      </p:cBhvr>
                                    </p:animEffect>
                                    <p:set>
                                      <p:cBhvr>
                                        <p:cTn id="294" dur="1" fill="hold">
                                          <p:stCondLst>
                                            <p:cond delay="499"/>
                                          </p:stCondLst>
                                        </p:cTn>
                                        <p:tgtEl>
                                          <p:spTgt spid="32"/>
                                        </p:tgtEl>
                                        <p:attrNameLst>
                                          <p:attrName>style.visibility</p:attrName>
                                        </p:attrNameLst>
                                      </p:cBhvr>
                                      <p:to>
                                        <p:strVal val="hidden"/>
                                      </p:to>
                                    </p:set>
                                  </p:childTnLst>
                                </p:cTn>
                              </p:par>
                              <p:par>
                                <p:cTn id="295" presetID="14" presetClass="exit" presetSubtype="10" fill="hold" nodeType="withEffect">
                                  <p:stCondLst>
                                    <p:cond delay="0"/>
                                  </p:stCondLst>
                                  <p:childTnLst>
                                    <p:animEffect transition="out" filter="randombar(horizontal)">
                                      <p:cBhvr>
                                        <p:cTn id="296" dur="500"/>
                                        <p:tgtEl>
                                          <p:spTgt spid="6"/>
                                        </p:tgtEl>
                                      </p:cBhvr>
                                    </p:animEffect>
                                    <p:set>
                                      <p:cBhvr>
                                        <p:cTn id="297" dur="1" fill="hold">
                                          <p:stCondLst>
                                            <p:cond delay="499"/>
                                          </p:stCondLst>
                                        </p:cTn>
                                        <p:tgtEl>
                                          <p:spTgt spid="6"/>
                                        </p:tgtEl>
                                        <p:attrNameLst>
                                          <p:attrName>style.visibility</p:attrName>
                                        </p:attrNameLst>
                                      </p:cBhvr>
                                      <p:to>
                                        <p:strVal val="hidden"/>
                                      </p:to>
                                    </p:set>
                                  </p:childTnLst>
                                </p:cTn>
                              </p:par>
                              <p:par>
                                <p:cTn id="298" presetID="14" presetClass="exit" presetSubtype="10" fill="hold" grpId="1" nodeType="withEffect">
                                  <p:stCondLst>
                                    <p:cond delay="0"/>
                                  </p:stCondLst>
                                  <p:childTnLst>
                                    <p:animEffect transition="out" filter="randombar(horizontal)">
                                      <p:cBhvr>
                                        <p:cTn id="299" dur="500"/>
                                        <p:tgtEl>
                                          <p:spTgt spid="30"/>
                                        </p:tgtEl>
                                      </p:cBhvr>
                                    </p:animEffect>
                                    <p:set>
                                      <p:cBhvr>
                                        <p:cTn id="300" dur="1" fill="hold">
                                          <p:stCondLst>
                                            <p:cond delay="499"/>
                                          </p:stCondLst>
                                        </p:cTn>
                                        <p:tgtEl>
                                          <p:spTgt spid="30"/>
                                        </p:tgtEl>
                                        <p:attrNameLst>
                                          <p:attrName>style.visibility</p:attrName>
                                        </p:attrNameLst>
                                      </p:cBhvr>
                                      <p:to>
                                        <p:strVal val="hidden"/>
                                      </p:to>
                                    </p:set>
                                  </p:childTnLst>
                                </p:cTn>
                              </p:par>
                              <p:par>
                                <p:cTn id="301" presetID="14" presetClass="exit" presetSubtype="10" fill="hold" nodeType="withEffect">
                                  <p:stCondLst>
                                    <p:cond delay="0"/>
                                  </p:stCondLst>
                                  <p:childTnLst>
                                    <p:animEffect transition="out" filter="randombar(horizontal)">
                                      <p:cBhvr>
                                        <p:cTn id="302" dur="500"/>
                                        <p:tgtEl>
                                          <p:spTgt spid="12"/>
                                        </p:tgtEl>
                                      </p:cBhvr>
                                    </p:animEffect>
                                    <p:set>
                                      <p:cBhvr>
                                        <p:cTn id="303" dur="1" fill="hold">
                                          <p:stCondLst>
                                            <p:cond delay="499"/>
                                          </p:stCondLst>
                                        </p:cTn>
                                        <p:tgtEl>
                                          <p:spTgt spid="12"/>
                                        </p:tgtEl>
                                        <p:attrNameLst>
                                          <p:attrName>style.visibility</p:attrName>
                                        </p:attrNameLst>
                                      </p:cBhvr>
                                      <p:to>
                                        <p:strVal val="hidden"/>
                                      </p:to>
                                    </p:set>
                                  </p:childTnLst>
                                </p:cTn>
                              </p:par>
                              <p:par>
                                <p:cTn id="304" presetID="14" presetClass="exit" presetSubtype="10" fill="hold" grpId="1" nodeType="withEffect">
                                  <p:stCondLst>
                                    <p:cond delay="0"/>
                                  </p:stCondLst>
                                  <p:childTnLst>
                                    <p:animEffect transition="out" filter="randombar(horizontal)">
                                      <p:cBhvr>
                                        <p:cTn id="305" dur="500"/>
                                        <p:tgtEl>
                                          <p:spTgt spid="26"/>
                                        </p:tgtEl>
                                      </p:cBhvr>
                                    </p:animEffect>
                                    <p:set>
                                      <p:cBhvr>
                                        <p:cTn id="306" dur="1" fill="hold">
                                          <p:stCondLst>
                                            <p:cond delay="499"/>
                                          </p:stCondLst>
                                        </p:cTn>
                                        <p:tgtEl>
                                          <p:spTgt spid="26"/>
                                        </p:tgtEl>
                                        <p:attrNameLst>
                                          <p:attrName>style.visibility</p:attrName>
                                        </p:attrNameLst>
                                      </p:cBhvr>
                                      <p:to>
                                        <p:strVal val="hidden"/>
                                      </p:to>
                                    </p:set>
                                  </p:childTnLst>
                                </p:cTn>
                              </p:par>
                              <p:par>
                                <p:cTn id="307" presetID="14" presetClass="exit" presetSubtype="10" fill="hold" nodeType="withEffect">
                                  <p:stCondLst>
                                    <p:cond delay="0"/>
                                  </p:stCondLst>
                                  <p:childTnLst>
                                    <p:animEffect transition="out" filter="randombar(horizontal)">
                                      <p:cBhvr>
                                        <p:cTn id="308" dur="500"/>
                                        <p:tgtEl>
                                          <p:spTgt spid="18"/>
                                        </p:tgtEl>
                                      </p:cBhvr>
                                    </p:animEffect>
                                    <p:set>
                                      <p:cBhvr>
                                        <p:cTn id="309" dur="1" fill="hold">
                                          <p:stCondLst>
                                            <p:cond delay="499"/>
                                          </p:stCondLst>
                                        </p:cTn>
                                        <p:tgtEl>
                                          <p:spTgt spid="18"/>
                                        </p:tgtEl>
                                        <p:attrNameLst>
                                          <p:attrName>style.visibility</p:attrName>
                                        </p:attrNameLst>
                                      </p:cBhvr>
                                      <p:to>
                                        <p:strVal val="hidden"/>
                                      </p:to>
                                    </p:set>
                                  </p:childTnLst>
                                </p:cTn>
                              </p:par>
                            </p:childTnLst>
                          </p:cTn>
                        </p:par>
                      </p:childTnLst>
                    </p:cTn>
                  </p:par>
                  <p:par>
                    <p:cTn id="310" fill="hold">
                      <p:stCondLst>
                        <p:cond delay="indefinite"/>
                      </p:stCondLst>
                      <p:childTnLst>
                        <p:par>
                          <p:cTn id="311" fill="hold">
                            <p:stCondLst>
                              <p:cond delay="0"/>
                            </p:stCondLst>
                            <p:childTnLst>
                              <p:par>
                                <p:cTn id="312" presetID="2" presetClass="entr" presetSubtype="8" fill="hold" nodeType="clickEffect">
                                  <p:stCondLst>
                                    <p:cond delay="0"/>
                                  </p:stCondLst>
                                  <p:childTnLst>
                                    <p:set>
                                      <p:cBhvr>
                                        <p:cTn id="313" dur="1" fill="hold">
                                          <p:stCondLst>
                                            <p:cond delay="0"/>
                                          </p:stCondLst>
                                        </p:cTn>
                                        <p:tgtEl>
                                          <p:spTgt spid="119"/>
                                        </p:tgtEl>
                                        <p:attrNameLst>
                                          <p:attrName>style.visibility</p:attrName>
                                        </p:attrNameLst>
                                      </p:cBhvr>
                                      <p:to>
                                        <p:strVal val="visible"/>
                                      </p:to>
                                    </p:set>
                                    <p:anim calcmode="lin" valueType="num">
                                      <p:cBhvr additive="base">
                                        <p:cTn id="314" dur="500" fill="hold"/>
                                        <p:tgtEl>
                                          <p:spTgt spid="119"/>
                                        </p:tgtEl>
                                        <p:attrNameLst>
                                          <p:attrName>ppt_x</p:attrName>
                                        </p:attrNameLst>
                                      </p:cBhvr>
                                      <p:tavLst>
                                        <p:tav tm="0">
                                          <p:val>
                                            <p:strVal val="0-#ppt_w/2"/>
                                          </p:val>
                                        </p:tav>
                                        <p:tav tm="100000">
                                          <p:val>
                                            <p:strVal val="#ppt_x"/>
                                          </p:val>
                                        </p:tav>
                                      </p:tavLst>
                                    </p:anim>
                                    <p:anim calcmode="lin" valueType="num">
                                      <p:cBhvr additive="base">
                                        <p:cTn id="315" dur="500" fill="hold"/>
                                        <p:tgtEl>
                                          <p:spTgt spid="119"/>
                                        </p:tgtEl>
                                        <p:attrNameLst>
                                          <p:attrName>ppt_y</p:attrName>
                                        </p:attrNameLst>
                                      </p:cBhvr>
                                      <p:tavLst>
                                        <p:tav tm="0">
                                          <p:val>
                                            <p:strVal val="#ppt_y"/>
                                          </p:val>
                                        </p:tav>
                                        <p:tav tm="100000">
                                          <p:val>
                                            <p:strVal val="#ppt_y"/>
                                          </p:val>
                                        </p:tav>
                                      </p:tavLst>
                                    </p:anim>
                                  </p:childTnLst>
                                </p:cTn>
                              </p:par>
                              <p:par>
                                <p:cTn id="316" presetID="2" presetClass="entr" presetSubtype="8" fill="hold" nodeType="withEffect">
                                  <p:stCondLst>
                                    <p:cond delay="0"/>
                                  </p:stCondLst>
                                  <p:childTnLst>
                                    <p:set>
                                      <p:cBhvr>
                                        <p:cTn id="317" dur="1" fill="hold">
                                          <p:stCondLst>
                                            <p:cond delay="0"/>
                                          </p:stCondLst>
                                        </p:cTn>
                                        <p:tgtEl>
                                          <p:spTgt spid="121"/>
                                        </p:tgtEl>
                                        <p:attrNameLst>
                                          <p:attrName>style.visibility</p:attrName>
                                        </p:attrNameLst>
                                      </p:cBhvr>
                                      <p:to>
                                        <p:strVal val="visible"/>
                                      </p:to>
                                    </p:set>
                                    <p:anim calcmode="lin" valueType="num">
                                      <p:cBhvr additive="base">
                                        <p:cTn id="318" dur="500" fill="hold"/>
                                        <p:tgtEl>
                                          <p:spTgt spid="121"/>
                                        </p:tgtEl>
                                        <p:attrNameLst>
                                          <p:attrName>ppt_x</p:attrName>
                                        </p:attrNameLst>
                                      </p:cBhvr>
                                      <p:tavLst>
                                        <p:tav tm="0">
                                          <p:val>
                                            <p:strVal val="0-#ppt_w/2"/>
                                          </p:val>
                                        </p:tav>
                                        <p:tav tm="100000">
                                          <p:val>
                                            <p:strVal val="#ppt_x"/>
                                          </p:val>
                                        </p:tav>
                                      </p:tavLst>
                                    </p:anim>
                                    <p:anim calcmode="lin" valueType="num">
                                      <p:cBhvr additive="base">
                                        <p:cTn id="319" dur="500" fill="hold"/>
                                        <p:tgtEl>
                                          <p:spTgt spid="121"/>
                                        </p:tgtEl>
                                        <p:attrNameLst>
                                          <p:attrName>ppt_y</p:attrName>
                                        </p:attrNameLst>
                                      </p:cBhvr>
                                      <p:tavLst>
                                        <p:tav tm="0">
                                          <p:val>
                                            <p:strVal val="#ppt_y"/>
                                          </p:val>
                                        </p:tav>
                                        <p:tav tm="100000">
                                          <p:val>
                                            <p:strVal val="#ppt_y"/>
                                          </p:val>
                                        </p:tav>
                                      </p:tavLst>
                                    </p:anim>
                                  </p:childTnLst>
                                </p:cTn>
                              </p:par>
                              <p:par>
                                <p:cTn id="320" presetID="2" presetClass="entr" presetSubtype="8" fill="hold" nodeType="withEffect">
                                  <p:stCondLst>
                                    <p:cond delay="0"/>
                                  </p:stCondLst>
                                  <p:childTnLst>
                                    <p:set>
                                      <p:cBhvr>
                                        <p:cTn id="321" dur="1" fill="hold">
                                          <p:stCondLst>
                                            <p:cond delay="0"/>
                                          </p:stCondLst>
                                        </p:cTn>
                                        <p:tgtEl>
                                          <p:spTgt spid="132"/>
                                        </p:tgtEl>
                                        <p:attrNameLst>
                                          <p:attrName>style.visibility</p:attrName>
                                        </p:attrNameLst>
                                      </p:cBhvr>
                                      <p:to>
                                        <p:strVal val="visible"/>
                                      </p:to>
                                    </p:set>
                                    <p:anim calcmode="lin" valueType="num">
                                      <p:cBhvr additive="base">
                                        <p:cTn id="322" dur="500" fill="hold"/>
                                        <p:tgtEl>
                                          <p:spTgt spid="132"/>
                                        </p:tgtEl>
                                        <p:attrNameLst>
                                          <p:attrName>ppt_x</p:attrName>
                                        </p:attrNameLst>
                                      </p:cBhvr>
                                      <p:tavLst>
                                        <p:tav tm="0">
                                          <p:val>
                                            <p:strVal val="0-#ppt_w/2"/>
                                          </p:val>
                                        </p:tav>
                                        <p:tav tm="100000">
                                          <p:val>
                                            <p:strVal val="#ppt_x"/>
                                          </p:val>
                                        </p:tav>
                                      </p:tavLst>
                                    </p:anim>
                                    <p:anim calcmode="lin" valueType="num">
                                      <p:cBhvr additive="base">
                                        <p:cTn id="323" dur="500" fill="hold"/>
                                        <p:tgtEl>
                                          <p:spTgt spid="132"/>
                                        </p:tgtEl>
                                        <p:attrNameLst>
                                          <p:attrName>ppt_y</p:attrName>
                                        </p:attrNameLst>
                                      </p:cBhvr>
                                      <p:tavLst>
                                        <p:tav tm="0">
                                          <p:val>
                                            <p:strVal val="#ppt_y"/>
                                          </p:val>
                                        </p:tav>
                                        <p:tav tm="100000">
                                          <p:val>
                                            <p:strVal val="#ppt_y"/>
                                          </p:val>
                                        </p:tav>
                                      </p:tavLst>
                                    </p:anim>
                                  </p:childTnLst>
                                </p:cTn>
                              </p:par>
                              <p:par>
                                <p:cTn id="324" presetID="2" presetClass="entr" presetSubtype="8" fill="hold" grpId="0" nodeType="withEffect">
                                  <p:stCondLst>
                                    <p:cond delay="0"/>
                                  </p:stCondLst>
                                  <p:childTnLst>
                                    <p:set>
                                      <p:cBhvr>
                                        <p:cTn id="325" dur="1" fill="hold">
                                          <p:stCondLst>
                                            <p:cond delay="0"/>
                                          </p:stCondLst>
                                        </p:cTn>
                                        <p:tgtEl>
                                          <p:spTgt spid="133"/>
                                        </p:tgtEl>
                                        <p:attrNameLst>
                                          <p:attrName>style.visibility</p:attrName>
                                        </p:attrNameLst>
                                      </p:cBhvr>
                                      <p:to>
                                        <p:strVal val="visible"/>
                                      </p:to>
                                    </p:set>
                                    <p:anim calcmode="lin" valueType="num">
                                      <p:cBhvr additive="base">
                                        <p:cTn id="326" dur="500" fill="hold"/>
                                        <p:tgtEl>
                                          <p:spTgt spid="133"/>
                                        </p:tgtEl>
                                        <p:attrNameLst>
                                          <p:attrName>ppt_x</p:attrName>
                                        </p:attrNameLst>
                                      </p:cBhvr>
                                      <p:tavLst>
                                        <p:tav tm="0">
                                          <p:val>
                                            <p:strVal val="0-#ppt_w/2"/>
                                          </p:val>
                                        </p:tav>
                                        <p:tav tm="100000">
                                          <p:val>
                                            <p:strVal val="#ppt_x"/>
                                          </p:val>
                                        </p:tav>
                                      </p:tavLst>
                                    </p:anim>
                                    <p:anim calcmode="lin" valueType="num">
                                      <p:cBhvr additive="base">
                                        <p:cTn id="327" dur="500" fill="hold"/>
                                        <p:tgtEl>
                                          <p:spTgt spid="133"/>
                                        </p:tgtEl>
                                        <p:attrNameLst>
                                          <p:attrName>ppt_y</p:attrName>
                                        </p:attrNameLst>
                                      </p:cBhvr>
                                      <p:tavLst>
                                        <p:tav tm="0">
                                          <p:val>
                                            <p:strVal val="#ppt_y"/>
                                          </p:val>
                                        </p:tav>
                                        <p:tav tm="100000">
                                          <p:val>
                                            <p:strVal val="#ppt_y"/>
                                          </p:val>
                                        </p:tav>
                                      </p:tavLst>
                                    </p:anim>
                                  </p:childTnLst>
                                </p:cTn>
                              </p:par>
                              <p:par>
                                <p:cTn id="328" presetID="2" presetClass="entr" presetSubtype="8" fill="hold" grpId="0" nodeType="withEffect">
                                  <p:stCondLst>
                                    <p:cond delay="0"/>
                                  </p:stCondLst>
                                  <p:childTnLst>
                                    <p:set>
                                      <p:cBhvr>
                                        <p:cTn id="329" dur="1" fill="hold">
                                          <p:stCondLst>
                                            <p:cond delay="0"/>
                                          </p:stCondLst>
                                        </p:cTn>
                                        <p:tgtEl>
                                          <p:spTgt spid="134"/>
                                        </p:tgtEl>
                                        <p:attrNameLst>
                                          <p:attrName>style.visibility</p:attrName>
                                        </p:attrNameLst>
                                      </p:cBhvr>
                                      <p:to>
                                        <p:strVal val="visible"/>
                                      </p:to>
                                    </p:set>
                                    <p:anim calcmode="lin" valueType="num">
                                      <p:cBhvr additive="base">
                                        <p:cTn id="330" dur="500" fill="hold"/>
                                        <p:tgtEl>
                                          <p:spTgt spid="134"/>
                                        </p:tgtEl>
                                        <p:attrNameLst>
                                          <p:attrName>ppt_x</p:attrName>
                                        </p:attrNameLst>
                                      </p:cBhvr>
                                      <p:tavLst>
                                        <p:tav tm="0">
                                          <p:val>
                                            <p:strVal val="0-#ppt_w/2"/>
                                          </p:val>
                                        </p:tav>
                                        <p:tav tm="100000">
                                          <p:val>
                                            <p:strVal val="#ppt_x"/>
                                          </p:val>
                                        </p:tav>
                                      </p:tavLst>
                                    </p:anim>
                                    <p:anim calcmode="lin" valueType="num">
                                      <p:cBhvr additive="base">
                                        <p:cTn id="331" dur="500" fill="hold"/>
                                        <p:tgtEl>
                                          <p:spTgt spid="134"/>
                                        </p:tgtEl>
                                        <p:attrNameLst>
                                          <p:attrName>ppt_y</p:attrName>
                                        </p:attrNameLst>
                                      </p:cBhvr>
                                      <p:tavLst>
                                        <p:tav tm="0">
                                          <p:val>
                                            <p:strVal val="#ppt_y"/>
                                          </p:val>
                                        </p:tav>
                                        <p:tav tm="100000">
                                          <p:val>
                                            <p:strVal val="#ppt_y"/>
                                          </p:val>
                                        </p:tav>
                                      </p:tavLst>
                                    </p:anim>
                                  </p:childTnLst>
                                </p:cTn>
                              </p:par>
                              <p:par>
                                <p:cTn id="332" presetID="2" presetClass="entr" presetSubtype="8" fill="hold" grpId="0" nodeType="withEffect">
                                  <p:stCondLst>
                                    <p:cond delay="0"/>
                                  </p:stCondLst>
                                  <p:childTnLst>
                                    <p:set>
                                      <p:cBhvr>
                                        <p:cTn id="333" dur="1" fill="hold">
                                          <p:stCondLst>
                                            <p:cond delay="0"/>
                                          </p:stCondLst>
                                        </p:cTn>
                                        <p:tgtEl>
                                          <p:spTgt spid="135"/>
                                        </p:tgtEl>
                                        <p:attrNameLst>
                                          <p:attrName>style.visibility</p:attrName>
                                        </p:attrNameLst>
                                      </p:cBhvr>
                                      <p:to>
                                        <p:strVal val="visible"/>
                                      </p:to>
                                    </p:set>
                                    <p:anim calcmode="lin" valueType="num">
                                      <p:cBhvr additive="base">
                                        <p:cTn id="334" dur="500" fill="hold"/>
                                        <p:tgtEl>
                                          <p:spTgt spid="135"/>
                                        </p:tgtEl>
                                        <p:attrNameLst>
                                          <p:attrName>ppt_x</p:attrName>
                                        </p:attrNameLst>
                                      </p:cBhvr>
                                      <p:tavLst>
                                        <p:tav tm="0">
                                          <p:val>
                                            <p:strVal val="0-#ppt_w/2"/>
                                          </p:val>
                                        </p:tav>
                                        <p:tav tm="100000">
                                          <p:val>
                                            <p:strVal val="#ppt_x"/>
                                          </p:val>
                                        </p:tav>
                                      </p:tavLst>
                                    </p:anim>
                                    <p:anim calcmode="lin" valueType="num">
                                      <p:cBhvr additive="base">
                                        <p:cTn id="335" dur="500" fill="hold"/>
                                        <p:tgtEl>
                                          <p:spTgt spid="135"/>
                                        </p:tgtEl>
                                        <p:attrNameLst>
                                          <p:attrName>ppt_y</p:attrName>
                                        </p:attrNameLst>
                                      </p:cBhvr>
                                      <p:tavLst>
                                        <p:tav tm="0">
                                          <p:val>
                                            <p:strVal val="#ppt_y"/>
                                          </p:val>
                                        </p:tav>
                                        <p:tav tm="100000">
                                          <p:val>
                                            <p:strVal val="#ppt_y"/>
                                          </p:val>
                                        </p:tav>
                                      </p:tavLst>
                                    </p:anim>
                                  </p:childTnLst>
                                </p:cTn>
                              </p:par>
                              <p:par>
                                <p:cTn id="336" presetID="2" presetClass="entr" presetSubtype="8" fill="hold" grpId="0" nodeType="withEffect">
                                  <p:stCondLst>
                                    <p:cond delay="0"/>
                                  </p:stCondLst>
                                  <p:childTnLst>
                                    <p:set>
                                      <p:cBhvr>
                                        <p:cTn id="337" dur="1" fill="hold">
                                          <p:stCondLst>
                                            <p:cond delay="0"/>
                                          </p:stCondLst>
                                        </p:cTn>
                                        <p:tgtEl>
                                          <p:spTgt spid="136"/>
                                        </p:tgtEl>
                                        <p:attrNameLst>
                                          <p:attrName>style.visibility</p:attrName>
                                        </p:attrNameLst>
                                      </p:cBhvr>
                                      <p:to>
                                        <p:strVal val="visible"/>
                                      </p:to>
                                    </p:set>
                                    <p:anim calcmode="lin" valueType="num">
                                      <p:cBhvr additive="base">
                                        <p:cTn id="338" dur="500" fill="hold"/>
                                        <p:tgtEl>
                                          <p:spTgt spid="136"/>
                                        </p:tgtEl>
                                        <p:attrNameLst>
                                          <p:attrName>ppt_x</p:attrName>
                                        </p:attrNameLst>
                                      </p:cBhvr>
                                      <p:tavLst>
                                        <p:tav tm="0">
                                          <p:val>
                                            <p:strVal val="0-#ppt_w/2"/>
                                          </p:val>
                                        </p:tav>
                                        <p:tav tm="100000">
                                          <p:val>
                                            <p:strVal val="#ppt_x"/>
                                          </p:val>
                                        </p:tav>
                                      </p:tavLst>
                                    </p:anim>
                                    <p:anim calcmode="lin" valueType="num">
                                      <p:cBhvr additive="base">
                                        <p:cTn id="339" dur="500" fill="hold"/>
                                        <p:tgtEl>
                                          <p:spTgt spid="136"/>
                                        </p:tgtEl>
                                        <p:attrNameLst>
                                          <p:attrName>ppt_y</p:attrName>
                                        </p:attrNameLst>
                                      </p:cBhvr>
                                      <p:tavLst>
                                        <p:tav tm="0">
                                          <p:val>
                                            <p:strVal val="#ppt_y"/>
                                          </p:val>
                                        </p:tav>
                                        <p:tav tm="100000">
                                          <p:val>
                                            <p:strVal val="#ppt_y"/>
                                          </p:val>
                                        </p:tav>
                                      </p:tavLst>
                                    </p:anim>
                                  </p:childTnLst>
                                </p:cTn>
                              </p:par>
                              <p:par>
                                <p:cTn id="340" presetID="2" presetClass="entr" presetSubtype="8" fill="hold" grpId="0" nodeType="withEffect">
                                  <p:stCondLst>
                                    <p:cond delay="0"/>
                                  </p:stCondLst>
                                  <p:childTnLst>
                                    <p:set>
                                      <p:cBhvr>
                                        <p:cTn id="341" dur="1" fill="hold">
                                          <p:stCondLst>
                                            <p:cond delay="0"/>
                                          </p:stCondLst>
                                        </p:cTn>
                                        <p:tgtEl>
                                          <p:spTgt spid="137"/>
                                        </p:tgtEl>
                                        <p:attrNameLst>
                                          <p:attrName>style.visibility</p:attrName>
                                        </p:attrNameLst>
                                      </p:cBhvr>
                                      <p:to>
                                        <p:strVal val="visible"/>
                                      </p:to>
                                    </p:set>
                                    <p:anim calcmode="lin" valueType="num">
                                      <p:cBhvr additive="base">
                                        <p:cTn id="342" dur="500" fill="hold"/>
                                        <p:tgtEl>
                                          <p:spTgt spid="137"/>
                                        </p:tgtEl>
                                        <p:attrNameLst>
                                          <p:attrName>ppt_x</p:attrName>
                                        </p:attrNameLst>
                                      </p:cBhvr>
                                      <p:tavLst>
                                        <p:tav tm="0">
                                          <p:val>
                                            <p:strVal val="0-#ppt_w/2"/>
                                          </p:val>
                                        </p:tav>
                                        <p:tav tm="100000">
                                          <p:val>
                                            <p:strVal val="#ppt_x"/>
                                          </p:val>
                                        </p:tav>
                                      </p:tavLst>
                                    </p:anim>
                                    <p:anim calcmode="lin" valueType="num">
                                      <p:cBhvr additive="base">
                                        <p:cTn id="343" dur="500" fill="hold"/>
                                        <p:tgtEl>
                                          <p:spTgt spid="137"/>
                                        </p:tgtEl>
                                        <p:attrNameLst>
                                          <p:attrName>ppt_y</p:attrName>
                                        </p:attrNameLst>
                                      </p:cBhvr>
                                      <p:tavLst>
                                        <p:tav tm="0">
                                          <p:val>
                                            <p:strVal val="#ppt_y"/>
                                          </p:val>
                                        </p:tav>
                                        <p:tav tm="100000">
                                          <p:val>
                                            <p:strVal val="#ppt_y"/>
                                          </p:val>
                                        </p:tav>
                                      </p:tavLst>
                                    </p:anim>
                                  </p:childTnLst>
                                </p:cTn>
                              </p:par>
                              <p:par>
                                <p:cTn id="344" presetID="2" presetClass="entr" presetSubtype="8" fill="hold" grpId="0" nodeType="withEffect">
                                  <p:stCondLst>
                                    <p:cond delay="0"/>
                                  </p:stCondLst>
                                  <p:childTnLst>
                                    <p:set>
                                      <p:cBhvr>
                                        <p:cTn id="345" dur="1" fill="hold">
                                          <p:stCondLst>
                                            <p:cond delay="0"/>
                                          </p:stCondLst>
                                        </p:cTn>
                                        <p:tgtEl>
                                          <p:spTgt spid="138"/>
                                        </p:tgtEl>
                                        <p:attrNameLst>
                                          <p:attrName>style.visibility</p:attrName>
                                        </p:attrNameLst>
                                      </p:cBhvr>
                                      <p:to>
                                        <p:strVal val="visible"/>
                                      </p:to>
                                    </p:set>
                                    <p:anim calcmode="lin" valueType="num">
                                      <p:cBhvr additive="base">
                                        <p:cTn id="346" dur="500" fill="hold"/>
                                        <p:tgtEl>
                                          <p:spTgt spid="138"/>
                                        </p:tgtEl>
                                        <p:attrNameLst>
                                          <p:attrName>ppt_x</p:attrName>
                                        </p:attrNameLst>
                                      </p:cBhvr>
                                      <p:tavLst>
                                        <p:tav tm="0">
                                          <p:val>
                                            <p:strVal val="0-#ppt_w/2"/>
                                          </p:val>
                                        </p:tav>
                                        <p:tav tm="100000">
                                          <p:val>
                                            <p:strVal val="#ppt_x"/>
                                          </p:val>
                                        </p:tav>
                                      </p:tavLst>
                                    </p:anim>
                                    <p:anim calcmode="lin" valueType="num">
                                      <p:cBhvr additive="base">
                                        <p:cTn id="347" dur="500" fill="hold"/>
                                        <p:tgtEl>
                                          <p:spTgt spid="138"/>
                                        </p:tgtEl>
                                        <p:attrNameLst>
                                          <p:attrName>ppt_y</p:attrName>
                                        </p:attrNameLst>
                                      </p:cBhvr>
                                      <p:tavLst>
                                        <p:tav tm="0">
                                          <p:val>
                                            <p:strVal val="#ppt_y"/>
                                          </p:val>
                                        </p:tav>
                                        <p:tav tm="100000">
                                          <p:val>
                                            <p:strVal val="#ppt_y"/>
                                          </p:val>
                                        </p:tav>
                                      </p:tavLst>
                                    </p:anim>
                                  </p:childTnLst>
                                </p:cTn>
                              </p:par>
                              <p:par>
                                <p:cTn id="348" presetID="2" presetClass="entr" presetSubtype="8" fill="hold" grpId="0" nodeType="withEffect">
                                  <p:stCondLst>
                                    <p:cond delay="0"/>
                                  </p:stCondLst>
                                  <p:childTnLst>
                                    <p:set>
                                      <p:cBhvr>
                                        <p:cTn id="349" dur="1" fill="hold">
                                          <p:stCondLst>
                                            <p:cond delay="0"/>
                                          </p:stCondLst>
                                        </p:cTn>
                                        <p:tgtEl>
                                          <p:spTgt spid="139"/>
                                        </p:tgtEl>
                                        <p:attrNameLst>
                                          <p:attrName>style.visibility</p:attrName>
                                        </p:attrNameLst>
                                      </p:cBhvr>
                                      <p:to>
                                        <p:strVal val="visible"/>
                                      </p:to>
                                    </p:set>
                                    <p:anim calcmode="lin" valueType="num">
                                      <p:cBhvr additive="base">
                                        <p:cTn id="350" dur="500" fill="hold"/>
                                        <p:tgtEl>
                                          <p:spTgt spid="139"/>
                                        </p:tgtEl>
                                        <p:attrNameLst>
                                          <p:attrName>ppt_x</p:attrName>
                                        </p:attrNameLst>
                                      </p:cBhvr>
                                      <p:tavLst>
                                        <p:tav tm="0">
                                          <p:val>
                                            <p:strVal val="0-#ppt_w/2"/>
                                          </p:val>
                                        </p:tav>
                                        <p:tav tm="100000">
                                          <p:val>
                                            <p:strVal val="#ppt_x"/>
                                          </p:val>
                                        </p:tav>
                                      </p:tavLst>
                                    </p:anim>
                                    <p:anim calcmode="lin" valueType="num">
                                      <p:cBhvr additive="base">
                                        <p:cTn id="351" dur="500" fill="hold"/>
                                        <p:tgtEl>
                                          <p:spTgt spid="139"/>
                                        </p:tgtEl>
                                        <p:attrNameLst>
                                          <p:attrName>ppt_y</p:attrName>
                                        </p:attrNameLst>
                                      </p:cBhvr>
                                      <p:tavLst>
                                        <p:tav tm="0">
                                          <p:val>
                                            <p:strVal val="#ppt_y"/>
                                          </p:val>
                                        </p:tav>
                                        <p:tav tm="100000">
                                          <p:val>
                                            <p:strVal val="#ppt_y"/>
                                          </p:val>
                                        </p:tav>
                                      </p:tavLst>
                                    </p:anim>
                                  </p:childTnLst>
                                </p:cTn>
                              </p:par>
                              <p:par>
                                <p:cTn id="352" presetID="2" presetClass="entr" presetSubtype="8" fill="hold" grpId="0" nodeType="withEffect">
                                  <p:stCondLst>
                                    <p:cond delay="0"/>
                                  </p:stCondLst>
                                  <p:childTnLst>
                                    <p:set>
                                      <p:cBhvr>
                                        <p:cTn id="353" dur="1" fill="hold">
                                          <p:stCondLst>
                                            <p:cond delay="0"/>
                                          </p:stCondLst>
                                        </p:cTn>
                                        <p:tgtEl>
                                          <p:spTgt spid="140"/>
                                        </p:tgtEl>
                                        <p:attrNameLst>
                                          <p:attrName>style.visibility</p:attrName>
                                        </p:attrNameLst>
                                      </p:cBhvr>
                                      <p:to>
                                        <p:strVal val="visible"/>
                                      </p:to>
                                    </p:set>
                                    <p:anim calcmode="lin" valueType="num">
                                      <p:cBhvr additive="base">
                                        <p:cTn id="354" dur="500" fill="hold"/>
                                        <p:tgtEl>
                                          <p:spTgt spid="140"/>
                                        </p:tgtEl>
                                        <p:attrNameLst>
                                          <p:attrName>ppt_x</p:attrName>
                                        </p:attrNameLst>
                                      </p:cBhvr>
                                      <p:tavLst>
                                        <p:tav tm="0">
                                          <p:val>
                                            <p:strVal val="0-#ppt_w/2"/>
                                          </p:val>
                                        </p:tav>
                                        <p:tav tm="100000">
                                          <p:val>
                                            <p:strVal val="#ppt_x"/>
                                          </p:val>
                                        </p:tav>
                                      </p:tavLst>
                                    </p:anim>
                                    <p:anim calcmode="lin" valueType="num">
                                      <p:cBhvr additive="base">
                                        <p:cTn id="355" dur="500" fill="hold"/>
                                        <p:tgtEl>
                                          <p:spTgt spid="140"/>
                                        </p:tgtEl>
                                        <p:attrNameLst>
                                          <p:attrName>ppt_y</p:attrName>
                                        </p:attrNameLst>
                                      </p:cBhvr>
                                      <p:tavLst>
                                        <p:tav tm="0">
                                          <p:val>
                                            <p:strVal val="#ppt_y"/>
                                          </p:val>
                                        </p:tav>
                                        <p:tav tm="100000">
                                          <p:val>
                                            <p:strVal val="#ppt_y"/>
                                          </p:val>
                                        </p:tav>
                                      </p:tavLst>
                                    </p:anim>
                                  </p:childTnLst>
                                </p:cTn>
                              </p:par>
                              <p:par>
                                <p:cTn id="356" presetID="2" presetClass="entr" presetSubtype="8" fill="hold" grpId="0" nodeType="withEffect">
                                  <p:stCondLst>
                                    <p:cond delay="0"/>
                                  </p:stCondLst>
                                  <p:childTnLst>
                                    <p:set>
                                      <p:cBhvr>
                                        <p:cTn id="357" dur="1" fill="hold">
                                          <p:stCondLst>
                                            <p:cond delay="0"/>
                                          </p:stCondLst>
                                        </p:cTn>
                                        <p:tgtEl>
                                          <p:spTgt spid="142"/>
                                        </p:tgtEl>
                                        <p:attrNameLst>
                                          <p:attrName>style.visibility</p:attrName>
                                        </p:attrNameLst>
                                      </p:cBhvr>
                                      <p:to>
                                        <p:strVal val="visible"/>
                                      </p:to>
                                    </p:set>
                                    <p:anim calcmode="lin" valueType="num">
                                      <p:cBhvr additive="base">
                                        <p:cTn id="358" dur="500" fill="hold"/>
                                        <p:tgtEl>
                                          <p:spTgt spid="142"/>
                                        </p:tgtEl>
                                        <p:attrNameLst>
                                          <p:attrName>ppt_x</p:attrName>
                                        </p:attrNameLst>
                                      </p:cBhvr>
                                      <p:tavLst>
                                        <p:tav tm="0">
                                          <p:val>
                                            <p:strVal val="0-#ppt_w/2"/>
                                          </p:val>
                                        </p:tav>
                                        <p:tav tm="100000">
                                          <p:val>
                                            <p:strVal val="#ppt_x"/>
                                          </p:val>
                                        </p:tav>
                                      </p:tavLst>
                                    </p:anim>
                                    <p:anim calcmode="lin" valueType="num">
                                      <p:cBhvr additive="base">
                                        <p:cTn id="359" dur="500" fill="hold"/>
                                        <p:tgtEl>
                                          <p:spTgt spid="142"/>
                                        </p:tgtEl>
                                        <p:attrNameLst>
                                          <p:attrName>ppt_y</p:attrName>
                                        </p:attrNameLst>
                                      </p:cBhvr>
                                      <p:tavLst>
                                        <p:tav tm="0">
                                          <p:val>
                                            <p:strVal val="#ppt_y"/>
                                          </p:val>
                                        </p:tav>
                                        <p:tav tm="100000">
                                          <p:val>
                                            <p:strVal val="#ppt_y"/>
                                          </p:val>
                                        </p:tav>
                                      </p:tavLst>
                                    </p:anim>
                                  </p:childTnLst>
                                </p:cTn>
                              </p:par>
                              <p:par>
                                <p:cTn id="360" presetID="2" presetClass="entr" presetSubtype="8" fill="hold" grpId="0" nodeType="withEffect">
                                  <p:stCondLst>
                                    <p:cond delay="0"/>
                                  </p:stCondLst>
                                  <p:childTnLst>
                                    <p:set>
                                      <p:cBhvr>
                                        <p:cTn id="361" dur="1" fill="hold">
                                          <p:stCondLst>
                                            <p:cond delay="0"/>
                                          </p:stCondLst>
                                        </p:cTn>
                                        <p:tgtEl>
                                          <p:spTgt spid="143"/>
                                        </p:tgtEl>
                                        <p:attrNameLst>
                                          <p:attrName>style.visibility</p:attrName>
                                        </p:attrNameLst>
                                      </p:cBhvr>
                                      <p:to>
                                        <p:strVal val="visible"/>
                                      </p:to>
                                    </p:set>
                                    <p:anim calcmode="lin" valueType="num">
                                      <p:cBhvr additive="base">
                                        <p:cTn id="362" dur="500" fill="hold"/>
                                        <p:tgtEl>
                                          <p:spTgt spid="143"/>
                                        </p:tgtEl>
                                        <p:attrNameLst>
                                          <p:attrName>ppt_x</p:attrName>
                                        </p:attrNameLst>
                                      </p:cBhvr>
                                      <p:tavLst>
                                        <p:tav tm="0">
                                          <p:val>
                                            <p:strVal val="0-#ppt_w/2"/>
                                          </p:val>
                                        </p:tav>
                                        <p:tav tm="100000">
                                          <p:val>
                                            <p:strVal val="#ppt_x"/>
                                          </p:val>
                                        </p:tav>
                                      </p:tavLst>
                                    </p:anim>
                                    <p:anim calcmode="lin" valueType="num">
                                      <p:cBhvr additive="base">
                                        <p:cTn id="363" dur="500" fill="hold"/>
                                        <p:tgtEl>
                                          <p:spTgt spid="143"/>
                                        </p:tgtEl>
                                        <p:attrNameLst>
                                          <p:attrName>ppt_y</p:attrName>
                                        </p:attrNameLst>
                                      </p:cBhvr>
                                      <p:tavLst>
                                        <p:tav tm="0">
                                          <p:val>
                                            <p:strVal val="#ppt_y"/>
                                          </p:val>
                                        </p:tav>
                                        <p:tav tm="100000">
                                          <p:val>
                                            <p:strVal val="#ppt_y"/>
                                          </p:val>
                                        </p:tav>
                                      </p:tavLst>
                                    </p:anim>
                                  </p:childTnLst>
                                </p:cTn>
                              </p:par>
                              <p:par>
                                <p:cTn id="364" presetID="2" presetClass="entr" presetSubtype="8" fill="hold" grpId="0" nodeType="withEffect">
                                  <p:stCondLst>
                                    <p:cond delay="0"/>
                                  </p:stCondLst>
                                  <p:childTnLst>
                                    <p:set>
                                      <p:cBhvr>
                                        <p:cTn id="365" dur="1" fill="hold">
                                          <p:stCondLst>
                                            <p:cond delay="0"/>
                                          </p:stCondLst>
                                        </p:cTn>
                                        <p:tgtEl>
                                          <p:spTgt spid="144"/>
                                        </p:tgtEl>
                                        <p:attrNameLst>
                                          <p:attrName>style.visibility</p:attrName>
                                        </p:attrNameLst>
                                      </p:cBhvr>
                                      <p:to>
                                        <p:strVal val="visible"/>
                                      </p:to>
                                    </p:set>
                                    <p:anim calcmode="lin" valueType="num">
                                      <p:cBhvr additive="base">
                                        <p:cTn id="366" dur="500" fill="hold"/>
                                        <p:tgtEl>
                                          <p:spTgt spid="144"/>
                                        </p:tgtEl>
                                        <p:attrNameLst>
                                          <p:attrName>ppt_x</p:attrName>
                                        </p:attrNameLst>
                                      </p:cBhvr>
                                      <p:tavLst>
                                        <p:tav tm="0">
                                          <p:val>
                                            <p:strVal val="0-#ppt_w/2"/>
                                          </p:val>
                                        </p:tav>
                                        <p:tav tm="100000">
                                          <p:val>
                                            <p:strVal val="#ppt_x"/>
                                          </p:val>
                                        </p:tav>
                                      </p:tavLst>
                                    </p:anim>
                                    <p:anim calcmode="lin" valueType="num">
                                      <p:cBhvr additive="base">
                                        <p:cTn id="367" dur="500" fill="hold"/>
                                        <p:tgtEl>
                                          <p:spTgt spid="144"/>
                                        </p:tgtEl>
                                        <p:attrNameLst>
                                          <p:attrName>ppt_y</p:attrName>
                                        </p:attrNameLst>
                                      </p:cBhvr>
                                      <p:tavLst>
                                        <p:tav tm="0">
                                          <p:val>
                                            <p:strVal val="#ppt_y"/>
                                          </p:val>
                                        </p:tav>
                                        <p:tav tm="100000">
                                          <p:val>
                                            <p:strVal val="#ppt_y"/>
                                          </p:val>
                                        </p:tav>
                                      </p:tavLst>
                                    </p:anim>
                                  </p:childTnLst>
                                </p:cTn>
                              </p:par>
                              <p:par>
                                <p:cTn id="368" presetID="2" presetClass="entr" presetSubtype="8" fill="hold" grpId="0" nodeType="withEffect">
                                  <p:stCondLst>
                                    <p:cond delay="0"/>
                                  </p:stCondLst>
                                  <p:childTnLst>
                                    <p:set>
                                      <p:cBhvr>
                                        <p:cTn id="369" dur="1" fill="hold">
                                          <p:stCondLst>
                                            <p:cond delay="0"/>
                                          </p:stCondLst>
                                        </p:cTn>
                                        <p:tgtEl>
                                          <p:spTgt spid="145"/>
                                        </p:tgtEl>
                                        <p:attrNameLst>
                                          <p:attrName>style.visibility</p:attrName>
                                        </p:attrNameLst>
                                      </p:cBhvr>
                                      <p:to>
                                        <p:strVal val="visible"/>
                                      </p:to>
                                    </p:set>
                                    <p:anim calcmode="lin" valueType="num">
                                      <p:cBhvr additive="base">
                                        <p:cTn id="370" dur="500" fill="hold"/>
                                        <p:tgtEl>
                                          <p:spTgt spid="145"/>
                                        </p:tgtEl>
                                        <p:attrNameLst>
                                          <p:attrName>ppt_x</p:attrName>
                                        </p:attrNameLst>
                                      </p:cBhvr>
                                      <p:tavLst>
                                        <p:tav tm="0">
                                          <p:val>
                                            <p:strVal val="0-#ppt_w/2"/>
                                          </p:val>
                                        </p:tav>
                                        <p:tav tm="100000">
                                          <p:val>
                                            <p:strVal val="#ppt_x"/>
                                          </p:val>
                                        </p:tav>
                                      </p:tavLst>
                                    </p:anim>
                                    <p:anim calcmode="lin" valueType="num">
                                      <p:cBhvr additive="base">
                                        <p:cTn id="371" dur="500" fill="hold"/>
                                        <p:tgtEl>
                                          <p:spTgt spid="145"/>
                                        </p:tgtEl>
                                        <p:attrNameLst>
                                          <p:attrName>ppt_y</p:attrName>
                                        </p:attrNameLst>
                                      </p:cBhvr>
                                      <p:tavLst>
                                        <p:tav tm="0">
                                          <p:val>
                                            <p:strVal val="#ppt_y"/>
                                          </p:val>
                                        </p:tav>
                                        <p:tav tm="100000">
                                          <p:val>
                                            <p:strVal val="#ppt_y"/>
                                          </p:val>
                                        </p:tav>
                                      </p:tavLst>
                                    </p:anim>
                                  </p:childTnLst>
                                </p:cTn>
                              </p:par>
                              <p:par>
                                <p:cTn id="372" presetID="2" presetClass="entr" presetSubtype="8" fill="hold" grpId="0" nodeType="withEffect">
                                  <p:stCondLst>
                                    <p:cond delay="0"/>
                                  </p:stCondLst>
                                  <p:childTnLst>
                                    <p:set>
                                      <p:cBhvr>
                                        <p:cTn id="373" dur="1" fill="hold">
                                          <p:stCondLst>
                                            <p:cond delay="0"/>
                                          </p:stCondLst>
                                        </p:cTn>
                                        <p:tgtEl>
                                          <p:spTgt spid="146"/>
                                        </p:tgtEl>
                                        <p:attrNameLst>
                                          <p:attrName>style.visibility</p:attrName>
                                        </p:attrNameLst>
                                      </p:cBhvr>
                                      <p:to>
                                        <p:strVal val="visible"/>
                                      </p:to>
                                    </p:set>
                                    <p:anim calcmode="lin" valueType="num">
                                      <p:cBhvr additive="base">
                                        <p:cTn id="374" dur="500" fill="hold"/>
                                        <p:tgtEl>
                                          <p:spTgt spid="146"/>
                                        </p:tgtEl>
                                        <p:attrNameLst>
                                          <p:attrName>ppt_x</p:attrName>
                                        </p:attrNameLst>
                                      </p:cBhvr>
                                      <p:tavLst>
                                        <p:tav tm="0">
                                          <p:val>
                                            <p:strVal val="0-#ppt_w/2"/>
                                          </p:val>
                                        </p:tav>
                                        <p:tav tm="100000">
                                          <p:val>
                                            <p:strVal val="#ppt_x"/>
                                          </p:val>
                                        </p:tav>
                                      </p:tavLst>
                                    </p:anim>
                                    <p:anim calcmode="lin" valueType="num">
                                      <p:cBhvr additive="base">
                                        <p:cTn id="375" dur="500" fill="hold"/>
                                        <p:tgtEl>
                                          <p:spTgt spid="146"/>
                                        </p:tgtEl>
                                        <p:attrNameLst>
                                          <p:attrName>ppt_y</p:attrName>
                                        </p:attrNameLst>
                                      </p:cBhvr>
                                      <p:tavLst>
                                        <p:tav tm="0">
                                          <p:val>
                                            <p:strVal val="#ppt_y"/>
                                          </p:val>
                                        </p:tav>
                                        <p:tav tm="100000">
                                          <p:val>
                                            <p:strVal val="#ppt_y"/>
                                          </p:val>
                                        </p:tav>
                                      </p:tavLst>
                                    </p:anim>
                                  </p:childTnLst>
                                </p:cTn>
                              </p:par>
                              <p:par>
                                <p:cTn id="376" presetID="2" presetClass="entr" presetSubtype="8" fill="hold" grpId="0" nodeType="withEffect">
                                  <p:stCondLst>
                                    <p:cond delay="0"/>
                                  </p:stCondLst>
                                  <p:childTnLst>
                                    <p:set>
                                      <p:cBhvr>
                                        <p:cTn id="377" dur="1" fill="hold">
                                          <p:stCondLst>
                                            <p:cond delay="0"/>
                                          </p:stCondLst>
                                        </p:cTn>
                                        <p:tgtEl>
                                          <p:spTgt spid="147"/>
                                        </p:tgtEl>
                                        <p:attrNameLst>
                                          <p:attrName>style.visibility</p:attrName>
                                        </p:attrNameLst>
                                      </p:cBhvr>
                                      <p:to>
                                        <p:strVal val="visible"/>
                                      </p:to>
                                    </p:set>
                                    <p:anim calcmode="lin" valueType="num">
                                      <p:cBhvr additive="base">
                                        <p:cTn id="378" dur="500" fill="hold"/>
                                        <p:tgtEl>
                                          <p:spTgt spid="147"/>
                                        </p:tgtEl>
                                        <p:attrNameLst>
                                          <p:attrName>ppt_x</p:attrName>
                                        </p:attrNameLst>
                                      </p:cBhvr>
                                      <p:tavLst>
                                        <p:tav tm="0">
                                          <p:val>
                                            <p:strVal val="0-#ppt_w/2"/>
                                          </p:val>
                                        </p:tav>
                                        <p:tav tm="100000">
                                          <p:val>
                                            <p:strVal val="#ppt_x"/>
                                          </p:val>
                                        </p:tav>
                                      </p:tavLst>
                                    </p:anim>
                                    <p:anim calcmode="lin" valueType="num">
                                      <p:cBhvr additive="base">
                                        <p:cTn id="379" dur="500" fill="hold"/>
                                        <p:tgtEl>
                                          <p:spTgt spid="147"/>
                                        </p:tgtEl>
                                        <p:attrNameLst>
                                          <p:attrName>ppt_y</p:attrName>
                                        </p:attrNameLst>
                                      </p:cBhvr>
                                      <p:tavLst>
                                        <p:tav tm="0">
                                          <p:val>
                                            <p:strVal val="#ppt_y"/>
                                          </p:val>
                                        </p:tav>
                                        <p:tav tm="100000">
                                          <p:val>
                                            <p:strVal val="#ppt_y"/>
                                          </p:val>
                                        </p:tav>
                                      </p:tavLst>
                                    </p:anim>
                                  </p:childTnLst>
                                </p:cTn>
                              </p:par>
                              <p:par>
                                <p:cTn id="380" presetID="2" presetClass="entr" presetSubtype="8" fill="hold" grpId="0" nodeType="withEffect">
                                  <p:stCondLst>
                                    <p:cond delay="0"/>
                                  </p:stCondLst>
                                  <p:childTnLst>
                                    <p:set>
                                      <p:cBhvr>
                                        <p:cTn id="381" dur="1" fill="hold">
                                          <p:stCondLst>
                                            <p:cond delay="0"/>
                                          </p:stCondLst>
                                        </p:cTn>
                                        <p:tgtEl>
                                          <p:spTgt spid="148"/>
                                        </p:tgtEl>
                                        <p:attrNameLst>
                                          <p:attrName>style.visibility</p:attrName>
                                        </p:attrNameLst>
                                      </p:cBhvr>
                                      <p:to>
                                        <p:strVal val="visible"/>
                                      </p:to>
                                    </p:set>
                                    <p:anim calcmode="lin" valueType="num">
                                      <p:cBhvr additive="base">
                                        <p:cTn id="382" dur="500" fill="hold"/>
                                        <p:tgtEl>
                                          <p:spTgt spid="148"/>
                                        </p:tgtEl>
                                        <p:attrNameLst>
                                          <p:attrName>ppt_x</p:attrName>
                                        </p:attrNameLst>
                                      </p:cBhvr>
                                      <p:tavLst>
                                        <p:tav tm="0">
                                          <p:val>
                                            <p:strVal val="0-#ppt_w/2"/>
                                          </p:val>
                                        </p:tav>
                                        <p:tav tm="100000">
                                          <p:val>
                                            <p:strVal val="#ppt_x"/>
                                          </p:val>
                                        </p:tav>
                                      </p:tavLst>
                                    </p:anim>
                                    <p:anim calcmode="lin" valueType="num">
                                      <p:cBhvr additive="base">
                                        <p:cTn id="383" dur="500" fill="hold"/>
                                        <p:tgtEl>
                                          <p:spTgt spid="148"/>
                                        </p:tgtEl>
                                        <p:attrNameLst>
                                          <p:attrName>ppt_y</p:attrName>
                                        </p:attrNameLst>
                                      </p:cBhvr>
                                      <p:tavLst>
                                        <p:tav tm="0">
                                          <p:val>
                                            <p:strVal val="#ppt_y"/>
                                          </p:val>
                                        </p:tav>
                                        <p:tav tm="100000">
                                          <p:val>
                                            <p:strVal val="#ppt_y"/>
                                          </p:val>
                                        </p:tav>
                                      </p:tavLst>
                                    </p:anim>
                                  </p:childTnLst>
                                </p:cTn>
                              </p:par>
                              <p:par>
                                <p:cTn id="384" presetID="2" presetClass="entr" presetSubtype="8" fill="hold" grpId="0" nodeType="withEffect">
                                  <p:stCondLst>
                                    <p:cond delay="0"/>
                                  </p:stCondLst>
                                  <p:childTnLst>
                                    <p:set>
                                      <p:cBhvr>
                                        <p:cTn id="385" dur="1" fill="hold">
                                          <p:stCondLst>
                                            <p:cond delay="0"/>
                                          </p:stCondLst>
                                        </p:cTn>
                                        <p:tgtEl>
                                          <p:spTgt spid="149"/>
                                        </p:tgtEl>
                                        <p:attrNameLst>
                                          <p:attrName>style.visibility</p:attrName>
                                        </p:attrNameLst>
                                      </p:cBhvr>
                                      <p:to>
                                        <p:strVal val="visible"/>
                                      </p:to>
                                    </p:set>
                                    <p:anim calcmode="lin" valueType="num">
                                      <p:cBhvr additive="base">
                                        <p:cTn id="386" dur="500" fill="hold"/>
                                        <p:tgtEl>
                                          <p:spTgt spid="149"/>
                                        </p:tgtEl>
                                        <p:attrNameLst>
                                          <p:attrName>ppt_x</p:attrName>
                                        </p:attrNameLst>
                                      </p:cBhvr>
                                      <p:tavLst>
                                        <p:tav tm="0">
                                          <p:val>
                                            <p:strVal val="0-#ppt_w/2"/>
                                          </p:val>
                                        </p:tav>
                                        <p:tav tm="100000">
                                          <p:val>
                                            <p:strVal val="#ppt_x"/>
                                          </p:val>
                                        </p:tav>
                                      </p:tavLst>
                                    </p:anim>
                                    <p:anim calcmode="lin" valueType="num">
                                      <p:cBhvr additive="base">
                                        <p:cTn id="387" dur="500" fill="hold"/>
                                        <p:tgtEl>
                                          <p:spTgt spid="149"/>
                                        </p:tgtEl>
                                        <p:attrNameLst>
                                          <p:attrName>ppt_y</p:attrName>
                                        </p:attrNameLst>
                                      </p:cBhvr>
                                      <p:tavLst>
                                        <p:tav tm="0">
                                          <p:val>
                                            <p:strVal val="#ppt_y"/>
                                          </p:val>
                                        </p:tav>
                                        <p:tav tm="100000">
                                          <p:val>
                                            <p:strVal val="#ppt_y"/>
                                          </p:val>
                                        </p:tav>
                                      </p:tavLst>
                                    </p:anim>
                                  </p:childTnLst>
                                </p:cTn>
                              </p:par>
                              <p:par>
                                <p:cTn id="388" presetID="2" presetClass="entr" presetSubtype="8" fill="hold" grpId="0" nodeType="withEffect">
                                  <p:stCondLst>
                                    <p:cond delay="0"/>
                                  </p:stCondLst>
                                  <p:childTnLst>
                                    <p:set>
                                      <p:cBhvr>
                                        <p:cTn id="389" dur="1" fill="hold">
                                          <p:stCondLst>
                                            <p:cond delay="0"/>
                                          </p:stCondLst>
                                        </p:cTn>
                                        <p:tgtEl>
                                          <p:spTgt spid="150"/>
                                        </p:tgtEl>
                                        <p:attrNameLst>
                                          <p:attrName>style.visibility</p:attrName>
                                        </p:attrNameLst>
                                      </p:cBhvr>
                                      <p:to>
                                        <p:strVal val="visible"/>
                                      </p:to>
                                    </p:set>
                                    <p:anim calcmode="lin" valueType="num">
                                      <p:cBhvr additive="base">
                                        <p:cTn id="390" dur="500" fill="hold"/>
                                        <p:tgtEl>
                                          <p:spTgt spid="150"/>
                                        </p:tgtEl>
                                        <p:attrNameLst>
                                          <p:attrName>ppt_x</p:attrName>
                                        </p:attrNameLst>
                                      </p:cBhvr>
                                      <p:tavLst>
                                        <p:tav tm="0">
                                          <p:val>
                                            <p:strVal val="0-#ppt_w/2"/>
                                          </p:val>
                                        </p:tav>
                                        <p:tav tm="100000">
                                          <p:val>
                                            <p:strVal val="#ppt_x"/>
                                          </p:val>
                                        </p:tav>
                                      </p:tavLst>
                                    </p:anim>
                                    <p:anim calcmode="lin" valueType="num">
                                      <p:cBhvr additive="base">
                                        <p:cTn id="391" dur="500" fill="hold"/>
                                        <p:tgtEl>
                                          <p:spTgt spid="150"/>
                                        </p:tgtEl>
                                        <p:attrNameLst>
                                          <p:attrName>ppt_y</p:attrName>
                                        </p:attrNameLst>
                                      </p:cBhvr>
                                      <p:tavLst>
                                        <p:tav tm="0">
                                          <p:val>
                                            <p:strVal val="#ppt_y"/>
                                          </p:val>
                                        </p:tav>
                                        <p:tav tm="100000">
                                          <p:val>
                                            <p:strVal val="#ppt_y"/>
                                          </p:val>
                                        </p:tav>
                                      </p:tavLst>
                                    </p:anim>
                                  </p:childTnLst>
                                </p:cTn>
                              </p:par>
                              <p:par>
                                <p:cTn id="392" presetID="2" presetClass="entr" presetSubtype="8" fill="hold" grpId="0" nodeType="withEffect">
                                  <p:stCondLst>
                                    <p:cond delay="0"/>
                                  </p:stCondLst>
                                  <p:childTnLst>
                                    <p:set>
                                      <p:cBhvr>
                                        <p:cTn id="393" dur="1" fill="hold">
                                          <p:stCondLst>
                                            <p:cond delay="0"/>
                                          </p:stCondLst>
                                        </p:cTn>
                                        <p:tgtEl>
                                          <p:spTgt spid="151"/>
                                        </p:tgtEl>
                                        <p:attrNameLst>
                                          <p:attrName>style.visibility</p:attrName>
                                        </p:attrNameLst>
                                      </p:cBhvr>
                                      <p:to>
                                        <p:strVal val="visible"/>
                                      </p:to>
                                    </p:set>
                                    <p:anim calcmode="lin" valueType="num">
                                      <p:cBhvr additive="base">
                                        <p:cTn id="394" dur="500" fill="hold"/>
                                        <p:tgtEl>
                                          <p:spTgt spid="151"/>
                                        </p:tgtEl>
                                        <p:attrNameLst>
                                          <p:attrName>ppt_x</p:attrName>
                                        </p:attrNameLst>
                                      </p:cBhvr>
                                      <p:tavLst>
                                        <p:tav tm="0">
                                          <p:val>
                                            <p:strVal val="0-#ppt_w/2"/>
                                          </p:val>
                                        </p:tav>
                                        <p:tav tm="100000">
                                          <p:val>
                                            <p:strVal val="#ppt_x"/>
                                          </p:val>
                                        </p:tav>
                                      </p:tavLst>
                                    </p:anim>
                                    <p:anim calcmode="lin" valueType="num">
                                      <p:cBhvr additive="base">
                                        <p:cTn id="395" dur="500" fill="hold"/>
                                        <p:tgtEl>
                                          <p:spTgt spid="151"/>
                                        </p:tgtEl>
                                        <p:attrNameLst>
                                          <p:attrName>ppt_y</p:attrName>
                                        </p:attrNameLst>
                                      </p:cBhvr>
                                      <p:tavLst>
                                        <p:tav tm="0">
                                          <p:val>
                                            <p:strVal val="#ppt_y"/>
                                          </p:val>
                                        </p:tav>
                                        <p:tav tm="100000">
                                          <p:val>
                                            <p:strVal val="#ppt_y"/>
                                          </p:val>
                                        </p:tav>
                                      </p:tavLst>
                                    </p:anim>
                                  </p:childTnLst>
                                </p:cTn>
                              </p:par>
                              <p:par>
                                <p:cTn id="396" presetID="2" presetClass="entr" presetSubtype="8" fill="hold" grpId="0" nodeType="withEffect">
                                  <p:stCondLst>
                                    <p:cond delay="0"/>
                                  </p:stCondLst>
                                  <p:childTnLst>
                                    <p:set>
                                      <p:cBhvr>
                                        <p:cTn id="397" dur="1" fill="hold">
                                          <p:stCondLst>
                                            <p:cond delay="0"/>
                                          </p:stCondLst>
                                        </p:cTn>
                                        <p:tgtEl>
                                          <p:spTgt spid="152"/>
                                        </p:tgtEl>
                                        <p:attrNameLst>
                                          <p:attrName>style.visibility</p:attrName>
                                        </p:attrNameLst>
                                      </p:cBhvr>
                                      <p:to>
                                        <p:strVal val="visible"/>
                                      </p:to>
                                    </p:set>
                                    <p:anim calcmode="lin" valueType="num">
                                      <p:cBhvr additive="base">
                                        <p:cTn id="398" dur="500" fill="hold"/>
                                        <p:tgtEl>
                                          <p:spTgt spid="152"/>
                                        </p:tgtEl>
                                        <p:attrNameLst>
                                          <p:attrName>ppt_x</p:attrName>
                                        </p:attrNameLst>
                                      </p:cBhvr>
                                      <p:tavLst>
                                        <p:tav tm="0">
                                          <p:val>
                                            <p:strVal val="0-#ppt_w/2"/>
                                          </p:val>
                                        </p:tav>
                                        <p:tav tm="100000">
                                          <p:val>
                                            <p:strVal val="#ppt_x"/>
                                          </p:val>
                                        </p:tav>
                                      </p:tavLst>
                                    </p:anim>
                                    <p:anim calcmode="lin" valueType="num">
                                      <p:cBhvr additive="base">
                                        <p:cTn id="399" dur="500" fill="hold"/>
                                        <p:tgtEl>
                                          <p:spTgt spid="152"/>
                                        </p:tgtEl>
                                        <p:attrNameLst>
                                          <p:attrName>ppt_y</p:attrName>
                                        </p:attrNameLst>
                                      </p:cBhvr>
                                      <p:tavLst>
                                        <p:tav tm="0">
                                          <p:val>
                                            <p:strVal val="#ppt_y"/>
                                          </p:val>
                                        </p:tav>
                                        <p:tav tm="100000">
                                          <p:val>
                                            <p:strVal val="#ppt_y"/>
                                          </p:val>
                                        </p:tav>
                                      </p:tavLst>
                                    </p:anim>
                                  </p:childTnLst>
                                </p:cTn>
                              </p:par>
                              <p:par>
                                <p:cTn id="400" presetID="2" presetClass="entr" presetSubtype="8" fill="hold" grpId="0" nodeType="withEffect">
                                  <p:stCondLst>
                                    <p:cond delay="0"/>
                                  </p:stCondLst>
                                  <p:childTnLst>
                                    <p:set>
                                      <p:cBhvr>
                                        <p:cTn id="401" dur="1" fill="hold">
                                          <p:stCondLst>
                                            <p:cond delay="0"/>
                                          </p:stCondLst>
                                        </p:cTn>
                                        <p:tgtEl>
                                          <p:spTgt spid="153"/>
                                        </p:tgtEl>
                                        <p:attrNameLst>
                                          <p:attrName>style.visibility</p:attrName>
                                        </p:attrNameLst>
                                      </p:cBhvr>
                                      <p:to>
                                        <p:strVal val="visible"/>
                                      </p:to>
                                    </p:set>
                                    <p:anim calcmode="lin" valueType="num">
                                      <p:cBhvr additive="base">
                                        <p:cTn id="402" dur="500" fill="hold"/>
                                        <p:tgtEl>
                                          <p:spTgt spid="153"/>
                                        </p:tgtEl>
                                        <p:attrNameLst>
                                          <p:attrName>ppt_x</p:attrName>
                                        </p:attrNameLst>
                                      </p:cBhvr>
                                      <p:tavLst>
                                        <p:tav tm="0">
                                          <p:val>
                                            <p:strVal val="0-#ppt_w/2"/>
                                          </p:val>
                                        </p:tav>
                                        <p:tav tm="100000">
                                          <p:val>
                                            <p:strVal val="#ppt_x"/>
                                          </p:val>
                                        </p:tav>
                                      </p:tavLst>
                                    </p:anim>
                                    <p:anim calcmode="lin" valueType="num">
                                      <p:cBhvr additive="base">
                                        <p:cTn id="403" dur="500" fill="hold"/>
                                        <p:tgtEl>
                                          <p:spTgt spid="153"/>
                                        </p:tgtEl>
                                        <p:attrNameLst>
                                          <p:attrName>ppt_y</p:attrName>
                                        </p:attrNameLst>
                                      </p:cBhvr>
                                      <p:tavLst>
                                        <p:tav tm="0">
                                          <p:val>
                                            <p:strVal val="#ppt_y"/>
                                          </p:val>
                                        </p:tav>
                                        <p:tav tm="100000">
                                          <p:val>
                                            <p:strVal val="#ppt_y"/>
                                          </p:val>
                                        </p:tav>
                                      </p:tavLst>
                                    </p:anim>
                                  </p:childTnLst>
                                </p:cTn>
                              </p:par>
                              <p:par>
                                <p:cTn id="404" presetID="2" presetClass="entr" presetSubtype="8" fill="hold" grpId="0" nodeType="withEffect">
                                  <p:stCondLst>
                                    <p:cond delay="0"/>
                                  </p:stCondLst>
                                  <p:childTnLst>
                                    <p:set>
                                      <p:cBhvr>
                                        <p:cTn id="405" dur="1" fill="hold">
                                          <p:stCondLst>
                                            <p:cond delay="0"/>
                                          </p:stCondLst>
                                        </p:cTn>
                                        <p:tgtEl>
                                          <p:spTgt spid="155"/>
                                        </p:tgtEl>
                                        <p:attrNameLst>
                                          <p:attrName>style.visibility</p:attrName>
                                        </p:attrNameLst>
                                      </p:cBhvr>
                                      <p:to>
                                        <p:strVal val="visible"/>
                                      </p:to>
                                    </p:set>
                                    <p:anim calcmode="lin" valueType="num">
                                      <p:cBhvr additive="base">
                                        <p:cTn id="406" dur="500" fill="hold"/>
                                        <p:tgtEl>
                                          <p:spTgt spid="155"/>
                                        </p:tgtEl>
                                        <p:attrNameLst>
                                          <p:attrName>ppt_x</p:attrName>
                                        </p:attrNameLst>
                                      </p:cBhvr>
                                      <p:tavLst>
                                        <p:tav tm="0">
                                          <p:val>
                                            <p:strVal val="0-#ppt_w/2"/>
                                          </p:val>
                                        </p:tav>
                                        <p:tav tm="100000">
                                          <p:val>
                                            <p:strVal val="#ppt_x"/>
                                          </p:val>
                                        </p:tav>
                                      </p:tavLst>
                                    </p:anim>
                                    <p:anim calcmode="lin" valueType="num">
                                      <p:cBhvr additive="base">
                                        <p:cTn id="407" dur="500" fill="hold"/>
                                        <p:tgtEl>
                                          <p:spTgt spid="155"/>
                                        </p:tgtEl>
                                        <p:attrNameLst>
                                          <p:attrName>ppt_y</p:attrName>
                                        </p:attrNameLst>
                                      </p:cBhvr>
                                      <p:tavLst>
                                        <p:tav tm="0">
                                          <p:val>
                                            <p:strVal val="#ppt_y"/>
                                          </p:val>
                                        </p:tav>
                                        <p:tav tm="100000">
                                          <p:val>
                                            <p:strVal val="#ppt_y"/>
                                          </p:val>
                                        </p:tav>
                                      </p:tavLst>
                                    </p:anim>
                                  </p:childTnLst>
                                </p:cTn>
                              </p:par>
                              <p:par>
                                <p:cTn id="408" presetID="2" presetClass="entr" presetSubtype="8" fill="hold" grpId="0" nodeType="withEffect">
                                  <p:stCondLst>
                                    <p:cond delay="0"/>
                                  </p:stCondLst>
                                  <p:childTnLst>
                                    <p:set>
                                      <p:cBhvr>
                                        <p:cTn id="409" dur="1" fill="hold">
                                          <p:stCondLst>
                                            <p:cond delay="0"/>
                                          </p:stCondLst>
                                        </p:cTn>
                                        <p:tgtEl>
                                          <p:spTgt spid="157"/>
                                        </p:tgtEl>
                                        <p:attrNameLst>
                                          <p:attrName>style.visibility</p:attrName>
                                        </p:attrNameLst>
                                      </p:cBhvr>
                                      <p:to>
                                        <p:strVal val="visible"/>
                                      </p:to>
                                    </p:set>
                                    <p:anim calcmode="lin" valueType="num">
                                      <p:cBhvr additive="base">
                                        <p:cTn id="410" dur="500" fill="hold"/>
                                        <p:tgtEl>
                                          <p:spTgt spid="157"/>
                                        </p:tgtEl>
                                        <p:attrNameLst>
                                          <p:attrName>ppt_x</p:attrName>
                                        </p:attrNameLst>
                                      </p:cBhvr>
                                      <p:tavLst>
                                        <p:tav tm="0">
                                          <p:val>
                                            <p:strVal val="0-#ppt_w/2"/>
                                          </p:val>
                                        </p:tav>
                                        <p:tav tm="100000">
                                          <p:val>
                                            <p:strVal val="#ppt_x"/>
                                          </p:val>
                                        </p:tav>
                                      </p:tavLst>
                                    </p:anim>
                                    <p:anim calcmode="lin" valueType="num">
                                      <p:cBhvr additive="base">
                                        <p:cTn id="411" dur="500" fill="hold"/>
                                        <p:tgtEl>
                                          <p:spTgt spid="157"/>
                                        </p:tgtEl>
                                        <p:attrNameLst>
                                          <p:attrName>ppt_y</p:attrName>
                                        </p:attrNameLst>
                                      </p:cBhvr>
                                      <p:tavLst>
                                        <p:tav tm="0">
                                          <p:val>
                                            <p:strVal val="#ppt_y"/>
                                          </p:val>
                                        </p:tav>
                                        <p:tav tm="100000">
                                          <p:val>
                                            <p:strVal val="#ppt_y"/>
                                          </p:val>
                                        </p:tav>
                                      </p:tavLst>
                                    </p:anim>
                                  </p:childTnLst>
                                </p:cTn>
                              </p:par>
                              <p:par>
                                <p:cTn id="412" presetID="2" presetClass="entr" presetSubtype="8" fill="hold" grpId="0" nodeType="withEffect">
                                  <p:stCondLst>
                                    <p:cond delay="0"/>
                                  </p:stCondLst>
                                  <p:childTnLst>
                                    <p:set>
                                      <p:cBhvr>
                                        <p:cTn id="413" dur="1" fill="hold">
                                          <p:stCondLst>
                                            <p:cond delay="0"/>
                                          </p:stCondLst>
                                        </p:cTn>
                                        <p:tgtEl>
                                          <p:spTgt spid="158"/>
                                        </p:tgtEl>
                                        <p:attrNameLst>
                                          <p:attrName>style.visibility</p:attrName>
                                        </p:attrNameLst>
                                      </p:cBhvr>
                                      <p:to>
                                        <p:strVal val="visible"/>
                                      </p:to>
                                    </p:set>
                                    <p:anim calcmode="lin" valueType="num">
                                      <p:cBhvr additive="base">
                                        <p:cTn id="414" dur="500" fill="hold"/>
                                        <p:tgtEl>
                                          <p:spTgt spid="158"/>
                                        </p:tgtEl>
                                        <p:attrNameLst>
                                          <p:attrName>ppt_x</p:attrName>
                                        </p:attrNameLst>
                                      </p:cBhvr>
                                      <p:tavLst>
                                        <p:tav tm="0">
                                          <p:val>
                                            <p:strVal val="0-#ppt_w/2"/>
                                          </p:val>
                                        </p:tav>
                                        <p:tav tm="100000">
                                          <p:val>
                                            <p:strVal val="#ppt_x"/>
                                          </p:val>
                                        </p:tav>
                                      </p:tavLst>
                                    </p:anim>
                                    <p:anim calcmode="lin" valueType="num">
                                      <p:cBhvr additive="base">
                                        <p:cTn id="415" dur="500" fill="hold"/>
                                        <p:tgtEl>
                                          <p:spTgt spid="158"/>
                                        </p:tgtEl>
                                        <p:attrNameLst>
                                          <p:attrName>ppt_y</p:attrName>
                                        </p:attrNameLst>
                                      </p:cBhvr>
                                      <p:tavLst>
                                        <p:tav tm="0">
                                          <p:val>
                                            <p:strVal val="#ppt_y"/>
                                          </p:val>
                                        </p:tav>
                                        <p:tav tm="100000">
                                          <p:val>
                                            <p:strVal val="#ppt_y"/>
                                          </p:val>
                                        </p:tav>
                                      </p:tavLst>
                                    </p:anim>
                                  </p:childTnLst>
                                </p:cTn>
                              </p:par>
                              <p:par>
                                <p:cTn id="416" presetID="2" presetClass="entr" presetSubtype="8" fill="hold" grpId="0" nodeType="withEffect">
                                  <p:stCondLst>
                                    <p:cond delay="0"/>
                                  </p:stCondLst>
                                  <p:childTnLst>
                                    <p:set>
                                      <p:cBhvr>
                                        <p:cTn id="417" dur="1" fill="hold">
                                          <p:stCondLst>
                                            <p:cond delay="0"/>
                                          </p:stCondLst>
                                        </p:cTn>
                                        <p:tgtEl>
                                          <p:spTgt spid="159"/>
                                        </p:tgtEl>
                                        <p:attrNameLst>
                                          <p:attrName>style.visibility</p:attrName>
                                        </p:attrNameLst>
                                      </p:cBhvr>
                                      <p:to>
                                        <p:strVal val="visible"/>
                                      </p:to>
                                    </p:set>
                                    <p:anim calcmode="lin" valueType="num">
                                      <p:cBhvr additive="base">
                                        <p:cTn id="418" dur="500" fill="hold"/>
                                        <p:tgtEl>
                                          <p:spTgt spid="159"/>
                                        </p:tgtEl>
                                        <p:attrNameLst>
                                          <p:attrName>ppt_x</p:attrName>
                                        </p:attrNameLst>
                                      </p:cBhvr>
                                      <p:tavLst>
                                        <p:tav tm="0">
                                          <p:val>
                                            <p:strVal val="0-#ppt_w/2"/>
                                          </p:val>
                                        </p:tav>
                                        <p:tav tm="100000">
                                          <p:val>
                                            <p:strVal val="#ppt_x"/>
                                          </p:val>
                                        </p:tav>
                                      </p:tavLst>
                                    </p:anim>
                                    <p:anim calcmode="lin" valueType="num">
                                      <p:cBhvr additive="base">
                                        <p:cTn id="419" dur="500" fill="hold"/>
                                        <p:tgtEl>
                                          <p:spTgt spid="159"/>
                                        </p:tgtEl>
                                        <p:attrNameLst>
                                          <p:attrName>ppt_y</p:attrName>
                                        </p:attrNameLst>
                                      </p:cBhvr>
                                      <p:tavLst>
                                        <p:tav tm="0">
                                          <p:val>
                                            <p:strVal val="#ppt_y"/>
                                          </p:val>
                                        </p:tav>
                                        <p:tav tm="100000">
                                          <p:val>
                                            <p:strVal val="#ppt_y"/>
                                          </p:val>
                                        </p:tav>
                                      </p:tavLst>
                                    </p:anim>
                                  </p:childTnLst>
                                </p:cTn>
                              </p:par>
                              <p:par>
                                <p:cTn id="420" presetID="2" presetClass="entr" presetSubtype="8" fill="hold" grpId="0" nodeType="withEffect">
                                  <p:stCondLst>
                                    <p:cond delay="0"/>
                                  </p:stCondLst>
                                  <p:childTnLst>
                                    <p:set>
                                      <p:cBhvr>
                                        <p:cTn id="421" dur="1" fill="hold">
                                          <p:stCondLst>
                                            <p:cond delay="0"/>
                                          </p:stCondLst>
                                        </p:cTn>
                                        <p:tgtEl>
                                          <p:spTgt spid="161"/>
                                        </p:tgtEl>
                                        <p:attrNameLst>
                                          <p:attrName>style.visibility</p:attrName>
                                        </p:attrNameLst>
                                      </p:cBhvr>
                                      <p:to>
                                        <p:strVal val="visible"/>
                                      </p:to>
                                    </p:set>
                                    <p:anim calcmode="lin" valueType="num">
                                      <p:cBhvr additive="base">
                                        <p:cTn id="422" dur="500" fill="hold"/>
                                        <p:tgtEl>
                                          <p:spTgt spid="161"/>
                                        </p:tgtEl>
                                        <p:attrNameLst>
                                          <p:attrName>ppt_x</p:attrName>
                                        </p:attrNameLst>
                                      </p:cBhvr>
                                      <p:tavLst>
                                        <p:tav tm="0">
                                          <p:val>
                                            <p:strVal val="0-#ppt_w/2"/>
                                          </p:val>
                                        </p:tav>
                                        <p:tav tm="100000">
                                          <p:val>
                                            <p:strVal val="#ppt_x"/>
                                          </p:val>
                                        </p:tav>
                                      </p:tavLst>
                                    </p:anim>
                                    <p:anim calcmode="lin" valueType="num">
                                      <p:cBhvr additive="base">
                                        <p:cTn id="423" dur="500" fill="hold"/>
                                        <p:tgtEl>
                                          <p:spTgt spid="161"/>
                                        </p:tgtEl>
                                        <p:attrNameLst>
                                          <p:attrName>ppt_y</p:attrName>
                                        </p:attrNameLst>
                                      </p:cBhvr>
                                      <p:tavLst>
                                        <p:tav tm="0">
                                          <p:val>
                                            <p:strVal val="#ppt_y"/>
                                          </p:val>
                                        </p:tav>
                                        <p:tav tm="100000">
                                          <p:val>
                                            <p:strVal val="#ppt_y"/>
                                          </p:val>
                                        </p:tav>
                                      </p:tavLst>
                                    </p:anim>
                                  </p:childTnLst>
                                </p:cTn>
                              </p:par>
                              <p:par>
                                <p:cTn id="424" presetID="2" presetClass="entr" presetSubtype="8" fill="hold" grpId="0" nodeType="withEffect">
                                  <p:stCondLst>
                                    <p:cond delay="0"/>
                                  </p:stCondLst>
                                  <p:childTnLst>
                                    <p:set>
                                      <p:cBhvr>
                                        <p:cTn id="425" dur="1" fill="hold">
                                          <p:stCondLst>
                                            <p:cond delay="0"/>
                                          </p:stCondLst>
                                        </p:cTn>
                                        <p:tgtEl>
                                          <p:spTgt spid="162"/>
                                        </p:tgtEl>
                                        <p:attrNameLst>
                                          <p:attrName>style.visibility</p:attrName>
                                        </p:attrNameLst>
                                      </p:cBhvr>
                                      <p:to>
                                        <p:strVal val="visible"/>
                                      </p:to>
                                    </p:set>
                                    <p:anim calcmode="lin" valueType="num">
                                      <p:cBhvr additive="base">
                                        <p:cTn id="426" dur="500" fill="hold"/>
                                        <p:tgtEl>
                                          <p:spTgt spid="162"/>
                                        </p:tgtEl>
                                        <p:attrNameLst>
                                          <p:attrName>ppt_x</p:attrName>
                                        </p:attrNameLst>
                                      </p:cBhvr>
                                      <p:tavLst>
                                        <p:tav tm="0">
                                          <p:val>
                                            <p:strVal val="0-#ppt_w/2"/>
                                          </p:val>
                                        </p:tav>
                                        <p:tav tm="100000">
                                          <p:val>
                                            <p:strVal val="#ppt_x"/>
                                          </p:val>
                                        </p:tav>
                                      </p:tavLst>
                                    </p:anim>
                                    <p:anim calcmode="lin" valueType="num">
                                      <p:cBhvr additive="base">
                                        <p:cTn id="427" dur="500" fill="hold"/>
                                        <p:tgtEl>
                                          <p:spTgt spid="162"/>
                                        </p:tgtEl>
                                        <p:attrNameLst>
                                          <p:attrName>ppt_y</p:attrName>
                                        </p:attrNameLst>
                                      </p:cBhvr>
                                      <p:tavLst>
                                        <p:tav tm="0">
                                          <p:val>
                                            <p:strVal val="#ppt_y"/>
                                          </p:val>
                                        </p:tav>
                                        <p:tav tm="100000">
                                          <p:val>
                                            <p:strVal val="#ppt_y"/>
                                          </p:val>
                                        </p:tav>
                                      </p:tavLst>
                                    </p:anim>
                                  </p:childTnLst>
                                </p:cTn>
                              </p:par>
                              <p:par>
                                <p:cTn id="428" presetID="2" presetClass="entr" presetSubtype="8" fill="hold" grpId="0" nodeType="withEffect">
                                  <p:stCondLst>
                                    <p:cond delay="0"/>
                                  </p:stCondLst>
                                  <p:childTnLst>
                                    <p:set>
                                      <p:cBhvr>
                                        <p:cTn id="429" dur="1" fill="hold">
                                          <p:stCondLst>
                                            <p:cond delay="0"/>
                                          </p:stCondLst>
                                        </p:cTn>
                                        <p:tgtEl>
                                          <p:spTgt spid="165"/>
                                        </p:tgtEl>
                                        <p:attrNameLst>
                                          <p:attrName>style.visibility</p:attrName>
                                        </p:attrNameLst>
                                      </p:cBhvr>
                                      <p:to>
                                        <p:strVal val="visible"/>
                                      </p:to>
                                    </p:set>
                                    <p:anim calcmode="lin" valueType="num">
                                      <p:cBhvr additive="base">
                                        <p:cTn id="430" dur="500" fill="hold"/>
                                        <p:tgtEl>
                                          <p:spTgt spid="165"/>
                                        </p:tgtEl>
                                        <p:attrNameLst>
                                          <p:attrName>ppt_x</p:attrName>
                                        </p:attrNameLst>
                                      </p:cBhvr>
                                      <p:tavLst>
                                        <p:tav tm="0">
                                          <p:val>
                                            <p:strVal val="0-#ppt_w/2"/>
                                          </p:val>
                                        </p:tav>
                                        <p:tav tm="100000">
                                          <p:val>
                                            <p:strVal val="#ppt_x"/>
                                          </p:val>
                                        </p:tav>
                                      </p:tavLst>
                                    </p:anim>
                                    <p:anim calcmode="lin" valueType="num">
                                      <p:cBhvr additive="base">
                                        <p:cTn id="431" dur="500" fill="hold"/>
                                        <p:tgtEl>
                                          <p:spTgt spid="165"/>
                                        </p:tgtEl>
                                        <p:attrNameLst>
                                          <p:attrName>ppt_y</p:attrName>
                                        </p:attrNameLst>
                                      </p:cBhvr>
                                      <p:tavLst>
                                        <p:tav tm="0">
                                          <p:val>
                                            <p:strVal val="#ppt_y"/>
                                          </p:val>
                                        </p:tav>
                                        <p:tav tm="100000">
                                          <p:val>
                                            <p:strVal val="#ppt_y"/>
                                          </p:val>
                                        </p:tav>
                                      </p:tavLst>
                                    </p:anim>
                                  </p:childTnLst>
                                </p:cTn>
                              </p:par>
                              <p:par>
                                <p:cTn id="432" presetID="2" presetClass="entr" presetSubtype="8" fill="hold" grpId="0" nodeType="withEffect">
                                  <p:stCondLst>
                                    <p:cond delay="0"/>
                                  </p:stCondLst>
                                  <p:childTnLst>
                                    <p:set>
                                      <p:cBhvr>
                                        <p:cTn id="433" dur="1" fill="hold">
                                          <p:stCondLst>
                                            <p:cond delay="0"/>
                                          </p:stCondLst>
                                        </p:cTn>
                                        <p:tgtEl>
                                          <p:spTgt spid="172"/>
                                        </p:tgtEl>
                                        <p:attrNameLst>
                                          <p:attrName>style.visibility</p:attrName>
                                        </p:attrNameLst>
                                      </p:cBhvr>
                                      <p:to>
                                        <p:strVal val="visible"/>
                                      </p:to>
                                    </p:set>
                                    <p:anim calcmode="lin" valueType="num">
                                      <p:cBhvr additive="base">
                                        <p:cTn id="434" dur="500" fill="hold"/>
                                        <p:tgtEl>
                                          <p:spTgt spid="172"/>
                                        </p:tgtEl>
                                        <p:attrNameLst>
                                          <p:attrName>ppt_x</p:attrName>
                                        </p:attrNameLst>
                                      </p:cBhvr>
                                      <p:tavLst>
                                        <p:tav tm="0">
                                          <p:val>
                                            <p:strVal val="0-#ppt_w/2"/>
                                          </p:val>
                                        </p:tav>
                                        <p:tav tm="100000">
                                          <p:val>
                                            <p:strVal val="#ppt_x"/>
                                          </p:val>
                                        </p:tav>
                                      </p:tavLst>
                                    </p:anim>
                                    <p:anim calcmode="lin" valueType="num">
                                      <p:cBhvr additive="base">
                                        <p:cTn id="435" dur="500" fill="hold"/>
                                        <p:tgtEl>
                                          <p:spTgt spid="172"/>
                                        </p:tgtEl>
                                        <p:attrNameLst>
                                          <p:attrName>ppt_y</p:attrName>
                                        </p:attrNameLst>
                                      </p:cBhvr>
                                      <p:tavLst>
                                        <p:tav tm="0">
                                          <p:val>
                                            <p:strVal val="#ppt_y"/>
                                          </p:val>
                                        </p:tav>
                                        <p:tav tm="100000">
                                          <p:val>
                                            <p:strVal val="#ppt_y"/>
                                          </p:val>
                                        </p:tav>
                                      </p:tavLst>
                                    </p:anim>
                                  </p:childTnLst>
                                </p:cTn>
                              </p:par>
                              <p:par>
                                <p:cTn id="436" presetID="2" presetClass="entr" presetSubtype="8" fill="hold" nodeType="withEffect">
                                  <p:stCondLst>
                                    <p:cond delay="0"/>
                                  </p:stCondLst>
                                  <p:childTnLst>
                                    <p:set>
                                      <p:cBhvr>
                                        <p:cTn id="437" dur="1" fill="hold">
                                          <p:stCondLst>
                                            <p:cond delay="0"/>
                                          </p:stCondLst>
                                        </p:cTn>
                                        <p:tgtEl>
                                          <p:spTgt spid="127"/>
                                        </p:tgtEl>
                                        <p:attrNameLst>
                                          <p:attrName>style.visibility</p:attrName>
                                        </p:attrNameLst>
                                      </p:cBhvr>
                                      <p:to>
                                        <p:strVal val="visible"/>
                                      </p:to>
                                    </p:set>
                                    <p:anim calcmode="lin" valueType="num">
                                      <p:cBhvr additive="base">
                                        <p:cTn id="438" dur="500" fill="hold"/>
                                        <p:tgtEl>
                                          <p:spTgt spid="127"/>
                                        </p:tgtEl>
                                        <p:attrNameLst>
                                          <p:attrName>ppt_x</p:attrName>
                                        </p:attrNameLst>
                                      </p:cBhvr>
                                      <p:tavLst>
                                        <p:tav tm="0">
                                          <p:val>
                                            <p:strVal val="0-#ppt_w/2"/>
                                          </p:val>
                                        </p:tav>
                                        <p:tav tm="100000">
                                          <p:val>
                                            <p:strVal val="#ppt_x"/>
                                          </p:val>
                                        </p:tav>
                                      </p:tavLst>
                                    </p:anim>
                                    <p:anim calcmode="lin" valueType="num">
                                      <p:cBhvr additive="base">
                                        <p:cTn id="439" dur="500" fill="hold"/>
                                        <p:tgtEl>
                                          <p:spTgt spid="127"/>
                                        </p:tgtEl>
                                        <p:attrNameLst>
                                          <p:attrName>ppt_y</p:attrName>
                                        </p:attrNameLst>
                                      </p:cBhvr>
                                      <p:tavLst>
                                        <p:tav tm="0">
                                          <p:val>
                                            <p:strVal val="#ppt_y"/>
                                          </p:val>
                                        </p:tav>
                                        <p:tav tm="100000">
                                          <p:val>
                                            <p:strVal val="#ppt_y"/>
                                          </p:val>
                                        </p:tav>
                                      </p:tavLst>
                                    </p:anim>
                                  </p:childTnLst>
                                </p:cTn>
                              </p:par>
                              <p:par>
                                <p:cTn id="440" presetID="2" presetClass="entr" presetSubtype="8" fill="hold" nodeType="withEffect">
                                  <p:stCondLst>
                                    <p:cond delay="0"/>
                                  </p:stCondLst>
                                  <p:childTnLst>
                                    <p:set>
                                      <p:cBhvr>
                                        <p:cTn id="441" dur="1" fill="hold">
                                          <p:stCondLst>
                                            <p:cond delay="0"/>
                                          </p:stCondLst>
                                        </p:cTn>
                                        <p:tgtEl>
                                          <p:spTgt spid="128"/>
                                        </p:tgtEl>
                                        <p:attrNameLst>
                                          <p:attrName>style.visibility</p:attrName>
                                        </p:attrNameLst>
                                      </p:cBhvr>
                                      <p:to>
                                        <p:strVal val="visible"/>
                                      </p:to>
                                    </p:set>
                                    <p:anim calcmode="lin" valueType="num">
                                      <p:cBhvr additive="base">
                                        <p:cTn id="442" dur="500" fill="hold"/>
                                        <p:tgtEl>
                                          <p:spTgt spid="128"/>
                                        </p:tgtEl>
                                        <p:attrNameLst>
                                          <p:attrName>ppt_x</p:attrName>
                                        </p:attrNameLst>
                                      </p:cBhvr>
                                      <p:tavLst>
                                        <p:tav tm="0">
                                          <p:val>
                                            <p:strVal val="0-#ppt_w/2"/>
                                          </p:val>
                                        </p:tav>
                                        <p:tav tm="100000">
                                          <p:val>
                                            <p:strVal val="#ppt_x"/>
                                          </p:val>
                                        </p:tav>
                                      </p:tavLst>
                                    </p:anim>
                                    <p:anim calcmode="lin" valueType="num">
                                      <p:cBhvr additive="base">
                                        <p:cTn id="443" dur="500" fill="hold"/>
                                        <p:tgtEl>
                                          <p:spTgt spid="128"/>
                                        </p:tgtEl>
                                        <p:attrNameLst>
                                          <p:attrName>ppt_y</p:attrName>
                                        </p:attrNameLst>
                                      </p:cBhvr>
                                      <p:tavLst>
                                        <p:tav tm="0">
                                          <p:val>
                                            <p:strVal val="#ppt_y"/>
                                          </p:val>
                                        </p:tav>
                                        <p:tav tm="100000">
                                          <p:val>
                                            <p:strVal val="#ppt_y"/>
                                          </p:val>
                                        </p:tav>
                                      </p:tavLst>
                                    </p:anim>
                                  </p:childTnLst>
                                </p:cTn>
                              </p:par>
                              <p:par>
                                <p:cTn id="444" presetID="2" presetClass="entr" presetSubtype="8" fill="hold" nodeType="withEffect">
                                  <p:stCondLst>
                                    <p:cond delay="0"/>
                                  </p:stCondLst>
                                  <p:childTnLst>
                                    <p:set>
                                      <p:cBhvr>
                                        <p:cTn id="445" dur="1" fill="hold">
                                          <p:stCondLst>
                                            <p:cond delay="0"/>
                                          </p:stCondLst>
                                        </p:cTn>
                                        <p:tgtEl>
                                          <p:spTgt spid="125"/>
                                        </p:tgtEl>
                                        <p:attrNameLst>
                                          <p:attrName>style.visibility</p:attrName>
                                        </p:attrNameLst>
                                      </p:cBhvr>
                                      <p:to>
                                        <p:strVal val="visible"/>
                                      </p:to>
                                    </p:set>
                                    <p:anim calcmode="lin" valueType="num">
                                      <p:cBhvr additive="base">
                                        <p:cTn id="446" dur="500" fill="hold"/>
                                        <p:tgtEl>
                                          <p:spTgt spid="125"/>
                                        </p:tgtEl>
                                        <p:attrNameLst>
                                          <p:attrName>ppt_x</p:attrName>
                                        </p:attrNameLst>
                                      </p:cBhvr>
                                      <p:tavLst>
                                        <p:tav tm="0">
                                          <p:val>
                                            <p:strVal val="0-#ppt_w/2"/>
                                          </p:val>
                                        </p:tav>
                                        <p:tav tm="100000">
                                          <p:val>
                                            <p:strVal val="#ppt_x"/>
                                          </p:val>
                                        </p:tav>
                                      </p:tavLst>
                                    </p:anim>
                                    <p:anim calcmode="lin" valueType="num">
                                      <p:cBhvr additive="base">
                                        <p:cTn id="447" dur="500" fill="hold"/>
                                        <p:tgtEl>
                                          <p:spTgt spid="125"/>
                                        </p:tgtEl>
                                        <p:attrNameLst>
                                          <p:attrName>ppt_y</p:attrName>
                                        </p:attrNameLst>
                                      </p:cBhvr>
                                      <p:tavLst>
                                        <p:tav tm="0">
                                          <p:val>
                                            <p:strVal val="#ppt_y"/>
                                          </p:val>
                                        </p:tav>
                                        <p:tav tm="100000">
                                          <p:val>
                                            <p:strVal val="#ppt_y"/>
                                          </p:val>
                                        </p:tav>
                                      </p:tavLst>
                                    </p:anim>
                                  </p:childTnLst>
                                </p:cTn>
                              </p:par>
                              <p:par>
                                <p:cTn id="448" presetID="2" presetClass="entr" presetSubtype="8" fill="hold" nodeType="withEffect">
                                  <p:stCondLst>
                                    <p:cond delay="0"/>
                                  </p:stCondLst>
                                  <p:childTnLst>
                                    <p:set>
                                      <p:cBhvr>
                                        <p:cTn id="449" dur="1" fill="hold">
                                          <p:stCondLst>
                                            <p:cond delay="0"/>
                                          </p:stCondLst>
                                        </p:cTn>
                                        <p:tgtEl>
                                          <p:spTgt spid="168"/>
                                        </p:tgtEl>
                                        <p:attrNameLst>
                                          <p:attrName>style.visibility</p:attrName>
                                        </p:attrNameLst>
                                      </p:cBhvr>
                                      <p:to>
                                        <p:strVal val="visible"/>
                                      </p:to>
                                    </p:set>
                                    <p:anim calcmode="lin" valueType="num">
                                      <p:cBhvr additive="base">
                                        <p:cTn id="450" dur="500" fill="hold"/>
                                        <p:tgtEl>
                                          <p:spTgt spid="168"/>
                                        </p:tgtEl>
                                        <p:attrNameLst>
                                          <p:attrName>ppt_x</p:attrName>
                                        </p:attrNameLst>
                                      </p:cBhvr>
                                      <p:tavLst>
                                        <p:tav tm="0">
                                          <p:val>
                                            <p:strVal val="0-#ppt_w/2"/>
                                          </p:val>
                                        </p:tav>
                                        <p:tav tm="100000">
                                          <p:val>
                                            <p:strVal val="#ppt_x"/>
                                          </p:val>
                                        </p:tav>
                                      </p:tavLst>
                                    </p:anim>
                                    <p:anim calcmode="lin" valueType="num">
                                      <p:cBhvr additive="base">
                                        <p:cTn id="451" dur="500" fill="hold"/>
                                        <p:tgtEl>
                                          <p:spTgt spid="168"/>
                                        </p:tgtEl>
                                        <p:attrNameLst>
                                          <p:attrName>ppt_y</p:attrName>
                                        </p:attrNameLst>
                                      </p:cBhvr>
                                      <p:tavLst>
                                        <p:tav tm="0">
                                          <p:val>
                                            <p:strVal val="#ppt_y"/>
                                          </p:val>
                                        </p:tav>
                                        <p:tav tm="100000">
                                          <p:val>
                                            <p:strVal val="#ppt_y"/>
                                          </p:val>
                                        </p:tav>
                                      </p:tavLst>
                                    </p:anim>
                                  </p:childTnLst>
                                </p:cTn>
                              </p:par>
                              <p:par>
                                <p:cTn id="452" presetID="2" presetClass="entr" presetSubtype="8" fill="hold" nodeType="withEffect">
                                  <p:stCondLst>
                                    <p:cond delay="0"/>
                                  </p:stCondLst>
                                  <p:childTnLst>
                                    <p:set>
                                      <p:cBhvr>
                                        <p:cTn id="453" dur="1" fill="hold">
                                          <p:stCondLst>
                                            <p:cond delay="0"/>
                                          </p:stCondLst>
                                        </p:cTn>
                                        <p:tgtEl>
                                          <p:spTgt spid="124"/>
                                        </p:tgtEl>
                                        <p:attrNameLst>
                                          <p:attrName>style.visibility</p:attrName>
                                        </p:attrNameLst>
                                      </p:cBhvr>
                                      <p:to>
                                        <p:strVal val="visible"/>
                                      </p:to>
                                    </p:set>
                                    <p:anim calcmode="lin" valueType="num">
                                      <p:cBhvr additive="base">
                                        <p:cTn id="454" dur="500" fill="hold"/>
                                        <p:tgtEl>
                                          <p:spTgt spid="124"/>
                                        </p:tgtEl>
                                        <p:attrNameLst>
                                          <p:attrName>ppt_x</p:attrName>
                                        </p:attrNameLst>
                                      </p:cBhvr>
                                      <p:tavLst>
                                        <p:tav tm="0">
                                          <p:val>
                                            <p:strVal val="0-#ppt_w/2"/>
                                          </p:val>
                                        </p:tav>
                                        <p:tav tm="100000">
                                          <p:val>
                                            <p:strVal val="#ppt_x"/>
                                          </p:val>
                                        </p:tav>
                                      </p:tavLst>
                                    </p:anim>
                                    <p:anim calcmode="lin" valueType="num">
                                      <p:cBhvr additive="base">
                                        <p:cTn id="455" dur="500" fill="hold"/>
                                        <p:tgtEl>
                                          <p:spTgt spid="124"/>
                                        </p:tgtEl>
                                        <p:attrNameLst>
                                          <p:attrName>ppt_y</p:attrName>
                                        </p:attrNameLst>
                                      </p:cBhvr>
                                      <p:tavLst>
                                        <p:tav tm="0">
                                          <p:val>
                                            <p:strVal val="#ppt_y"/>
                                          </p:val>
                                        </p:tav>
                                        <p:tav tm="100000">
                                          <p:val>
                                            <p:strVal val="#ppt_y"/>
                                          </p:val>
                                        </p:tav>
                                      </p:tavLst>
                                    </p:anim>
                                  </p:childTnLst>
                                </p:cTn>
                              </p:par>
                              <p:par>
                                <p:cTn id="456" presetID="2" presetClass="entr" presetSubtype="8" fill="hold" nodeType="withEffect">
                                  <p:stCondLst>
                                    <p:cond delay="0"/>
                                  </p:stCondLst>
                                  <p:childTnLst>
                                    <p:set>
                                      <p:cBhvr>
                                        <p:cTn id="457" dur="1" fill="hold">
                                          <p:stCondLst>
                                            <p:cond delay="0"/>
                                          </p:stCondLst>
                                        </p:cTn>
                                        <p:tgtEl>
                                          <p:spTgt spid="123"/>
                                        </p:tgtEl>
                                        <p:attrNameLst>
                                          <p:attrName>style.visibility</p:attrName>
                                        </p:attrNameLst>
                                      </p:cBhvr>
                                      <p:to>
                                        <p:strVal val="visible"/>
                                      </p:to>
                                    </p:set>
                                    <p:anim calcmode="lin" valueType="num">
                                      <p:cBhvr additive="base">
                                        <p:cTn id="458" dur="500" fill="hold"/>
                                        <p:tgtEl>
                                          <p:spTgt spid="123"/>
                                        </p:tgtEl>
                                        <p:attrNameLst>
                                          <p:attrName>ppt_x</p:attrName>
                                        </p:attrNameLst>
                                      </p:cBhvr>
                                      <p:tavLst>
                                        <p:tav tm="0">
                                          <p:val>
                                            <p:strVal val="0-#ppt_w/2"/>
                                          </p:val>
                                        </p:tav>
                                        <p:tav tm="100000">
                                          <p:val>
                                            <p:strVal val="#ppt_x"/>
                                          </p:val>
                                        </p:tav>
                                      </p:tavLst>
                                    </p:anim>
                                    <p:anim calcmode="lin" valueType="num">
                                      <p:cBhvr additive="base">
                                        <p:cTn id="459" dur="500" fill="hold"/>
                                        <p:tgtEl>
                                          <p:spTgt spid="123"/>
                                        </p:tgtEl>
                                        <p:attrNameLst>
                                          <p:attrName>ppt_y</p:attrName>
                                        </p:attrNameLst>
                                      </p:cBhvr>
                                      <p:tavLst>
                                        <p:tav tm="0">
                                          <p:val>
                                            <p:strVal val="#ppt_y"/>
                                          </p:val>
                                        </p:tav>
                                        <p:tav tm="100000">
                                          <p:val>
                                            <p:strVal val="#ppt_y"/>
                                          </p:val>
                                        </p:tav>
                                      </p:tavLst>
                                    </p:anim>
                                  </p:childTnLst>
                                </p:cTn>
                              </p:par>
                              <p:par>
                                <p:cTn id="460" presetID="2" presetClass="entr" presetSubtype="8" fill="hold" nodeType="withEffect">
                                  <p:stCondLst>
                                    <p:cond delay="0"/>
                                  </p:stCondLst>
                                  <p:childTnLst>
                                    <p:set>
                                      <p:cBhvr>
                                        <p:cTn id="461" dur="1" fill="hold">
                                          <p:stCondLst>
                                            <p:cond delay="0"/>
                                          </p:stCondLst>
                                        </p:cTn>
                                        <p:tgtEl>
                                          <p:spTgt spid="122"/>
                                        </p:tgtEl>
                                        <p:attrNameLst>
                                          <p:attrName>style.visibility</p:attrName>
                                        </p:attrNameLst>
                                      </p:cBhvr>
                                      <p:to>
                                        <p:strVal val="visible"/>
                                      </p:to>
                                    </p:set>
                                    <p:anim calcmode="lin" valueType="num">
                                      <p:cBhvr additive="base">
                                        <p:cTn id="462" dur="500" fill="hold"/>
                                        <p:tgtEl>
                                          <p:spTgt spid="122"/>
                                        </p:tgtEl>
                                        <p:attrNameLst>
                                          <p:attrName>ppt_x</p:attrName>
                                        </p:attrNameLst>
                                      </p:cBhvr>
                                      <p:tavLst>
                                        <p:tav tm="0">
                                          <p:val>
                                            <p:strVal val="0-#ppt_w/2"/>
                                          </p:val>
                                        </p:tav>
                                        <p:tav tm="100000">
                                          <p:val>
                                            <p:strVal val="#ppt_x"/>
                                          </p:val>
                                        </p:tav>
                                      </p:tavLst>
                                    </p:anim>
                                    <p:anim calcmode="lin" valueType="num">
                                      <p:cBhvr additive="base">
                                        <p:cTn id="463" dur="500" fill="hold"/>
                                        <p:tgtEl>
                                          <p:spTgt spid="122"/>
                                        </p:tgtEl>
                                        <p:attrNameLst>
                                          <p:attrName>ppt_y</p:attrName>
                                        </p:attrNameLst>
                                      </p:cBhvr>
                                      <p:tavLst>
                                        <p:tav tm="0">
                                          <p:val>
                                            <p:strVal val="#ppt_y"/>
                                          </p:val>
                                        </p:tav>
                                        <p:tav tm="100000">
                                          <p:val>
                                            <p:strVal val="#ppt_y"/>
                                          </p:val>
                                        </p:tav>
                                      </p:tavLst>
                                    </p:anim>
                                  </p:childTnLst>
                                </p:cTn>
                              </p:par>
                              <p:par>
                                <p:cTn id="464" presetID="2" presetClass="entr" presetSubtype="8" fill="hold" nodeType="withEffect">
                                  <p:stCondLst>
                                    <p:cond delay="0"/>
                                  </p:stCondLst>
                                  <p:childTnLst>
                                    <p:set>
                                      <p:cBhvr>
                                        <p:cTn id="465" dur="1" fill="hold">
                                          <p:stCondLst>
                                            <p:cond delay="0"/>
                                          </p:stCondLst>
                                        </p:cTn>
                                        <p:tgtEl>
                                          <p:spTgt spid="120"/>
                                        </p:tgtEl>
                                        <p:attrNameLst>
                                          <p:attrName>style.visibility</p:attrName>
                                        </p:attrNameLst>
                                      </p:cBhvr>
                                      <p:to>
                                        <p:strVal val="visible"/>
                                      </p:to>
                                    </p:set>
                                    <p:anim calcmode="lin" valueType="num">
                                      <p:cBhvr additive="base">
                                        <p:cTn id="466" dur="500" fill="hold"/>
                                        <p:tgtEl>
                                          <p:spTgt spid="120"/>
                                        </p:tgtEl>
                                        <p:attrNameLst>
                                          <p:attrName>ppt_x</p:attrName>
                                        </p:attrNameLst>
                                      </p:cBhvr>
                                      <p:tavLst>
                                        <p:tav tm="0">
                                          <p:val>
                                            <p:strVal val="0-#ppt_w/2"/>
                                          </p:val>
                                        </p:tav>
                                        <p:tav tm="100000">
                                          <p:val>
                                            <p:strVal val="#ppt_x"/>
                                          </p:val>
                                        </p:tav>
                                      </p:tavLst>
                                    </p:anim>
                                    <p:anim calcmode="lin" valueType="num">
                                      <p:cBhvr additive="base">
                                        <p:cTn id="467" dur="500" fill="hold"/>
                                        <p:tgtEl>
                                          <p:spTgt spid="120"/>
                                        </p:tgtEl>
                                        <p:attrNameLst>
                                          <p:attrName>ppt_y</p:attrName>
                                        </p:attrNameLst>
                                      </p:cBhvr>
                                      <p:tavLst>
                                        <p:tav tm="0">
                                          <p:val>
                                            <p:strVal val="#ppt_y"/>
                                          </p:val>
                                        </p:tav>
                                        <p:tav tm="100000">
                                          <p:val>
                                            <p:strVal val="#ppt_y"/>
                                          </p:val>
                                        </p:tav>
                                      </p:tavLst>
                                    </p:anim>
                                  </p:childTnLst>
                                </p:cTn>
                              </p:par>
                              <p:par>
                                <p:cTn id="468" presetID="2" presetClass="entr" presetSubtype="8" fill="hold" nodeType="withEffect">
                                  <p:stCondLst>
                                    <p:cond delay="0"/>
                                  </p:stCondLst>
                                  <p:childTnLst>
                                    <p:set>
                                      <p:cBhvr>
                                        <p:cTn id="469" dur="1" fill="hold">
                                          <p:stCondLst>
                                            <p:cond delay="0"/>
                                          </p:stCondLst>
                                        </p:cTn>
                                        <p:tgtEl>
                                          <p:spTgt spid="118"/>
                                        </p:tgtEl>
                                        <p:attrNameLst>
                                          <p:attrName>style.visibility</p:attrName>
                                        </p:attrNameLst>
                                      </p:cBhvr>
                                      <p:to>
                                        <p:strVal val="visible"/>
                                      </p:to>
                                    </p:set>
                                    <p:anim calcmode="lin" valueType="num">
                                      <p:cBhvr additive="base">
                                        <p:cTn id="470" dur="500" fill="hold"/>
                                        <p:tgtEl>
                                          <p:spTgt spid="118"/>
                                        </p:tgtEl>
                                        <p:attrNameLst>
                                          <p:attrName>ppt_x</p:attrName>
                                        </p:attrNameLst>
                                      </p:cBhvr>
                                      <p:tavLst>
                                        <p:tav tm="0">
                                          <p:val>
                                            <p:strVal val="0-#ppt_w/2"/>
                                          </p:val>
                                        </p:tav>
                                        <p:tav tm="100000">
                                          <p:val>
                                            <p:strVal val="#ppt_x"/>
                                          </p:val>
                                        </p:tav>
                                      </p:tavLst>
                                    </p:anim>
                                    <p:anim calcmode="lin" valueType="num">
                                      <p:cBhvr additive="base">
                                        <p:cTn id="471" dur="500" fill="hold"/>
                                        <p:tgtEl>
                                          <p:spTgt spid="118"/>
                                        </p:tgtEl>
                                        <p:attrNameLst>
                                          <p:attrName>ppt_y</p:attrName>
                                        </p:attrNameLst>
                                      </p:cBhvr>
                                      <p:tavLst>
                                        <p:tav tm="0">
                                          <p:val>
                                            <p:strVal val="#ppt_y"/>
                                          </p:val>
                                        </p:tav>
                                        <p:tav tm="100000">
                                          <p:val>
                                            <p:strVal val="#ppt_y"/>
                                          </p:val>
                                        </p:tav>
                                      </p:tavLst>
                                    </p:anim>
                                  </p:childTnLst>
                                </p:cTn>
                              </p:par>
                              <p:par>
                                <p:cTn id="472" presetID="2" presetClass="entr" presetSubtype="8" fill="hold" nodeType="withEffect">
                                  <p:stCondLst>
                                    <p:cond delay="0"/>
                                  </p:stCondLst>
                                  <p:childTnLst>
                                    <p:set>
                                      <p:cBhvr>
                                        <p:cTn id="473" dur="1" fill="hold">
                                          <p:stCondLst>
                                            <p:cond delay="0"/>
                                          </p:stCondLst>
                                        </p:cTn>
                                        <p:tgtEl>
                                          <p:spTgt spid="117"/>
                                        </p:tgtEl>
                                        <p:attrNameLst>
                                          <p:attrName>style.visibility</p:attrName>
                                        </p:attrNameLst>
                                      </p:cBhvr>
                                      <p:to>
                                        <p:strVal val="visible"/>
                                      </p:to>
                                    </p:set>
                                    <p:anim calcmode="lin" valueType="num">
                                      <p:cBhvr additive="base">
                                        <p:cTn id="474" dur="500" fill="hold"/>
                                        <p:tgtEl>
                                          <p:spTgt spid="117"/>
                                        </p:tgtEl>
                                        <p:attrNameLst>
                                          <p:attrName>ppt_x</p:attrName>
                                        </p:attrNameLst>
                                      </p:cBhvr>
                                      <p:tavLst>
                                        <p:tav tm="0">
                                          <p:val>
                                            <p:strVal val="0-#ppt_w/2"/>
                                          </p:val>
                                        </p:tav>
                                        <p:tav tm="100000">
                                          <p:val>
                                            <p:strVal val="#ppt_x"/>
                                          </p:val>
                                        </p:tav>
                                      </p:tavLst>
                                    </p:anim>
                                    <p:anim calcmode="lin" valueType="num">
                                      <p:cBhvr additive="base">
                                        <p:cTn id="475" dur="500" fill="hold"/>
                                        <p:tgtEl>
                                          <p:spTgt spid="117"/>
                                        </p:tgtEl>
                                        <p:attrNameLst>
                                          <p:attrName>ppt_y</p:attrName>
                                        </p:attrNameLst>
                                      </p:cBhvr>
                                      <p:tavLst>
                                        <p:tav tm="0">
                                          <p:val>
                                            <p:strVal val="#ppt_y"/>
                                          </p:val>
                                        </p:tav>
                                        <p:tav tm="100000">
                                          <p:val>
                                            <p:strVal val="#ppt_y"/>
                                          </p:val>
                                        </p:tav>
                                      </p:tavLst>
                                    </p:anim>
                                  </p:childTnLst>
                                </p:cTn>
                              </p:par>
                              <p:par>
                                <p:cTn id="476" presetID="2" presetClass="entr" presetSubtype="8" fill="hold" nodeType="withEffect">
                                  <p:stCondLst>
                                    <p:cond delay="0"/>
                                  </p:stCondLst>
                                  <p:childTnLst>
                                    <p:set>
                                      <p:cBhvr>
                                        <p:cTn id="477" dur="1" fill="hold">
                                          <p:stCondLst>
                                            <p:cond delay="0"/>
                                          </p:stCondLst>
                                        </p:cTn>
                                        <p:tgtEl>
                                          <p:spTgt spid="116"/>
                                        </p:tgtEl>
                                        <p:attrNameLst>
                                          <p:attrName>style.visibility</p:attrName>
                                        </p:attrNameLst>
                                      </p:cBhvr>
                                      <p:to>
                                        <p:strVal val="visible"/>
                                      </p:to>
                                    </p:set>
                                    <p:anim calcmode="lin" valueType="num">
                                      <p:cBhvr additive="base">
                                        <p:cTn id="478" dur="500" fill="hold"/>
                                        <p:tgtEl>
                                          <p:spTgt spid="116"/>
                                        </p:tgtEl>
                                        <p:attrNameLst>
                                          <p:attrName>ppt_x</p:attrName>
                                        </p:attrNameLst>
                                      </p:cBhvr>
                                      <p:tavLst>
                                        <p:tav tm="0">
                                          <p:val>
                                            <p:strVal val="0-#ppt_w/2"/>
                                          </p:val>
                                        </p:tav>
                                        <p:tav tm="100000">
                                          <p:val>
                                            <p:strVal val="#ppt_x"/>
                                          </p:val>
                                        </p:tav>
                                      </p:tavLst>
                                    </p:anim>
                                    <p:anim calcmode="lin" valueType="num">
                                      <p:cBhvr additive="base">
                                        <p:cTn id="479" dur="500" fill="hold"/>
                                        <p:tgtEl>
                                          <p:spTgt spid="116"/>
                                        </p:tgtEl>
                                        <p:attrNameLst>
                                          <p:attrName>ppt_y</p:attrName>
                                        </p:attrNameLst>
                                      </p:cBhvr>
                                      <p:tavLst>
                                        <p:tav tm="0">
                                          <p:val>
                                            <p:strVal val="#ppt_y"/>
                                          </p:val>
                                        </p:tav>
                                        <p:tav tm="100000">
                                          <p:val>
                                            <p:strVal val="#ppt_y"/>
                                          </p:val>
                                        </p:tav>
                                      </p:tavLst>
                                    </p:anim>
                                  </p:childTnLst>
                                </p:cTn>
                              </p:par>
                              <p:par>
                                <p:cTn id="480" presetID="2" presetClass="entr" presetSubtype="8" fill="hold" nodeType="withEffect">
                                  <p:stCondLst>
                                    <p:cond delay="0"/>
                                  </p:stCondLst>
                                  <p:childTnLst>
                                    <p:set>
                                      <p:cBhvr>
                                        <p:cTn id="481" dur="1" fill="hold">
                                          <p:stCondLst>
                                            <p:cond delay="0"/>
                                          </p:stCondLst>
                                        </p:cTn>
                                        <p:tgtEl>
                                          <p:spTgt spid="126"/>
                                        </p:tgtEl>
                                        <p:attrNameLst>
                                          <p:attrName>style.visibility</p:attrName>
                                        </p:attrNameLst>
                                      </p:cBhvr>
                                      <p:to>
                                        <p:strVal val="visible"/>
                                      </p:to>
                                    </p:set>
                                    <p:anim calcmode="lin" valueType="num">
                                      <p:cBhvr additive="base">
                                        <p:cTn id="482" dur="500" fill="hold"/>
                                        <p:tgtEl>
                                          <p:spTgt spid="126"/>
                                        </p:tgtEl>
                                        <p:attrNameLst>
                                          <p:attrName>ppt_x</p:attrName>
                                        </p:attrNameLst>
                                      </p:cBhvr>
                                      <p:tavLst>
                                        <p:tav tm="0">
                                          <p:val>
                                            <p:strVal val="0-#ppt_w/2"/>
                                          </p:val>
                                        </p:tav>
                                        <p:tav tm="100000">
                                          <p:val>
                                            <p:strVal val="#ppt_x"/>
                                          </p:val>
                                        </p:tav>
                                      </p:tavLst>
                                    </p:anim>
                                    <p:anim calcmode="lin" valueType="num">
                                      <p:cBhvr additive="base">
                                        <p:cTn id="483" dur="500" fill="hold"/>
                                        <p:tgtEl>
                                          <p:spTgt spid="126"/>
                                        </p:tgtEl>
                                        <p:attrNameLst>
                                          <p:attrName>ppt_y</p:attrName>
                                        </p:attrNameLst>
                                      </p:cBhvr>
                                      <p:tavLst>
                                        <p:tav tm="0">
                                          <p:val>
                                            <p:strVal val="#ppt_y"/>
                                          </p:val>
                                        </p:tav>
                                        <p:tav tm="100000">
                                          <p:val>
                                            <p:strVal val="#ppt_y"/>
                                          </p:val>
                                        </p:tav>
                                      </p:tavLst>
                                    </p:anim>
                                  </p:childTnLst>
                                </p:cTn>
                              </p:par>
                              <p:par>
                                <p:cTn id="484" presetID="2" presetClass="entr" presetSubtype="8" fill="hold" grpId="0" nodeType="withEffect">
                                  <p:stCondLst>
                                    <p:cond delay="0"/>
                                  </p:stCondLst>
                                  <p:childTnLst>
                                    <p:set>
                                      <p:cBhvr>
                                        <p:cTn id="485" dur="1" fill="hold">
                                          <p:stCondLst>
                                            <p:cond delay="0"/>
                                          </p:stCondLst>
                                        </p:cTn>
                                        <p:tgtEl>
                                          <p:spTgt spid="129"/>
                                        </p:tgtEl>
                                        <p:attrNameLst>
                                          <p:attrName>style.visibility</p:attrName>
                                        </p:attrNameLst>
                                      </p:cBhvr>
                                      <p:to>
                                        <p:strVal val="visible"/>
                                      </p:to>
                                    </p:set>
                                    <p:anim calcmode="lin" valueType="num">
                                      <p:cBhvr additive="base">
                                        <p:cTn id="486" dur="500" fill="hold"/>
                                        <p:tgtEl>
                                          <p:spTgt spid="129"/>
                                        </p:tgtEl>
                                        <p:attrNameLst>
                                          <p:attrName>ppt_x</p:attrName>
                                        </p:attrNameLst>
                                      </p:cBhvr>
                                      <p:tavLst>
                                        <p:tav tm="0">
                                          <p:val>
                                            <p:strVal val="0-#ppt_w/2"/>
                                          </p:val>
                                        </p:tav>
                                        <p:tav tm="100000">
                                          <p:val>
                                            <p:strVal val="#ppt_x"/>
                                          </p:val>
                                        </p:tav>
                                      </p:tavLst>
                                    </p:anim>
                                    <p:anim calcmode="lin" valueType="num">
                                      <p:cBhvr additive="base">
                                        <p:cTn id="487" dur="500" fill="hold"/>
                                        <p:tgtEl>
                                          <p:spTgt spid="129"/>
                                        </p:tgtEl>
                                        <p:attrNameLst>
                                          <p:attrName>ppt_y</p:attrName>
                                        </p:attrNameLst>
                                      </p:cBhvr>
                                      <p:tavLst>
                                        <p:tav tm="0">
                                          <p:val>
                                            <p:strVal val="#ppt_y"/>
                                          </p:val>
                                        </p:tav>
                                        <p:tav tm="100000">
                                          <p:val>
                                            <p:strVal val="#ppt_y"/>
                                          </p:val>
                                        </p:tav>
                                      </p:tavLst>
                                    </p:anim>
                                  </p:childTnLst>
                                </p:cTn>
                              </p:par>
                              <p:par>
                                <p:cTn id="488" presetID="2" presetClass="entr" presetSubtype="8" fill="hold" grpId="0" nodeType="withEffect">
                                  <p:stCondLst>
                                    <p:cond delay="0"/>
                                  </p:stCondLst>
                                  <p:childTnLst>
                                    <p:set>
                                      <p:cBhvr>
                                        <p:cTn id="489" dur="1" fill="hold">
                                          <p:stCondLst>
                                            <p:cond delay="0"/>
                                          </p:stCondLst>
                                        </p:cTn>
                                        <p:tgtEl>
                                          <p:spTgt spid="130"/>
                                        </p:tgtEl>
                                        <p:attrNameLst>
                                          <p:attrName>style.visibility</p:attrName>
                                        </p:attrNameLst>
                                      </p:cBhvr>
                                      <p:to>
                                        <p:strVal val="visible"/>
                                      </p:to>
                                    </p:set>
                                    <p:anim calcmode="lin" valueType="num">
                                      <p:cBhvr additive="base">
                                        <p:cTn id="490" dur="500" fill="hold"/>
                                        <p:tgtEl>
                                          <p:spTgt spid="130"/>
                                        </p:tgtEl>
                                        <p:attrNameLst>
                                          <p:attrName>ppt_x</p:attrName>
                                        </p:attrNameLst>
                                      </p:cBhvr>
                                      <p:tavLst>
                                        <p:tav tm="0">
                                          <p:val>
                                            <p:strVal val="0-#ppt_w/2"/>
                                          </p:val>
                                        </p:tav>
                                        <p:tav tm="100000">
                                          <p:val>
                                            <p:strVal val="#ppt_x"/>
                                          </p:val>
                                        </p:tav>
                                      </p:tavLst>
                                    </p:anim>
                                    <p:anim calcmode="lin" valueType="num">
                                      <p:cBhvr additive="base">
                                        <p:cTn id="491" dur="500" fill="hold"/>
                                        <p:tgtEl>
                                          <p:spTgt spid="130"/>
                                        </p:tgtEl>
                                        <p:attrNameLst>
                                          <p:attrName>ppt_y</p:attrName>
                                        </p:attrNameLst>
                                      </p:cBhvr>
                                      <p:tavLst>
                                        <p:tav tm="0">
                                          <p:val>
                                            <p:strVal val="#ppt_y"/>
                                          </p:val>
                                        </p:tav>
                                        <p:tav tm="100000">
                                          <p:val>
                                            <p:strVal val="#ppt_y"/>
                                          </p:val>
                                        </p:tav>
                                      </p:tavLst>
                                    </p:anim>
                                  </p:childTnLst>
                                </p:cTn>
                              </p:par>
                              <p:par>
                                <p:cTn id="492" presetID="2" presetClass="entr" presetSubtype="8" fill="hold" grpId="0" nodeType="withEffect">
                                  <p:stCondLst>
                                    <p:cond delay="0"/>
                                  </p:stCondLst>
                                  <p:childTnLst>
                                    <p:set>
                                      <p:cBhvr>
                                        <p:cTn id="493" dur="1" fill="hold">
                                          <p:stCondLst>
                                            <p:cond delay="0"/>
                                          </p:stCondLst>
                                        </p:cTn>
                                        <p:tgtEl>
                                          <p:spTgt spid="156"/>
                                        </p:tgtEl>
                                        <p:attrNameLst>
                                          <p:attrName>style.visibility</p:attrName>
                                        </p:attrNameLst>
                                      </p:cBhvr>
                                      <p:to>
                                        <p:strVal val="visible"/>
                                      </p:to>
                                    </p:set>
                                    <p:anim calcmode="lin" valueType="num">
                                      <p:cBhvr additive="base">
                                        <p:cTn id="494" dur="500" fill="hold"/>
                                        <p:tgtEl>
                                          <p:spTgt spid="156"/>
                                        </p:tgtEl>
                                        <p:attrNameLst>
                                          <p:attrName>ppt_x</p:attrName>
                                        </p:attrNameLst>
                                      </p:cBhvr>
                                      <p:tavLst>
                                        <p:tav tm="0">
                                          <p:val>
                                            <p:strVal val="0-#ppt_w/2"/>
                                          </p:val>
                                        </p:tav>
                                        <p:tav tm="100000">
                                          <p:val>
                                            <p:strVal val="#ppt_x"/>
                                          </p:val>
                                        </p:tav>
                                      </p:tavLst>
                                    </p:anim>
                                    <p:anim calcmode="lin" valueType="num">
                                      <p:cBhvr additive="base">
                                        <p:cTn id="495" dur="500" fill="hold"/>
                                        <p:tgtEl>
                                          <p:spTgt spid="156"/>
                                        </p:tgtEl>
                                        <p:attrNameLst>
                                          <p:attrName>ppt_y</p:attrName>
                                        </p:attrNameLst>
                                      </p:cBhvr>
                                      <p:tavLst>
                                        <p:tav tm="0">
                                          <p:val>
                                            <p:strVal val="#ppt_y"/>
                                          </p:val>
                                        </p:tav>
                                        <p:tav tm="100000">
                                          <p:val>
                                            <p:strVal val="#ppt_y"/>
                                          </p:val>
                                        </p:tav>
                                      </p:tavLst>
                                    </p:anim>
                                  </p:childTnLst>
                                </p:cTn>
                              </p:par>
                              <p:par>
                                <p:cTn id="496" presetID="2" presetClass="entr" presetSubtype="8" fill="hold" grpId="0" nodeType="withEffect">
                                  <p:stCondLst>
                                    <p:cond delay="0"/>
                                  </p:stCondLst>
                                  <p:childTnLst>
                                    <p:set>
                                      <p:cBhvr>
                                        <p:cTn id="497" dur="1" fill="hold">
                                          <p:stCondLst>
                                            <p:cond delay="0"/>
                                          </p:stCondLst>
                                        </p:cTn>
                                        <p:tgtEl>
                                          <p:spTgt spid="154"/>
                                        </p:tgtEl>
                                        <p:attrNameLst>
                                          <p:attrName>style.visibility</p:attrName>
                                        </p:attrNameLst>
                                      </p:cBhvr>
                                      <p:to>
                                        <p:strVal val="visible"/>
                                      </p:to>
                                    </p:set>
                                    <p:anim calcmode="lin" valueType="num">
                                      <p:cBhvr additive="base">
                                        <p:cTn id="498" dur="500" fill="hold"/>
                                        <p:tgtEl>
                                          <p:spTgt spid="154"/>
                                        </p:tgtEl>
                                        <p:attrNameLst>
                                          <p:attrName>ppt_x</p:attrName>
                                        </p:attrNameLst>
                                      </p:cBhvr>
                                      <p:tavLst>
                                        <p:tav tm="0">
                                          <p:val>
                                            <p:strVal val="0-#ppt_w/2"/>
                                          </p:val>
                                        </p:tav>
                                        <p:tav tm="100000">
                                          <p:val>
                                            <p:strVal val="#ppt_x"/>
                                          </p:val>
                                        </p:tav>
                                      </p:tavLst>
                                    </p:anim>
                                    <p:anim calcmode="lin" valueType="num">
                                      <p:cBhvr additive="base">
                                        <p:cTn id="499" dur="500" fill="hold"/>
                                        <p:tgtEl>
                                          <p:spTgt spid="154"/>
                                        </p:tgtEl>
                                        <p:attrNameLst>
                                          <p:attrName>ppt_y</p:attrName>
                                        </p:attrNameLst>
                                      </p:cBhvr>
                                      <p:tavLst>
                                        <p:tav tm="0">
                                          <p:val>
                                            <p:strVal val="#ppt_y"/>
                                          </p:val>
                                        </p:tav>
                                        <p:tav tm="100000">
                                          <p:val>
                                            <p:strVal val="#ppt_y"/>
                                          </p:val>
                                        </p:tav>
                                      </p:tavLst>
                                    </p:anim>
                                  </p:childTnLst>
                                </p:cTn>
                              </p:par>
                              <p:par>
                                <p:cTn id="500" presetID="1" presetClass="entr" presetSubtype="0" fill="hold" grpId="0" nodeType="withEffect">
                                  <p:stCondLst>
                                    <p:cond delay="0"/>
                                  </p:stCondLst>
                                  <p:childTnLst>
                                    <p:set>
                                      <p:cBhvr>
                                        <p:cTn id="501" dur="1" fill="hold">
                                          <p:stCondLst>
                                            <p:cond delay="0"/>
                                          </p:stCondLst>
                                        </p:cTn>
                                        <p:tgtEl>
                                          <p:spTgt spid="113"/>
                                        </p:tgtEl>
                                        <p:attrNameLst>
                                          <p:attrName>style.visibility</p:attrName>
                                        </p:attrNameLst>
                                      </p:cBhvr>
                                      <p:to>
                                        <p:strVal val="visible"/>
                                      </p:to>
                                    </p:set>
                                  </p:childTnLst>
                                </p:cTn>
                              </p:par>
                            </p:childTnLst>
                          </p:cTn>
                        </p:par>
                      </p:childTnLst>
                    </p:cTn>
                  </p:par>
                  <p:par>
                    <p:cTn id="502" fill="hold">
                      <p:stCondLst>
                        <p:cond delay="indefinite"/>
                      </p:stCondLst>
                      <p:childTnLst>
                        <p:par>
                          <p:cTn id="503" fill="hold">
                            <p:stCondLst>
                              <p:cond delay="0"/>
                            </p:stCondLst>
                            <p:childTnLst>
                              <p:par>
                                <p:cTn id="504" presetID="8" presetClass="entr" presetSubtype="16" fill="hold" grpId="0" nodeType="clickEffect">
                                  <p:stCondLst>
                                    <p:cond delay="0"/>
                                  </p:stCondLst>
                                  <p:childTnLst>
                                    <p:set>
                                      <p:cBhvr>
                                        <p:cTn id="505" dur="1" fill="hold">
                                          <p:stCondLst>
                                            <p:cond delay="0"/>
                                          </p:stCondLst>
                                        </p:cTn>
                                        <p:tgtEl>
                                          <p:spTgt spid="5"/>
                                        </p:tgtEl>
                                        <p:attrNameLst>
                                          <p:attrName>style.visibility</p:attrName>
                                        </p:attrNameLst>
                                      </p:cBhvr>
                                      <p:to>
                                        <p:strVal val="visible"/>
                                      </p:to>
                                    </p:set>
                                    <p:animEffect transition="in" filter="diamond(in)">
                                      <p:cBhvr>
                                        <p:cTn id="50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4" grpId="0"/>
      <p:bldP spid="19" grpId="0" animBg="1"/>
      <p:bldP spid="20" grpId="0"/>
      <p:bldP spid="20" grpId="1"/>
      <p:bldP spid="21" grpId="0"/>
      <p:bldP spid="21" grpId="1"/>
      <p:bldP spid="22" grpId="0" animBg="1"/>
      <p:bldP spid="23" grpId="0" animBg="1"/>
      <p:bldP spid="26" grpId="0" animBg="1"/>
      <p:bldP spid="26" grpId="1" animBg="1"/>
      <p:bldP spid="30" grpId="0" animBg="1"/>
      <p:bldP spid="30" grpId="1" animBg="1"/>
      <p:bldP spid="31" grpId="0"/>
      <p:bldP spid="31" grpId="1"/>
      <p:bldP spid="32" grpId="0"/>
      <p:bldP spid="32" grpId="1"/>
      <p:bldP spid="37" grpId="0" animBg="1"/>
      <p:bldP spid="41" grpId="0"/>
      <p:bldP spid="41" grpId="1"/>
      <p:bldP spid="42" grpId="0" animBg="1"/>
      <p:bldP spid="42" grpId="1" animBg="1"/>
      <p:bldP spid="46" grpId="0" animBg="1"/>
      <p:bldP spid="49" grpId="0" animBg="1"/>
      <p:bldP spid="49" grpId="1" animBg="1"/>
      <p:bldP spid="52" grpId="0"/>
      <p:bldP spid="52" grpId="1"/>
      <p:bldP spid="55" grpId="0" animBg="1"/>
      <p:bldP spid="58" grpId="0" animBg="1"/>
      <p:bldP spid="59" grpId="0" animBg="1"/>
      <p:bldP spid="61" grpId="0" animBg="1"/>
      <p:bldP spid="64" grpId="0" animBg="1"/>
      <p:bldP spid="73" grpId="0" animBg="1"/>
      <p:bldP spid="77" grpId="0" animBg="1"/>
      <p:bldP spid="80" grpId="0" animBg="1"/>
      <p:bldP spid="80" grpId="1" animBg="1"/>
      <p:bldP spid="81" grpId="0" animBg="1"/>
      <p:bldP spid="94" grpId="0" animBg="1"/>
      <p:bldP spid="94" grpId="1" animBg="1"/>
      <p:bldP spid="95" grpId="0" animBg="1"/>
      <p:bldP spid="95" grpId="1" animBg="1"/>
      <p:bldP spid="96" grpId="0" animBg="1"/>
      <p:bldP spid="96" grpId="1" animBg="1"/>
      <p:bldP spid="97" grpId="0" animBg="1"/>
      <p:bldP spid="97" grpId="1" animBg="1"/>
      <p:bldP spid="98" grpId="0" animBg="1"/>
      <p:bldP spid="98" grpId="1" animBg="1"/>
      <p:bldP spid="110" grpId="0" animBg="1"/>
      <p:bldP spid="53" grpId="0"/>
      <p:bldP spid="113" grpId="0" animBg="1"/>
      <p:bldP spid="129" grpId="0" animBg="1"/>
      <p:bldP spid="130" grpId="0" animBg="1"/>
      <p:bldP spid="133" grpId="0" animBg="1"/>
      <p:bldP spid="134" grpId="0" animBg="1"/>
      <p:bldP spid="135" grpId="0" animBg="1"/>
      <p:bldP spid="136" grpId="0" animBg="1"/>
      <p:bldP spid="137" grpId="0" animBg="1"/>
      <p:bldP spid="138" grpId="0" animBg="1"/>
      <p:bldP spid="139" grpId="0" animBg="1"/>
      <p:bldP spid="140" grpId="0" animBg="1"/>
      <p:bldP spid="142" grpId="0" animBg="1"/>
      <p:bldP spid="143" grpId="0"/>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157" grpId="0"/>
      <p:bldP spid="158" grpId="0" animBg="1"/>
      <p:bldP spid="159" grpId="0" animBg="1"/>
      <p:bldP spid="161" grpId="0" animBg="1"/>
      <p:bldP spid="162" grpId="0" animBg="1"/>
      <p:bldP spid="165" grpId="0" animBg="1"/>
      <p:bldP spid="172" grpId="0"/>
      <p:bldP spid="1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0" name="Straight Arrow Connector 119"/>
          <p:cNvCxnSpPr/>
          <p:nvPr/>
        </p:nvCxnSpPr>
        <p:spPr>
          <a:xfrm rot="5400000">
            <a:off x="3467894" y="4456906"/>
            <a:ext cx="11430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8" name="Straight Arrow Connector 127"/>
          <p:cNvCxnSpPr>
            <a:endCxn id="140" idx="0"/>
          </p:cNvCxnSpPr>
          <p:nvPr/>
        </p:nvCxnSpPr>
        <p:spPr>
          <a:xfrm rot="5400000">
            <a:off x="1127218" y="4480018"/>
            <a:ext cx="11430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68" name="Straight Arrow Connector 167"/>
          <p:cNvCxnSpPr>
            <a:endCxn id="150" idx="0"/>
          </p:cNvCxnSpPr>
          <p:nvPr/>
        </p:nvCxnSpPr>
        <p:spPr>
          <a:xfrm rot="16200000" flipH="1">
            <a:off x="2400300" y="4381500"/>
            <a:ext cx="1143000" cy="152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a:endCxn id="98" idx="0"/>
          </p:cNvCxnSpPr>
          <p:nvPr/>
        </p:nvCxnSpPr>
        <p:spPr>
          <a:xfrm rot="16200000" flipH="1">
            <a:off x="3276600" y="3048000"/>
            <a:ext cx="1143000" cy="3810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61" idx="4"/>
            <a:endCxn id="64" idx="0"/>
          </p:cNvCxnSpPr>
          <p:nvPr/>
        </p:nvCxnSpPr>
        <p:spPr>
          <a:xfrm rot="16200000" flipH="1">
            <a:off x="2095500" y="3009900"/>
            <a:ext cx="1143000" cy="4572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0" y="304800"/>
            <a:ext cx="9144000" cy="1446550"/>
          </a:xfrm>
          <a:prstGeom prst="rect">
            <a:avLst/>
          </a:prstGeom>
          <a:noFill/>
        </p:spPr>
        <p:txBody>
          <a:bodyPr wrap="square" lIns="91440" tIns="45720" rIns="91440" bIns="45720">
            <a:spAutoFit/>
          </a:bodyPr>
          <a:lstStyle/>
          <a:p>
            <a:pPr algn="ctr"/>
            <a:r>
              <a:rPr lang="en-US" sz="4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Branch Patterns &amp;</a:t>
            </a:r>
          </a:p>
          <a:p>
            <a:pPr algn="ctr"/>
            <a:r>
              <a:rPr lang="en-US" sz="4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Classic Directory Structures</a:t>
            </a:r>
            <a:endParaRPr lang="en-US" sz="4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cxnSp>
        <p:nvCxnSpPr>
          <p:cNvPr id="3" name="Straight Arrow Connector 2"/>
          <p:cNvCxnSpPr/>
          <p:nvPr/>
        </p:nvCxnSpPr>
        <p:spPr>
          <a:xfrm>
            <a:off x="457200" y="3886200"/>
            <a:ext cx="4495800" cy="1588"/>
          </a:xfrm>
          <a:prstGeom prst="straightConnector1">
            <a:avLst/>
          </a:prstGeom>
          <a:ln w="635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457200" y="3505200"/>
            <a:ext cx="990600" cy="369332"/>
          </a:xfrm>
          <a:prstGeom prst="rect">
            <a:avLst/>
          </a:prstGeom>
          <a:noFill/>
        </p:spPr>
        <p:txBody>
          <a:bodyPr wrap="square" rtlCol="0">
            <a:spAutoFit/>
          </a:bodyPr>
          <a:lstStyle/>
          <a:p>
            <a:r>
              <a:rPr lang="en-US" b="1" dirty="0" smtClean="0"/>
              <a:t>/main</a:t>
            </a:r>
            <a:endParaRPr lang="en-US" b="1" dirty="0"/>
          </a:p>
        </p:txBody>
      </p:sp>
      <p:cxnSp>
        <p:nvCxnSpPr>
          <p:cNvPr id="8" name="Straight Arrow Connector 7"/>
          <p:cNvCxnSpPr>
            <a:endCxn id="19" idx="4"/>
          </p:cNvCxnSpPr>
          <p:nvPr/>
        </p:nvCxnSpPr>
        <p:spPr>
          <a:xfrm rot="5400000" flipH="1" flipV="1">
            <a:off x="1066800" y="3276600"/>
            <a:ext cx="12192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676400" y="2590800"/>
            <a:ext cx="30480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57200" y="2438400"/>
            <a:ext cx="1143000" cy="369332"/>
          </a:xfrm>
          <a:prstGeom prst="rect">
            <a:avLst/>
          </a:prstGeom>
          <a:noFill/>
        </p:spPr>
        <p:txBody>
          <a:bodyPr wrap="square" rtlCol="0">
            <a:spAutoFit/>
          </a:bodyPr>
          <a:lstStyle/>
          <a:p>
            <a:r>
              <a:rPr lang="en-US" b="1" dirty="0" err="1" smtClean="0"/>
              <a:t>rel</a:t>
            </a:r>
            <a:r>
              <a:rPr lang="en-US" b="1" dirty="0" smtClean="0"/>
              <a:t>/2.0-R</a:t>
            </a:r>
            <a:endParaRPr lang="en-US" b="1" dirty="0"/>
          </a:p>
        </p:txBody>
      </p:sp>
      <p:sp>
        <p:nvSpPr>
          <p:cNvPr id="17" name="Oval 16"/>
          <p:cNvSpPr/>
          <p:nvPr/>
        </p:nvSpPr>
        <p:spPr>
          <a:xfrm>
            <a:off x="1600200" y="3810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1600200" y="2514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0" y="6396335"/>
            <a:ext cx="8458200" cy="461665"/>
          </a:xfrm>
          <a:prstGeom prst="rect">
            <a:avLst/>
          </a:prstGeom>
          <a:solidFill>
            <a:schemeClr val="bg1"/>
          </a:solidFill>
        </p:spPr>
        <p:txBody>
          <a:bodyPr wrap="square" lIns="91440" tIns="45720" rIns="91440" bIns="45720">
            <a:spAutoFit/>
          </a:bodyPr>
          <a:lstStyle/>
          <a:p>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Organic Development + Basic Maintenance</a:t>
            </a:r>
            <a:endPar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8" name="Rectangle 57"/>
          <p:cNvSpPr/>
          <p:nvPr/>
        </p:nvSpPr>
        <p:spPr>
          <a:xfrm>
            <a:off x="0" y="6396335"/>
            <a:ext cx="8534400" cy="461665"/>
          </a:xfrm>
          <a:prstGeom prst="rect">
            <a:avLst/>
          </a:prstGeom>
          <a:solidFill>
            <a:schemeClr val="bg1"/>
          </a:solidFill>
        </p:spPr>
        <p:txBody>
          <a:bodyPr wrap="square" lIns="91440" tIns="45720" rIns="91440" bIns="45720">
            <a:spAutoFit/>
          </a:bodyPr>
          <a:lstStyle/>
          <a:p>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Organic Development + Advanced Maintenance</a:t>
            </a:r>
            <a:endPar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61" name="Oval 60"/>
          <p:cNvSpPr/>
          <p:nvPr/>
        </p:nvSpPr>
        <p:spPr>
          <a:xfrm>
            <a:off x="2362200" y="2514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Oval 63"/>
          <p:cNvSpPr/>
          <p:nvPr/>
        </p:nvSpPr>
        <p:spPr>
          <a:xfrm>
            <a:off x="2819400" y="3810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0" y="6396335"/>
            <a:ext cx="8382000" cy="461665"/>
          </a:xfrm>
          <a:prstGeom prst="rect">
            <a:avLst/>
          </a:prstGeom>
          <a:solidFill>
            <a:schemeClr val="bg1"/>
          </a:solidFill>
        </p:spPr>
        <p:txBody>
          <a:bodyPr wrap="square" lIns="91440" tIns="45720" rIns="91440" bIns="45720">
            <a:spAutoFit/>
          </a:bodyPr>
          <a:lstStyle/>
          <a:p>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Organic Development + Patch Maintenance</a:t>
            </a:r>
            <a:endPar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97" name="Oval 96"/>
          <p:cNvSpPr/>
          <p:nvPr/>
        </p:nvSpPr>
        <p:spPr>
          <a:xfrm>
            <a:off x="3581400" y="2514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97"/>
          <p:cNvSpPr/>
          <p:nvPr/>
        </p:nvSpPr>
        <p:spPr>
          <a:xfrm>
            <a:off x="3962400" y="3810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p:cNvSpPr/>
          <p:nvPr/>
        </p:nvSpPr>
        <p:spPr>
          <a:xfrm>
            <a:off x="0" y="6396335"/>
            <a:ext cx="8458200" cy="461665"/>
          </a:xfrm>
          <a:prstGeom prst="rect">
            <a:avLst/>
          </a:prstGeom>
          <a:solidFill>
            <a:schemeClr val="bg1"/>
          </a:solidFill>
        </p:spPr>
        <p:txBody>
          <a:bodyPr wrap="square" lIns="91440" tIns="45720" rIns="91440" bIns="45720">
            <a:spAutoFit/>
          </a:bodyPr>
          <a:lstStyle/>
          <a:p>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Organic Development + Basic Maintenance + Customization</a:t>
            </a:r>
            <a:endPar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3" name="Rectangle 52"/>
          <p:cNvSpPr/>
          <p:nvPr/>
        </p:nvSpPr>
        <p:spPr>
          <a:xfrm>
            <a:off x="0" y="6396335"/>
            <a:ext cx="8686800" cy="461665"/>
          </a:xfrm>
          <a:prstGeom prst="rect">
            <a:avLst/>
          </a:prstGeom>
          <a:noFill/>
        </p:spPr>
        <p:txBody>
          <a:bodyPr wrap="square" lIns="91440" tIns="45720" rIns="91440" bIns="45720">
            <a:spAutoFit/>
          </a:bodyPr>
          <a:lstStyle/>
          <a:p>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Organic Development</a:t>
            </a:r>
            <a:endPar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13" name="Rectangle 112"/>
          <p:cNvSpPr/>
          <p:nvPr/>
        </p:nvSpPr>
        <p:spPr>
          <a:xfrm>
            <a:off x="0" y="6396335"/>
            <a:ext cx="8686800" cy="461665"/>
          </a:xfrm>
          <a:prstGeom prst="rect">
            <a:avLst/>
          </a:prstGeom>
          <a:solidFill>
            <a:schemeClr val="bg1"/>
          </a:solidFill>
        </p:spPr>
        <p:txBody>
          <a:bodyPr wrap="square" lIns="91440" tIns="45720" rIns="91440" bIns="45720">
            <a:spAutoFit/>
          </a:bodyPr>
          <a:lstStyle/>
          <a:p>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Basic Planned Development + Basic Maintenance </a:t>
            </a:r>
            <a:endPar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cxnSp>
        <p:nvCxnSpPr>
          <p:cNvPr id="119" name="Straight Arrow Connector 118"/>
          <p:cNvCxnSpPr/>
          <p:nvPr/>
        </p:nvCxnSpPr>
        <p:spPr>
          <a:xfrm flipV="1">
            <a:off x="2384518" y="5715000"/>
            <a:ext cx="2492282" cy="22318"/>
          </a:xfrm>
          <a:prstGeom prst="straightConnector1">
            <a:avLst/>
          </a:prstGeom>
          <a:ln w="63500">
            <a:solidFill>
              <a:srgbClr val="92D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1" name="Straight Arrow Connector 120"/>
          <p:cNvCxnSpPr/>
          <p:nvPr/>
        </p:nvCxnSpPr>
        <p:spPr>
          <a:xfrm flipV="1">
            <a:off x="4038600" y="5105400"/>
            <a:ext cx="8382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2" name="Straight Arrow Connector 121"/>
          <p:cNvCxnSpPr/>
          <p:nvPr/>
        </p:nvCxnSpPr>
        <p:spPr>
          <a:xfrm rot="16200000" flipH="1">
            <a:off x="2552700" y="4533900"/>
            <a:ext cx="1752600" cy="4572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3" name="Straight Arrow Connector 122"/>
          <p:cNvCxnSpPr/>
          <p:nvPr/>
        </p:nvCxnSpPr>
        <p:spPr>
          <a:xfrm rot="5400000" flipH="1" flipV="1">
            <a:off x="3163094" y="4533106"/>
            <a:ext cx="1143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p:nvPr/>
        </p:nvCxnSpPr>
        <p:spPr>
          <a:xfrm rot="16200000" flipH="1">
            <a:off x="1943100" y="4533900"/>
            <a:ext cx="1752600" cy="4572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5" name="Straight Arrow Connector 124"/>
          <p:cNvCxnSpPr>
            <a:endCxn id="142" idx="0"/>
          </p:cNvCxnSpPr>
          <p:nvPr/>
        </p:nvCxnSpPr>
        <p:spPr>
          <a:xfrm rot="16200000" flipH="1">
            <a:off x="1181100" y="4533900"/>
            <a:ext cx="1698718" cy="555718"/>
          </a:xfrm>
          <a:prstGeom prst="straightConnector1">
            <a:avLst/>
          </a:prstGeom>
          <a:ln w="63500">
            <a:solidFill>
              <a:srgbClr val="92D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7" name="Straight Arrow Connector 126"/>
          <p:cNvCxnSpPr>
            <a:endCxn id="130" idx="5"/>
          </p:cNvCxnSpPr>
          <p:nvPr/>
        </p:nvCxnSpPr>
        <p:spPr>
          <a:xfrm rot="5400000" flipH="1" flipV="1">
            <a:off x="1707964" y="4540436"/>
            <a:ext cx="1187636" cy="31564"/>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130" name="Oval 129"/>
          <p:cNvSpPr/>
          <p:nvPr/>
        </p:nvSpPr>
        <p:spPr>
          <a:xfrm>
            <a:off x="2187482" y="3832318"/>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2" name="Straight Arrow Connector 131"/>
          <p:cNvCxnSpPr>
            <a:stCxn id="140" idx="2"/>
            <a:endCxn id="153" idx="2"/>
          </p:cNvCxnSpPr>
          <p:nvPr/>
        </p:nvCxnSpPr>
        <p:spPr>
          <a:xfrm rot="10800000" flipH="1">
            <a:off x="1622518" y="5105400"/>
            <a:ext cx="2035082" cy="2231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136" name="Oval 135"/>
          <p:cNvSpPr/>
          <p:nvPr/>
        </p:nvSpPr>
        <p:spPr>
          <a:xfrm>
            <a:off x="3962400" y="50292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Oval 136"/>
          <p:cNvSpPr/>
          <p:nvPr/>
        </p:nvSpPr>
        <p:spPr>
          <a:xfrm>
            <a:off x="2210594" y="5073042"/>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139"/>
          <p:cNvSpPr/>
          <p:nvPr/>
        </p:nvSpPr>
        <p:spPr>
          <a:xfrm>
            <a:off x="1622518" y="5051518"/>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Oval 141"/>
          <p:cNvSpPr/>
          <p:nvPr/>
        </p:nvSpPr>
        <p:spPr>
          <a:xfrm>
            <a:off x="2232118" y="5661118"/>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TextBox 142"/>
          <p:cNvSpPr txBox="1"/>
          <p:nvPr/>
        </p:nvSpPr>
        <p:spPr>
          <a:xfrm>
            <a:off x="1089118" y="5584918"/>
            <a:ext cx="1273082" cy="369332"/>
          </a:xfrm>
          <a:prstGeom prst="rect">
            <a:avLst/>
          </a:prstGeom>
          <a:noFill/>
        </p:spPr>
        <p:txBody>
          <a:bodyPr wrap="square" rtlCol="0">
            <a:spAutoFit/>
          </a:bodyPr>
          <a:lstStyle/>
          <a:p>
            <a:r>
              <a:rPr lang="en-US" b="1" dirty="0" smtClean="0"/>
              <a:t>dev/64Bit</a:t>
            </a:r>
            <a:endParaRPr lang="en-US" b="1" dirty="0"/>
          </a:p>
        </p:txBody>
      </p:sp>
      <p:sp>
        <p:nvSpPr>
          <p:cNvPr id="148" name="Oval 147"/>
          <p:cNvSpPr/>
          <p:nvPr/>
        </p:nvSpPr>
        <p:spPr>
          <a:xfrm>
            <a:off x="2971800" y="56388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Oval 149"/>
          <p:cNvSpPr/>
          <p:nvPr/>
        </p:nvSpPr>
        <p:spPr>
          <a:xfrm>
            <a:off x="2971800" y="50292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p:cNvSpPr/>
          <p:nvPr/>
        </p:nvSpPr>
        <p:spPr>
          <a:xfrm>
            <a:off x="3657600" y="50292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Oval 153"/>
          <p:cNvSpPr/>
          <p:nvPr/>
        </p:nvSpPr>
        <p:spPr>
          <a:xfrm>
            <a:off x="3657600" y="38100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p:cNvSpPr/>
          <p:nvPr/>
        </p:nvSpPr>
        <p:spPr>
          <a:xfrm>
            <a:off x="3581400" y="56388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 name="TextBox 156"/>
          <p:cNvSpPr txBox="1"/>
          <p:nvPr/>
        </p:nvSpPr>
        <p:spPr>
          <a:xfrm>
            <a:off x="4114800" y="4648200"/>
            <a:ext cx="1371600" cy="369332"/>
          </a:xfrm>
          <a:prstGeom prst="rect">
            <a:avLst/>
          </a:prstGeom>
          <a:noFill/>
        </p:spPr>
        <p:txBody>
          <a:bodyPr wrap="square" rtlCol="0">
            <a:spAutoFit/>
          </a:bodyPr>
          <a:lstStyle/>
          <a:p>
            <a:r>
              <a:rPr lang="en-US" b="1" dirty="0" smtClean="0"/>
              <a:t>dev/FGS218</a:t>
            </a:r>
            <a:endParaRPr lang="en-US" b="1" dirty="0"/>
          </a:p>
        </p:txBody>
      </p:sp>
      <p:sp>
        <p:nvSpPr>
          <p:cNvPr id="172" name="TextBox 171"/>
          <p:cNvSpPr txBox="1"/>
          <p:nvPr/>
        </p:nvSpPr>
        <p:spPr>
          <a:xfrm>
            <a:off x="457200" y="4800600"/>
            <a:ext cx="1295400" cy="369332"/>
          </a:xfrm>
          <a:prstGeom prst="rect">
            <a:avLst/>
          </a:prstGeom>
          <a:noFill/>
        </p:spPr>
        <p:txBody>
          <a:bodyPr wrap="square" rtlCol="0">
            <a:spAutoFit/>
          </a:bodyPr>
          <a:lstStyle/>
          <a:p>
            <a:r>
              <a:rPr lang="en-US" b="1" dirty="0" smtClean="0"/>
              <a:t>dev/VS2K8</a:t>
            </a:r>
            <a:endParaRPr lang="en-US" b="1" dirty="0"/>
          </a:p>
        </p:txBody>
      </p:sp>
      <p:sp>
        <p:nvSpPr>
          <p:cNvPr id="171" name="TextBox 170"/>
          <p:cNvSpPr txBox="1"/>
          <p:nvPr/>
        </p:nvSpPr>
        <p:spPr>
          <a:xfrm>
            <a:off x="5638800" y="2438400"/>
            <a:ext cx="3505200" cy="2585323"/>
          </a:xfrm>
          <a:prstGeom prst="rect">
            <a:avLst/>
          </a:prstGeom>
          <a:noFill/>
        </p:spPr>
        <p:txBody>
          <a:bodyPr wrap="square" rtlCol="0">
            <a:spAutoFit/>
          </a:bodyPr>
          <a:lstStyle/>
          <a:p>
            <a:r>
              <a:rPr lang="en-US" b="1" dirty="0" smtClean="0">
                <a:latin typeface="Courier New" pitchFamily="49" charset="0"/>
                <a:cs typeface="Courier New" pitchFamily="49" charset="0"/>
              </a:rPr>
              <a:t>//fgs/</a:t>
            </a:r>
            <a:r>
              <a:rPr lang="en-US" b="1" dirty="0" err="1" smtClean="0">
                <a:latin typeface="Courier New" pitchFamily="49" charset="0"/>
                <a:cs typeface="Courier New" pitchFamily="49" charset="0"/>
              </a:rPr>
              <a:t>rel</a:t>
            </a:r>
            <a:r>
              <a:rPr lang="en-US" b="1" dirty="0" smtClean="0">
                <a:latin typeface="Courier New" pitchFamily="49" charset="0"/>
                <a:cs typeface="Courier New" pitchFamily="49" charset="0"/>
              </a:rPr>
              <a:t>/2.0-R/</a:t>
            </a:r>
            <a:r>
              <a:rPr lang="en-US" b="1" dirty="0" err="1" smtClean="0">
                <a:latin typeface="Courier New" pitchFamily="49" charset="0"/>
                <a:cs typeface="Courier New" pitchFamily="49" charset="0"/>
              </a:rPr>
              <a:t>src</a:t>
            </a:r>
            <a:r>
              <a:rPr lang="en-US" b="1" dirty="0" smtClean="0">
                <a:latin typeface="Courier New" pitchFamily="49" charset="0"/>
                <a:cs typeface="Courier New" pitchFamily="49" charset="0"/>
              </a:rPr>
              <a:t>/…</a:t>
            </a:r>
          </a:p>
          <a:p>
            <a:endParaRPr lang="en-US" b="1" dirty="0" smtClean="0">
              <a:latin typeface="Courier New" pitchFamily="49" charset="0"/>
              <a:cs typeface="Courier New" pitchFamily="49" charset="0"/>
            </a:endParaRPr>
          </a:p>
          <a:p>
            <a:endParaRPr lang="en-US" b="1" dirty="0" smtClean="0">
              <a:latin typeface="Courier New" pitchFamily="49" charset="0"/>
              <a:cs typeface="Courier New" pitchFamily="49" charset="0"/>
            </a:endParaRPr>
          </a:p>
          <a:p>
            <a:endParaRPr lang="en-US" b="1" dirty="0" smtClean="0">
              <a:latin typeface="Courier New" pitchFamily="49" charset="0"/>
              <a:cs typeface="Courier New" pitchFamily="49" charset="0"/>
            </a:endParaRPr>
          </a:p>
          <a:p>
            <a:r>
              <a:rPr lang="en-US" b="1" dirty="0" smtClean="0">
                <a:latin typeface="Courier New" pitchFamily="49" charset="0"/>
                <a:cs typeface="Courier New" pitchFamily="49" charset="0"/>
              </a:rPr>
              <a:t>//fgs/main/</a:t>
            </a:r>
            <a:r>
              <a:rPr lang="en-US" b="1" dirty="0" err="1" smtClean="0">
                <a:latin typeface="Courier New" pitchFamily="49" charset="0"/>
                <a:cs typeface="Courier New" pitchFamily="49" charset="0"/>
              </a:rPr>
              <a:t>src</a:t>
            </a:r>
            <a:r>
              <a:rPr lang="en-US" b="1" dirty="0" smtClean="0">
                <a:latin typeface="Courier New" pitchFamily="49" charset="0"/>
                <a:cs typeface="Courier New" pitchFamily="49" charset="0"/>
              </a:rPr>
              <a:t>/…</a:t>
            </a:r>
          </a:p>
          <a:p>
            <a:endParaRPr lang="en-US" b="1" dirty="0" smtClean="0">
              <a:latin typeface="Courier New" pitchFamily="49" charset="0"/>
              <a:cs typeface="Courier New" pitchFamily="49" charset="0"/>
            </a:endParaRPr>
          </a:p>
          <a:p>
            <a:r>
              <a:rPr lang="en-US" b="1" dirty="0" smtClean="0">
                <a:latin typeface="Courier New" pitchFamily="49" charset="0"/>
                <a:cs typeface="Courier New" pitchFamily="49" charset="0"/>
              </a:rPr>
              <a:t>//fgs/dev/VS2K8/</a:t>
            </a:r>
            <a:r>
              <a:rPr lang="en-US" b="1" dirty="0" err="1" smtClean="0">
                <a:latin typeface="Courier New" pitchFamily="49" charset="0"/>
                <a:cs typeface="Courier New" pitchFamily="49" charset="0"/>
              </a:rPr>
              <a:t>src</a:t>
            </a:r>
            <a:r>
              <a:rPr lang="en-US" b="1" dirty="0" smtClean="0">
                <a:latin typeface="Courier New" pitchFamily="49" charset="0"/>
                <a:cs typeface="Courier New" pitchFamily="49" charset="0"/>
              </a:rPr>
              <a:t>/…</a:t>
            </a:r>
          </a:p>
          <a:p>
            <a:r>
              <a:rPr lang="en-US" b="1" dirty="0" smtClean="0">
                <a:latin typeface="Courier New" pitchFamily="49" charset="0"/>
                <a:cs typeface="Courier New" pitchFamily="49" charset="0"/>
              </a:rPr>
              <a:t>//fgs/dev/64Bit/</a:t>
            </a:r>
            <a:r>
              <a:rPr lang="en-US" b="1" dirty="0" err="1" smtClean="0">
                <a:latin typeface="Courier New" pitchFamily="49" charset="0"/>
                <a:cs typeface="Courier New" pitchFamily="49" charset="0"/>
              </a:rPr>
              <a:t>src</a:t>
            </a:r>
            <a:r>
              <a:rPr lang="en-US" b="1" dirty="0" smtClean="0">
                <a:latin typeface="Courier New" pitchFamily="49" charset="0"/>
                <a:cs typeface="Courier New" pitchFamily="49" charset="0"/>
              </a:rPr>
              <a:t>/…</a:t>
            </a:r>
          </a:p>
          <a:p>
            <a:r>
              <a:rPr lang="en-US" b="1" dirty="0" smtClean="0">
                <a:latin typeface="Courier New" pitchFamily="49" charset="0"/>
                <a:cs typeface="Courier New" pitchFamily="49" charset="0"/>
              </a:rPr>
              <a:t>//fgs/dev/FGS218/</a:t>
            </a:r>
            <a:r>
              <a:rPr lang="en-US" b="1" dirty="0" err="1" smtClean="0">
                <a:latin typeface="Courier New" pitchFamily="49" charset="0"/>
                <a:cs typeface="Courier New" pitchFamily="49" charset="0"/>
              </a:rPr>
              <a:t>src</a:t>
            </a:r>
            <a:r>
              <a:rPr lang="en-US" b="1" dirty="0" smtClean="0">
                <a:latin typeface="Courier New" pitchFamily="49" charset="0"/>
                <a:cs typeface="Courier New" pitchFamily="49" charset="0"/>
              </a:rPr>
              <a:t>/…</a:t>
            </a:r>
            <a:endParaRPr lang="en-US" b="1" dirty="0">
              <a:latin typeface="Courier New" pitchFamily="49" charset="0"/>
              <a:cs typeface="Courier New" pitchFamily="49" charset="0"/>
            </a:endParaRPr>
          </a:p>
        </p:txBody>
      </p:sp>
      <p:sp>
        <p:nvSpPr>
          <p:cNvPr id="180" name="Right Arrow 179"/>
          <p:cNvSpPr/>
          <p:nvPr/>
        </p:nvSpPr>
        <p:spPr>
          <a:xfrm>
            <a:off x="5029200" y="3200400"/>
            <a:ext cx="381000" cy="1371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0" name="Straight Arrow Connector 119"/>
          <p:cNvCxnSpPr/>
          <p:nvPr/>
        </p:nvCxnSpPr>
        <p:spPr>
          <a:xfrm rot="5400000">
            <a:off x="3467894" y="4456906"/>
            <a:ext cx="11430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8" name="Straight Arrow Connector 127"/>
          <p:cNvCxnSpPr>
            <a:endCxn id="140" idx="0"/>
          </p:cNvCxnSpPr>
          <p:nvPr/>
        </p:nvCxnSpPr>
        <p:spPr>
          <a:xfrm rot="5400000">
            <a:off x="1127218" y="4480018"/>
            <a:ext cx="11430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68" name="Straight Arrow Connector 167"/>
          <p:cNvCxnSpPr>
            <a:endCxn id="150" idx="0"/>
          </p:cNvCxnSpPr>
          <p:nvPr/>
        </p:nvCxnSpPr>
        <p:spPr>
          <a:xfrm rot="16200000" flipH="1">
            <a:off x="2400300" y="4381500"/>
            <a:ext cx="1143000" cy="1524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a:endCxn id="98" idx="0"/>
          </p:cNvCxnSpPr>
          <p:nvPr/>
        </p:nvCxnSpPr>
        <p:spPr>
          <a:xfrm rot="16200000" flipH="1">
            <a:off x="3276600" y="3048000"/>
            <a:ext cx="1143000" cy="3810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61" idx="4"/>
            <a:endCxn id="64" idx="0"/>
          </p:cNvCxnSpPr>
          <p:nvPr/>
        </p:nvCxnSpPr>
        <p:spPr>
          <a:xfrm rot="16200000" flipH="1">
            <a:off x="2095500" y="3009900"/>
            <a:ext cx="1143000" cy="4572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0" y="304800"/>
            <a:ext cx="9144000" cy="1446550"/>
          </a:xfrm>
          <a:prstGeom prst="rect">
            <a:avLst/>
          </a:prstGeom>
          <a:noFill/>
        </p:spPr>
        <p:txBody>
          <a:bodyPr wrap="square" lIns="91440" tIns="45720" rIns="91440" bIns="45720">
            <a:spAutoFit/>
          </a:bodyPr>
          <a:lstStyle/>
          <a:p>
            <a:pPr algn="ctr"/>
            <a:r>
              <a:rPr lang="en-US" sz="4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Branch Patterns &amp;</a:t>
            </a:r>
          </a:p>
          <a:p>
            <a:pPr algn="ctr"/>
            <a:r>
              <a:rPr lang="en-US" sz="4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Streams Directory Structures</a:t>
            </a:r>
            <a:endParaRPr lang="en-US" sz="4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cxnSp>
        <p:nvCxnSpPr>
          <p:cNvPr id="3" name="Straight Arrow Connector 2"/>
          <p:cNvCxnSpPr/>
          <p:nvPr/>
        </p:nvCxnSpPr>
        <p:spPr>
          <a:xfrm>
            <a:off x="457200" y="3886200"/>
            <a:ext cx="4495800" cy="1588"/>
          </a:xfrm>
          <a:prstGeom prst="straightConnector1">
            <a:avLst/>
          </a:prstGeom>
          <a:ln w="635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457200" y="3505200"/>
            <a:ext cx="990600" cy="369332"/>
          </a:xfrm>
          <a:prstGeom prst="rect">
            <a:avLst/>
          </a:prstGeom>
          <a:noFill/>
        </p:spPr>
        <p:txBody>
          <a:bodyPr wrap="square" rtlCol="0">
            <a:spAutoFit/>
          </a:bodyPr>
          <a:lstStyle/>
          <a:p>
            <a:r>
              <a:rPr lang="en-US" b="1" dirty="0" smtClean="0"/>
              <a:t>main</a:t>
            </a:r>
            <a:endParaRPr lang="en-US" b="1" dirty="0"/>
          </a:p>
        </p:txBody>
      </p:sp>
      <p:cxnSp>
        <p:nvCxnSpPr>
          <p:cNvPr id="8" name="Straight Arrow Connector 7"/>
          <p:cNvCxnSpPr>
            <a:endCxn id="19" idx="4"/>
          </p:cNvCxnSpPr>
          <p:nvPr/>
        </p:nvCxnSpPr>
        <p:spPr>
          <a:xfrm rot="5400000" flipH="1" flipV="1">
            <a:off x="1066800" y="3276600"/>
            <a:ext cx="12192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676400" y="2590800"/>
            <a:ext cx="3048000" cy="1588"/>
          </a:xfrm>
          <a:prstGeom prst="straightConnector1">
            <a:avLst/>
          </a:prstGeom>
          <a:ln w="635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57200" y="2438400"/>
            <a:ext cx="1143000" cy="369332"/>
          </a:xfrm>
          <a:prstGeom prst="rect">
            <a:avLst/>
          </a:prstGeom>
          <a:noFill/>
        </p:spPr>
        <p:txBody>
          <a:bodyPr wrap="square" rtlCol="0">
            <a:spAutoFit/>
          </a:bodyPr>
          <a:lstStyle/>
          <a:p>
            <a:r>
              <a:rPr lang="en-US" b="1" dirty="0" smtClean="0"/>
              <a:t>2.0-R</a:t>
            </a:r>
            <a:endParaRPr lang="en-US" b="1" dirty="0"/>
          </a:p>
        </p:txBody>
      </p:sp>
      <p:sp>
        <p:nvSpPr>
          <p:cNvPr id="17" name="Oval 16"/>
          <p:cNvSpPr/>
          <p:nvPr/>
        </p:nvSpPr>
        <p:spPr>
          <a:xfrm>
            <a:off x="1600200" y="3810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1600200" y="2514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0" y="6396335"/>
            <a:ext cx="8458200" cy="461665"/>
          </a:xfrm>
          <a:prstGeom prst="rect">
            <a:avLst/>
          </a:prstGeom>
          <a:solidFill>
            <a:schemeClr val="bg1"/>
          </a:solidFill>
        </p:spPr>
        <p:txBody>
          <a:bodyPr wrap="square" lIns="91440" tIns="45720" rIns="91440" bIns="45720">
            <a:spAutoFit/>
          </a:bodyPr>
          <a:lstStyle/>
          <a:p>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Organic Development + Basic Maintenance</a:t>
            </a:r>
            <a:endPar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8" name="Rectangle 57"/>
          <p:cNvSpPr/>
          <p:nvPr/>
        </p:nvSpPr>
        <p:spPr>
          <a:xfrm>
            <a:off x="0" y="6396335"/>
            <a:ext cx="8534400" cy="461665"/>
          </a:xfrm>
          <a:prstGeom prst="rect">
            <a:avLst/>
          </a:prstGeom>
          <a:solidFill>
            <a:schemeClr val="bg1"/>
          </a:solidFill>
        </p:spPr>
        <p:txBody>
          <a:bodyPr wrap="square" lIns="91440" tIns="45720" rIns="91440" bIns="45720">
            <a:spAutoFit/>
          </a:bodyPr>
          <a:lstStyle/>
          <a:p>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Organic Development + Advanced Maintenance</a:t>
            </a:r>
            <a:endPar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61" name="Oval 60"/>
          <p:cNvSpPr/>
          <p:nvPr/>
        </p:nvSpPr>
        <p:spPr>
          <a:xfrm>
            <a:off x="2362200" y="2514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Oval 63"/>
          <p:cNvSpPr/>
          <p:nvPr/>
        </p:nvSpPr>
        <p:spPr>
          <a:xfrm>
            <a:off x="2819400" y="3810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0" y="6396335"/>
            <a:ext cx="8382000" cy="461665"/>
          </a:xfrm>
          <a:prstGeom prst="rect">
            <a:avLst/>
          </a:prstGeom>
          <a:solidFill>
            <a:schemeClr val="bg1"/>
          </a:solidFill>
        </p:spPr>
        <p:txBody>
          <a:bodyPr wrap="square" lIns="91440" tIns="45720" rIns="91440" bIns="45720">
            <a:spAutoFit/>
          </a:bodyPr>
          <a:lstStyle/>
          <a:p>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Organic Development + Patch Maintenance</a:t>
            </a:r>
            <a:endPar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97" name="Oval 96"/>
          <p:cNvSpPr/>
          <p:nvPr/>
        </p:nvSpPr>
        <p:spPr>
          <a:xfrm>
            <a:off x="3581400" y="25146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97"/>
          <p:cNvSpPr/>
          <p:nvPr/>
        </p:nvSpPr>
        <p:spPr>
          <a:xfrm>
            <a:off x="3962400" y="38100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p:cNvSpPr/>
          <p:nvPr/>
        </p:nvSpPr>
        <p:spPr>
          <a:xfrm>
            <a:off x="0" y="6396335"/>
            <a:ext cx="8458200" cy="461665"/>
          </a:xfrm>
          <a:prstGeom prst="rect">
            <a:avLst/>
          </a:prstGeom>
          <a:solidFill>
            <a:schemeClr val="bg1"/>
          </a:solidFill>
        </p:spPr>
        <p:txBody>
          <a:bodyPr wrap="square" lIns="91440" tIns="45720" rIns="91440" bIns="45720">
            <a:spAutoFit/>
          </a:bodyPr>
          <a:lstStyle/>
          <a:p>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Organic Development + Basic Maintenance + Customization</a:t>
            </a:r>
            <a:endPar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3" name="Rectangle 52"/>
          <p:cNvSpPr/>
          <p:nvPr/>
        </p:nvSpPr>
        <p:spPr>
          <a:xfrm>
            <a:off x="0" y="6396335"/>
            <a:ext cx="8686800" cy="461665"/>
          </a:xfrm>
          <a:prstGeom prst="rect">
            <a:avLst/>
          </a:prstGeom>
          <a:noFill/>
        </p:spPr>
        <p:txBody>
          <a:bodyPr wrap="square" lIns="91440" tIns="45720" rIns="91440" bIns="45720">
            <a:spAutoFit/>
          </a:bodyPr>
          <a:lstStyle/>
          <a:p>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Organic Development</a:t>
            </a:r>
            <a:endPar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13" name="Rectangle 112"/>
          <p:cNvSpPr/>
          <p:nvPr/>
        </p:nvSpPr>
        <p:spPr>
          <a:xfrm>
            <a:off x="0" y="6396335"/>
            <a:ext cx="8686800" cy="461665"/>
          </a:xfrm>
          <a:prstGeom prst="rect">
            <a:avLst/>
          </a:prstGeom>
          <a:solidFill>
            <a:schemeClr val="bg1"/>
          </a:solidFill>
        </p:spPr>
        <p:txBody>
          <a:bodyPr wrap="square" lIns="91440" tIns="45720" rIns="91440" bIns="45720">
            <a:spAutoFit/>
          </a:bodyPr>
          <a:lstStyle/>
          <a:p>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Basic Planned Development + Basic Maintenance </a:t>
            </a:r>
            <a:endPar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cxnSp>
        <p:nvCxnSpPr>
          <p:cNvPr id="119" name="Straight Arrow Connector 118"/>
          <p:cNvCxnSpPr/>
          <p:nvPr/>
        </p:nvCxnSpPr>
        <p:spPr>
          <a:xfrm flipV="1">
            <a:off x="2384518" y="5715000"/>
            <a:ext cx="2492282" cy="22318"/>
          </a:xfrm>
          <a:prstGeom prst="straightConnector1">
            <a:avLst/>
          </a:prstGeom>
          <a:ln w="63500">
            <a:solidFill>
              <a:srgbClr val="92D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1" name="Straight Arrow Connector 120"/>
          <p:cNvCxnSpPr/>
          <p:nvPr/>
        </p:nvCxnSpPr>
        <p:spPr>
          <a:xfrm flipV="1">
            <a:off x="4038600" y="5105400"/>
            <a:ext cx="838200" cy="158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2" name="Straight Arrow Connector 121"/>
          <p:cNvCxnSpPr/>
          <p:nvPr/>
        </p:nvCxnSpPr>
        <p:spPr>
          <a:xfrm rot="16200000" flipH="1">
            <a:off x="2552700" y="4533900"/>
            <a:ext cx="1752600" cy="4572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3" name="Straight Arrow Connector 122"/>
          <p:cNvCxnSpPr/>
          <p:nvPr/>
        </p:nvCxnSpPr>
        <p:spPr>
          <a:xfrm rot="5400000" flipH="1" flipV="1">
            <a:off x="3163094" y="4533106"/>
            <a:ext cx="1143000" cy="1588"/>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p:nvPr/>
        </p:nvCxnSpPr>
        <p:spPr>
          <a:xfrm rot="16200000" flipH="1">
            <a:off x="1943100" y="4533900"/>
            <a:ext cx="1752600" cy="457200"/>
          </a:xfrm>
          <a:prstGeom prst="straightConnector1">
            <a:avLst/>
          </a:prstGeom>
          <a:ln w="635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5" name="Straight Arrow Connector 124"/>
          <p:cNvCxnSpPr>
            <a:endCxn id="142" idx="0"/>
          </p:cNvCxnSpPr>
          <p:nvPr/>
        </p:nvCxnSpPr>
        <p:spPr>
          <a:xfrm rot="16200000" flipH="1">
            <a:off x="1181100" y="4533900"/>
            <a:ext cx="1698718" cy="555718"/>
          </a:xfrm>
          <a:prstGeom prst="straightConnector1">
            <a:avLst/>
          </a:prstGeom>
          <a:ln w="63500">
            <a:solidFill>
              <a:srgbClr val="92D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7" name="Straight Arrow Connector 126"/>
          <p:cNvCxnSpPr>
            <a:endCxn id="130" idx="5"/>
          </p:cNvCxnSpPr>
          <p:nvPr/>
        </p:nvCxnSpPr>
        <p:spPr>
          <a:xfrm rot="5400000" flipH="1" flipV="1">
            <a:off x="1707964" y="4540436"/>
            <a:ext cx="1187636" cy="31564"/>
          </a:xfrm>
          <a:prstGeom prst="straightConnector1">
            <a:avLst/>
          </a:prstGeom>
          <a:ln w="63500">
            <a:solidFill>
              <a:srgbClr val="0070C0"/>
            </a:solidFill>
            <a:tailEnd type="stealth" w="lg" len="lg"/>
          </a:ln>
        </p:spPr>
        <p:style>
          <a:lnRef idx="1">
            <a:schemeClr val="accent1"/>
          </a:lnRef>
          <a:fillRef idx="0">
            <a:schemeClr val="accent1"/>
          </a:fillRef>
          <a:effectRef idx="0">
            <a:schemeClr val="accent1"/>
          </a:effectRef>
          <a:fontRef idx="minor">
            <a:schemeClr val="tx1"/>
          </a:fontRef>
        </p:style>
      </p:cxnSp>
      <p:sp>
        <p:nvSpPr>
          <p:cNvPr id="130" name="Oval 129"/>
          <p:cNvSpPr/>
          <p:nvPr/>
        </p:nvSpPr>
        <p:spPr>
          <a:xfrm>
            <a:off x="2187482" y="3832318"/>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2" name="Straight Arrow Connector 131"/>
          <p:cNvCxnSpPr>
            <a:stCxn id="140" idx="2"/>
            <a:endCxn id="153" idx="2"/>
          </p:cNvCxnSpPr>
          <p:nvPr/>
        </p:nvCxnSpPr>
        <p:spPr>
          <a:xfrm rot="10800000" flipH="1">
            <a:off x="1622518" y="5105400"/>
            <a:ext cx="2035082" cy="22318"/>
          </a:xfrm>
          <a:prstGeom prst="straightConnector1">
            <a:avLst/>
          </a:prstGeom>
          <a:ln w="63500">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136" name="Oval 135"/>
          <p:cNvSpPr/>
          <p:nvPr/>
        </p:nvSpPr>
        <p:spPr>
          <a:xfrm>
            <a:off x="3962400" y="50292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Oval 136"/>
          <p:cNvSpPr/>
          <p:nvPr/>
        </p:nvSpPr>
        <p:spPr>
          <a:xfrm>
            <a:off x="2210594" y="5073042"/>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139"/>
          <p:cNvSpPr/>
          <p:nvPr/>
        </p:nvSpPr>
        <p:spPr>
          <a:xfrm>
            <a:off x="1622518" y="5051518"/>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Oval 141"/>
          <p:cNvSpPr/>
          <p:nvPr/>
        </p:nvSpPr>
        <p:spPr>
          <a:xfrm>
            <a:off x="2232118" y="5661118"/>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TextBox 142"/>
          <p:cNvSpPr txBox="1"/>
          <p:nvPr/>
        </p:nvSpPr>
        <p:spPr>
          <a:xfrm>
            <a:off x="1089118" y="5584918"/>
            <a:ext cx="1273082" cy="369332"/>
          </a:xfrm>
          <a:prstGeom prst="rect">
            <a:avLst/>
          </a:prstGeom>
          <a:noFill/>
        </p:spPr>
        <p:txBody>
          <a:bodyPr wrap="square" rtlCol="0">
            <a:spAutoFit/>
          </a:bodyPr>
          <a:lstStyle/>
          <a:p>
            <a:r>
              <a:rPr lang="en-US" b="1" dirty="0" smtClean="0"/>
              <a:t>64Bit</a:t>
            </a:r>
            <a:endParaRPr lang="en-US" b="1" dirty="0"/>
          </a:p>
        </p:txBody>
      </p:sp>
      <p:sp>
        <p:nvSpPr>
          <p:cNvPr id="148" name="Oval 147"/>
          <p:cNvSpPr/>
          <p:nvPr/>
        </p:nvSpPr>
        <p:spPr>
          <a:xfrm>
            <a:off x="2971800" y="56388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Oval 149"/>
          <p:cNvSpPr/>
          <p:nvPr/>
        </p:nvSpPr>
        <p:spPr>
          <a:xfrm>
            <a:off x="2971800" y="50292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p:cNvSpPr/>
          <p:nvPr/>
        </p:nvSpPr>
        <p:spPr>
          <a:xfrm>
            <a:off x="3657600" y="50292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Oval 153"/>
          <p:cNvSpPr/>
          <p:nvPr/>
        </p:nvSpPr>
        <p:spPr>
          <a:xfrm>
            <a:off x="3657600" y="3810000"/>
            <a:ext cx="152400" cy="1524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p:cNvSpPr/>
          <p:nvPr/>
        </p:nvSpPr>
        <p:spPr>
          <a:xfrm>
            <a:off x="3581400" y="5638800"/>
            <a:ext cx="152400" cy="1524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 name="TextBox 156"/>
          <p:cNvSpPr txBox="1"/>
          <p:nvPr/>
        </p:nvSpPr>
        <p:spPr>
          <a:xfrm>
            <a:off x="4114800" y="4648200"/>
            <a:ext cx="1371600" cy="369332"/>
          </a:xfrm>
          <a:prstGeom prst="rect">
            <a:avLst/>
          </a:prstGeom>
          <a:noFill/>
        </p:spPr>
        <p:txBody>
          <a:bodyPr wrap="square" rtlCol="0">
            <a:spAutoFit/>
          </a:bodyPr>
          <a:lstStyle/>
          <a:p>
            <a:r>
              <a:rPr lang="en-US" b="1" dirty="0" smtClean="0"/>
              <a:t> FGS218</a:t>
            </a:r>
            <a:endParaRPr lang="en-US" b="1" dirty="0"/>
          </a:p>
        </p:txBody>
      </p:sp>
      <p:sp>
        <p:nvSpPr>
          <p:cNvPr id="172" name="TextBox 171"/>
          <p:cNvSpPr txBox="1"/>
          <p:nvPr/>
        </p:nvSpPr>
        <p:spPr>
          <a:xfrm>
            <a:off x="457200" y="4800600"/>
            <a:ext cx="1295400" cy="369332"/>
          </a:xfrm>
          <a:prstGeom prst="rect">
            <a:avLst/>
          </a:prstGeom>
          <a:noFill/>
        </p:spPr>
        <p:txBody>
          <a:bodyPr wrap="square" rtlCol="0">
            <a:spAutoFit/>
          </a:bodyPr>
          <a:lstStyle/>
          <a:p>
            <a:r>
              <a:rPr lang="en-US" b="1" dirty="0" smtClean="0"/>
              <a:t>VS2K8</a:t>
            </a:r>
            <a:endParaRPr lang="en-US" b="1" dirty="0"/>
          </a:p>
        </p:txBody>
      </p:sp>
      <p:sp>
        <p:nvSpPr>
          <p:cNvPr id="171" name="TextBox 170"/>
          <p:cNvSpPr txBox="1"/>
          <p:nvPr/>
        </p:nvSpPr>
        <p:spPr>
          <a:xfrm>
            <a:off x="5638800" y="2438400"/>
            <a:ext cx="3505200" cy="2585323"/>
          </a:xfrm>
          <a:prstGeom prst="rect">
            <a:avLst/>
          </a:prstGeom>
          <a:noFill/>
        </p:spPr>
        <p:txBody>
          <a:bodyPr wrap="square" rtlCol="0">
            <a:spAutoFit/>
          </a:bodyPr>
          <a:lstStyle/>
          <a:p>
            <a:r>
              <a:rPr lang="en-US" b="1" dirty="0" smtClean="0">
                <a:latin typeface="Courier New" pitchFamily="49" charset="0"/>
                <a:cs typeface="Courier New" pitchFamily="49" charset="0"/>
              </a:rPr>
              <a:t>//</a:t>
            </a:r>
            <a:r>
              <a:rPr lang="en-US" b="1" dirty="0" err="1" smtClean="0">
                <a:latin typeface="Courier New" pitchFamily="49" charset="0"/>
                <a:cs typeface="Courier New" pitchFamily="49" charset="0"/>
              </a:rPr>
              <a:t>fgs</a:t>
            </a:r>
            <a:r>
              <a:rPr lang="en-US" b="1" dirty="0" smtClean="0">
                <a:latin typeface="Courier New" pitchFamily="49" charset="0"/>
                <a:cs typeface="Courier New" pitchFamily="49" charset="0"/>
              </a:rPr>
              <a:t>/2.0-R/</a:t>
            </a:r>
            <a:r>
              <a:rPr lang="en-US" b="1" dirty="0" err="1" smtClean="0">
                <a:latin typeface="Courier New" pitchFamily="49" charset="0"/>
                <a:cs typeface="Courier New" pitchFamily="49" charset="0"/>
              </a:rPr>
              <a:t>src</a:t>
            </a:r>
            <a:r>
              <a:rPr lang="en-US" b="1" dirty="0" smtClean="0">
                <a:latin typeface="Courier New" pitchFamily="49" charset="0"/>
                <a:cs typeface="Courier New" pitchFamily="49" charset="0"/>
              </a:rPr>
              <a:t>/…</a:t>
            </a:r>
          </a:p>
          <a:p>
            <a:endParaRPr lang="en-US" b="1" dirty="0" smtClean="0">
              <a:latin typeface="Courier New" pitchFamily="49" charset="0"/>
              <a:cs typeface="Courier New" pitchFamily="49" charset="0"/>
            </a:endParaRPr>
          </a:p>
          <a:p>
            <a:endParaRPr lang="en-US" b="1" dirty="0" smtClean="0">
              <a:latin typeface="Courier New" pitchFamily="49" charset="0"/>
              <a:cs typeface="Courier New" pitchFamily="49" charset="0"/>
            </a:endParaRPr>
          </a:p>
          <a:p>
            <a:endParaRPr lang="en-US" b="1" dirty="0" smtClean="0">
              <a:latin typeface="Courier New" pitchFamily="49" charset="0"/>
              <a:cs typeface="Courier New" pitchFamily="49" charset="0"/>
            </a:endParaRPr>
          </a:p>
          <a:p>
            <a:r>
              <a:rPr lang="en-US" b="1" dirty="0" smtClean="0">
                <a:latin typeface="Courier New" pitchFamily="49" charset="0"/>
                <a:cs typeface="Courier New" pitchFamily="49" charset="0"/>
              </a:rPr>
              <a:t>//fgs/main/</a:t>
            </a:r>
            <a:r>
              <a:rPr lang="en-US" b="1" dirty="0" err="1" smtClean="0">
                <a:latin typeface="Courier New" pitchFamily="49" charset="0"/>
                <a:cs typeface="Courier New" pitchFamily="49" charset="0"/>
              </a:rPr>
              <a:t>src</a:t>
            </a:r>
            <a:r>
              <a:rPr lang="en-US" b="1" dirty="0" smtClean="0">
                <a:latin typeface="Courier New" pitchFamily="49" charset="0"/>
                <a:cs typeface="Courier New" pitchFamily="49" charset="0"/>
              </a:rPr>
              <a:t>/…</a:t>
            </a:r>
          </a:p>
          <a:p>
            <a:endParaRPr lang="en-US" b="1" dirty="0" smtClean="0">
              <a:latin typeface="Courier New" pitchFamily="49" charset="0"/>
              <a:cs typeface="Courier New" pitchFamily="49" charset="0"/>
            </a:endParaRPr>
          </a:p>
          <a:p>
            <a:r>
              <a:rPr lang="en-US" b="1" dirty="0" smtClean="0">
                <a:latin typeface="Courier New" pitchFamily="49" charset="0"/>
                <a:cs typeface="Courier New" pitchFamily="49" charset="0"/>
              </a:rPr>
              <a:t>//</a:t>
            </a:r>
            <a:r>
              <a:rPr lang="en-US" b="1" dirty="0" err="1" smtClean="0">
                <a:latin typeface="Courier New" pitchFamily="49" charset="0"/>
                <a:cs typeface="Courier New" pitchFamily="49" charset="0"/>
              </a:rPr>
              <a:t>fgs</a:t>
            </a:r>
            <a:r>
              <a:rPr lang="en-US" b="1" dirty="0" smtClean="0">
                <a:latin typeface="Courier New" pitchFamily="49" charset="0"/>
                <a:cs typeface="Courier New" pitchFamily="49" charset="0"/>
              </a:rPr>
              <a:t>/VS2K8/</a:t>
            </a:r>
            <a:r>
              <a:rPr lang="en-US" b="1" dirty="0" err="1" smtClean="0">
                <a:latin typeface="Courier New" pitchFamily="49" charset="0"/>
                <a:cs typeface="Courier New" pitchFamily="49" charset="0"/>
              </a:rPr>
              <a:t>src</a:t>
            </a:r>
            <a:r>
              <a:rPr lang="en-US" b="1" dirty="0" smtClean="0">
                <a:latin typeface="Courier New" pitchFamily="49" charset="0"/>
                <a:cs typeface="Courier New" pitchFamily="49" charset="0"/>
              </a:rPr>
              <a:t>/…</a:t>
            </a:r>
          </a:p>
          <a:p>
            <a:r>
              <a:rPr lang="en-US" b="1" dirty="0" smtClean="0">
                <a:latin typeface="Courier New" pitchFamily="49" charset="0"/>
                <a:cs typeface="Courier New" pitchFamily="49" charset="0"/>
              </a:rPr>
              <a:t>//</a:t>
            </a:r>
            <a:r>
              <a:rPr lang="en-US" b="1" dirty="0" err="1" smtClean="0">
                <a:latin typeface="Courier New" pitchFamily="49" charset="0"/>
                <a:cs typeface="Courier New" pitchFamily="49" charset="0"/>
              </a:rPr>
              <a:t>fgs</a:t>
            </a:r>
            <a:r>
              <a:rPr lang="en-US" b="1" dirty="0" smtClean="0">
                <a:latin typeface="Courier New" pitchFamily="49" charset="0"/>
                <a:cs typeface="Courier New" pitchFamily="49" charset="0"/>
              </a:rPr>
              <a:t>/64Bit/</a:t>
            </a:r>
            <a:r>
              <a:rPr lang="en-US" b="1" dirty="0" err="1" smtClean="0">
                <a:latin typeface="Courier New" pitchFamily="49" charset="0"/>
                <a:cs typeface="Courier New" pitchFamily="49" charset="0"/>
              </a:rPr>
              <a:t>src</a:t>
            </a:r>
            <a:r>
              <a:rPr lang="en-US" b="1" dirty="0" smtClean="0">
                <a:latin typeface="Courier New" pitchFamily="49" charset="0"/>
                <a:cs typeface="Courier New" pitchFamily="49" charset="0"/>
              </a:rPr>
              <a:t>/…</a:t>
            </a:r>
          </a:p>
          <a:p>
            <a:r>
              <a:rPr lang="en-US" b="1" dirty="0" smtClean="0">
                <a:latin typeface="Courier New" pitchFamily="49" charset="0"/>
                <a:cs typeface="Courier New" pitchFamily="49" charset="0"/>
              </a:rPr>
              <a:t>//</a:t>
            </a:r>
            <a:r>
              <a:rPr lang="en-US" b="1" dirty="0" err="1" smtClean="0">
                <a:latin typeface="Courier New" pitchFamily="49" charset="0"/>
                <a:cs typeface="Courier New" pitchFamily="49" charset="0"/>
              </a:rPr>
              <a:t>fgs</a:t>
            </a:r>
            <a:r>
              <a:rPr lang="en-US" b="1" dirty="0" smtClean="0">
                <a:latin typeface="Courier New" pitchFamily="49" charset="0"/>
                <a:cs typeface="Courier New" pitchFamily="49" charset="0"/>
              </a:rPr>
              <a:t>/FGS218/</a:t>
            </a:r>
            <a:r>
              <a:rPr lang="en-US" b="1" dirty="0" err="1" smtClean="0">
                <a:latin typeface="Courier New" pitchFamily="49" charset="0"/>
                <a:cs typeface="Courier New" pitchFamily="49" charset="0"/>
              </a:rPr>
              <a:t>src</a:t>
            </a:r>
            <a:r>
              <a:rPr lang="en-US" b="1" dirty="0" smtClean="0">
                <a:latin typeface="Courier New" pitchFamily="49" charset="0"/>
                <a:cs typeface="Courier New" pitchFamily="49" charset="0"/>
              </a:rPr>
              <a:t>/…</a:t>
            </a:r>
            <a:endParaRPr lang="en-US" b="1" dirty="0">
              <a:latin typeface="Courier New" pitchFamily="49" charset="0"/>
              <a:cs typeface="Courier New" pitchFamily="49" charset="0"/>
            </a:endParaRPr>
          </a:p>
        </p:txBody>
      </p:sp>
      <p:sp>
        <p:nvSpPr>
          <p:cNvPr id="180" name="Right Arrow 179"/>
          <p:cNvSpPr/>
          <p:nvPr/>
        </p:nvSpPr>
        <p:spPr>
          <a:xfrm>
            <a:off x="5029200" y="3200400"/>
            <a:ext cx="381000" cy="1371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075791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438400"/>
            <a:ext cx="9144000" cy="923330"/>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PDS Animated Samples</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 name="Smiley Face 2"/>
          <p:cNvSpPr/>
          <p:nvPr/>
        </p:nvSpPr>
        <p:spPr>
          <a:xfrm>
            <a:off x="8763000" y="6477000"/>
            <a:ext cx="304800" cy="304800"/>
          </a:xfrm>
          <a:prstGeom prst="smileyFace">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85800" y="4191000"/>
            <a:ext cx="7730001" cy="646331"/>
          </a:xfrm>
          <a:prstGeom prst="rect">
            <a:avLst/>
          </a:prstGeom>
          <a:noFill/>
        </p:spPr>
        <p:txBody>
          <a:bodyPr wrap="none" rtlCol="0">
            <a:spAutoFit/>
          </a:bodyPr>
          <a:lstStyle/>
          <a:p>
            <a:r>
              <a:rPr lang="en-US" dirty="0" smtClean="0"/>
              <a:t>On animated slides, the Smiley Face in the lower right corner appears to indicate</a:t>
            </a:r>
          </a:p>
          <a:p>
            <a:r>
              <a:rPr lang="en-US" dirty="0" smtClean="0"/>
              <a:t>when animations are done.</a:t>
            </a:r>
          </a:p>
        </p:txBody>
      </p:sp>
      <p:sp>
        <p:nvSpPr>
          <p:cNvPr id="6" name="Right Arrow 5"/>
          <p:cNvSpPr/>
          <p:nvPr/>
        </p:nvSpPr>
        <p:spPr>
          <a:xfrm rot="1407774">
            <a:off x="4567634" y="5338499"/>
            <a:ext cx="4302249" cy="539971"/>
          </a:xfrm>
          <a:prstGeom prst="rightArrow">
            <a:avLst>
              <a:gd name="adj1" fmla="val 43578"/>
              <a:gd name="adj2" fmla="val 121175"/>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decel="5000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10964</TotalTime>
  <Words>3942</Words>
  <Application>Microsoft Office PowerPoint</Application>
  <PresentationFormat>On-screen Show (4:3)</PresentationFormat>
  <Paragraphs>718</Paragraphs>
  <Slides>52</Slides>
  <Notes>52</Notes>
  <HiddenSlides>0</HiddenSlides>
  <MMClips>0</MMClips>
  <ScaleCrop>false</ScaleCrop>
  <HeadingPairs>
    <vt:vector size="4" baseType="variant">
      <vt:variant>
        <vt:lpstr>Theme</vt:lpstr>
      </vt:variant>
      <vt:variant>
        <vt:i4>2</vt:i4>
      </vt:variant>
      <vt:variant>
        <vt:lpstr>Slide Titles</vt:lpstr>
      </vt:variant>
      <vt:variant>
        <vt:i4>52</vt:i4>
      </vt:variant>
    </vt:vector>
  </HeadingPairs>
  <TitlesOfParts>
    <vt:vector size="54" baseType="lpstr">
      <vt:lpstr>Office Theme</vt:lpstr>
      <vt:lpstr>Custom Design</vt:lpstr>
      <vt:lpstr>Perforce Directory Standard (PDS)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Perforce Software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PDS Diagrams</dc:title>
  <dc:subject>Perforce Directory Standard</dc:subject>
  <dc:creator>C. Thomas Tyler</dc:creator>
  <cp:keywords>Parallel Development Branching Strategy Directory Structure</cp:keywords>
  <dc:description>Distribute with PDS.docx.</dc:description>
  <cp:lastModifiedBy>C. Thomas Tyler</cp:lastModifiedBy>
  <cp:revision>547</cp:revision>
  <dcterms:created xsi:type="dcterms:W3CDTF">2010-06-24T15:34:30Z</dcterms:created>
  <dcterms:modified xsi:type="dcterms:W3CDTF">2013-10-18T21:36:37Z</dcterms:modified>
  <cp:contentStatus>Release</cp:contentStatus>
</cp:coreProperties>
</file>